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3"/>
  </p:sldMasterIdLst>
  <p:notesMasterIdLst>
    <p:notesMasterId r:id="rId13"/>
  </p:notesMasterIdLst>
  <p:handoutMasterIdLst>
    <p:handoutMasterId r:id="rId14"/>
  </p:handoutMasterIdLst>
  <p:sldIdLst>
    <p:sldId id="256" r:id="rId4"/>
    <p:sldId id="262" r:id="rId5"/>
    <p:sldId id="257" r:id="rId6"/>
    <p:sldId id="267" r:id="rId7"/>
    <p:sldId id="266" r:id="rId8"/>
    <p:sldId id="263" r:id="rId9"/>
    <p:sldId id="265" r:id="rId10"/>
    <p:sldId id="264" r:id="rId11"/>
    <p:sldId id="285" r:id="rId12"/>
  </p:sldIdLst>
  <p:sldSz cx="12192000" cy="6858000"/>
  <p:notesSz cx="6858000" cy="9144000"/>
  <p:custDataLst>
    <p:tags r:id="rId18"/>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CA0E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800" autoAdjust="0"/>
    <p:restoredTop sz="94632" autoAdjust="0"/>
  </p:normalViewPr>
  <p:slideViewPr>
    <p:cSldViewPr snapToGrid="0">
      <p:cViewPr>
        <p:scale>
          <a:sx n="75" d="100"/>
          <a:sy n="75" d="100"/>
        </p:scale>
        <p:origin x="1962" y="816"/>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 Type="http://schemas.openxmlformats.org/officeDocument/2006/relationships/theme" Target="theme/theme1.xml"/><Relationship Id="rId18" Type="http://schemas.openxmlformats.org/officeDocument/2006/relationships/tags" Target="tags/tag4.xml"/><Relationship Id="rId17" Type="http://schemas.openxmlformats.org/officeDocument/2006/relationships/tableStyles" Target="tableStyles.xml"/><Relationship Id="rId16" Type="http://schemas.openxmlformats.org/officeDocument/2006/relationships/viewProps" Target="viewProps.xml"/><Relationship Id="rId15" Type="http://schemas.openxmlformats.org/officeDocument/2006/relationships/presProps" Target="presProps.xml"/><Relationship Id="rId14" Type="http://schemas.openxmlformats.org/officeDocument/2006/relationships/handoutMaster" Target="handoutMasters/handoutMaster1.xml"/><Relationship Id="rId13" Type="http://schemas.openxmlformats.org/officeDocument/2006/relationships/notesMaster" Target="notesMasters/notesMaster1.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hyperlink" Target="http://www.1ppt.com/moban/"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a:xfrm>
            <a:off x="838200" y="6356350"/>
            <a:ext cx="2743200" cy="365125"/>
          </a:xfrm>
          <a:prstGeom prst="rect">
            <a:avLst/>
          </a:prstGeom>
        </p:spPr>
        <p:txBody>
          <a:bodyPr/>
          <a:lstStyle/>
          <a:p>
            <a:fld id="{82BF0A38-2BFC-4333-8ED8-D30D69615804}" type="datetimeFigureOut">
              <a:rPr lang="zh-CN" altLang="en-US" smtClean="0"/>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46ADA3A6-BE35-453A-A978-B2785DE41BFE}"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1825625"/>
            <a:ext cx="10515600" cy="4351338"/>
          </a:xfrm>
          <a:prstGeom prst="rect">
            <a:avLst/>
          </a:prstGeo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a:xfrm>
            <a:off x="838200" y="6356350"/>
            <a:ext cx="2743200" cy="365125"/>
          </a:xfrm>
          <a:prstGeom prst="rect">
            <a:avLst/>
          </a:prstGeom>
        </p:spPr>
        <p:txBody>
          <a:bodyPr/>
          <a:lstStyle/>
          <a:p>
            <a:fld id="{82BF0A38-2BFC-4333-8ED8-D30D69615804}" type="datetimeFigureOut">
              <a:rPr lang="zh-CN" altLang="en-US" smtClean="0"/>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46ADA3A6-BE35-453A-A978-B2785DE41BFE}"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a:prstGeom prst="rect">
            <a:avLst/>
          </a:prstGeo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a:prstGeom prst="rect">
            <a:avLst/>
          </a:prstGeo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a:xfrm>
            <a:off x="838200" y="6356350"/>
            <a:ext cx="2743200" cy="365125"/>
          </a:xfrm>
          <a:prstGeom prst="rect">
            <a:avLst/>
          </a:prstGeom>
        </p:spPr>
        <p:txBody>
          <a:bodyPr/>
          <a:lstStyle/>
          <a:p>
            <a:fld id="{82BF0A38-2BFC-4333-8ED8-D30D69615804}" type="datetimeFigureOut">
              <a:rPr lang="zh-CN" altLang="en-US" smtClean="0"/>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46ADA3A6-BE35-453A-A978-B2785DE41BFE}" type="slidenum">
              <a:rPr lang="zh-CN" altLang="en-US" smtClean="0"/>
            </a:fld>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609600" y="1600201"/>
            <a:ext cx="10972800" cy="4525963"/>
          </a:xfrm>
          <a:prstGeom prst="rect">
            <a:avLst/>
          </a:prstGeo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fld>
            <a:endParaRPr lang="zh-CN" altLang="en-US"/>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fld>
            <a:endParaRPr lang="zh-CN"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9"/>
            <a:ext cx="2743200" cy="5851525"/>
          </a:xfrm>
          <a:prstGeom prst="rect">
            <a:avLst/>
          </a:prstGeo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609600" y="274639"/>
            <a:ext cx="8026400" cy="5851525"/>
          </a:xfrm>
          <a:prstGeom prst="rect">
            <a:avLst/>
          </a:prstGeo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fld>
            <a:endParaRPr lang="zh-CN" altLang="en-US"/>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fld>
            <a:endParaRPr lang="zh-CN"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a:prstGeom prst="rect">
            <a:avLst/>
          </a:prstGeo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a:xfrm>
            <a:off x="838200" y="6356350"/>
            <a:ext cx="2743200" cy="365125"/>
          </a:xfrm>
          <a:prstGeom prst="rect">
            <a:avLst/>
          </a:prstGeom>
        </p:spPr>
        <p:txBody>
          <a:bodyPr/>
          <a:lstStyle/>
          <a:p>
            <a:fld id="{82BF0A38-2BFC-4333-8ED8-D30D69615804}" type="datetimeFigureOut">
              <a:rPr lang="zh-CN" altLang="en-US" smtClean="0"/>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46ADA3A6-BE35-453A-A978-B2785DE41BFE}"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a:prstGeom prst="rect">
            <a:avLst/>
          </a:prstGeo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内容占位符 3"/>
          <p:cNvSpPr>
            <a:spLocks noGrp="1"/>
          </p:cNvSpPr>
          <p:nvPr>
            <p:ph sz="half" idx="2"/>
          </p:nvPr>
        </p:nvSpPr>
        <p:spPr>
          <a:xfrm>
            <a:off x="6172200" y="1825625"/>
            <a:ext cx="5181600" cy="4351338"/>
          </a:xfrm>
          <a:prstGeom prst="rect">
            <a:avLst/>
          </a:prstGeo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日期占位符 4"/>
          <p:cNvSpPr>
            <a:spLocks noGrp="1"/>
          </p:cNvSpPr>
          <p:nvPr>
            <p:ph type="dt" sz="half" idx="10"/>
          </p:nvPr>
        </p:nvSpPr>
        <p:spPr>
          <a:xfrm>
            <a:off x="838200" y="6356350"/>
            <a:ext cx="2743200" cy="365125"/>
          </a:xfrm>
          <a:prstGeom prst="rect">
            <a:avLst/>
          </a:prstGeom>
        </p:spPr>
        <p:txBody>
          <a:bodyPr/>
          <a:lstStyle/>
          <a:p>
            <a:fld id="{82BF0A38-2BFC-4333-8ED8-D30D69615804}" type="datetimeFigureOut">
              <a:rPr lang="zh-CN" altLang="en-US" smtClean="0"/>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46ADA3A6-BE35-453A-A978-B2785DE41BFE}"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a:prstGeom prst="rect">
            <a:avLst/>
          </a:prstGeo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a:prstGeom prst="rect">
            <a:avLst/>
          </a:prstGeo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a:prstGeom prst="rect">
            <a:avLst/>
          </a:prstGeo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a:xfrm>
            <a:off x="838200" y="6356350"/>
            <a:ext cx="2743200" cy="365125"/>
          </a:xfrm>
          <a:prstGeom prst="rect">
            <a:avLst/>
          </a:prstGeom>
        </p:spPr>
        <p:txBody>
          <a:bodyPr/>
          <a:lstStyle/>
          <a:p>
            <a:fld id="{82BF0A38-2BFC-4333-8ED8-D30D69615804}" type="datetimeFigureOut">
              <a:rPr lang="zh-CN" altLang="en-US" smtClean="0"/>
            </a:fld>
            <a:endParaRPr lang="zh-CN" altLang="en-US"/>
          </a:p>
        </p:txBody>
      </p:sp>
      <p:sp>
        <p:nvSpPr>
          <p:cNvPr id="8" name="页脚占位符 7"/>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9" name="灯片编号占位符 8"/>
          <p:cNvSpPr>
            <a:spLocks noGrp="1"/>
          </p:cNvSpPr>
          <p:nvPr>
            <p:ph type="sldNum" sz="quarter" idx="12"/>
          </p:nvPr>
        </p:nvSpPr>
        <p:spPr>
          <a:xfrm>
            <a:off x="8610600" y="6356350"/>
            <a:ext cx="2743200" cy="365125"/>
          </a:xfrm>
          <a:prstGeom prst="rect">
            <a:avLst/>
          </a:prstGeom>
        </p:spPr>
        <p:txBody>
          <a:bodyPr/>
          <a:lstStyle/>
          <a:p>
            <a:fld id="{46ADA3A6-BE35-453A-A978-B2785DE41BFE}"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1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a:prstGeom prst="rect">
            <a:avLst/>
          </a:prstGeo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a:prstGeom prst="rect">
            <a:avLst/>
          </a:prstGeo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a:prstGeom prst="rect">
            <a:avLst/>
          </a:prstGeo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a:xfrm>
            <a:off x="838200" y="6356350"/>
            <a:ext cx="2743200" cy="365125"/>
          </a:xfrm>
          <a:prstGeom prst="rect">
            <a:avLst/>
          </a:prstGeom>
        </p:spPr>
        <p:txBody>
          <a:bodyPr/>
          <a:lstStyle/>
          <a:p>
            <a:fld id="{82BF0A38-2BFC-4333-8ED8-D30D69615804}" type="datetimeFigureOut">
              <a:rPr lang="zh-CN" altLang="en-US" smtClean="0"/>
            </a:fld>
            <a:endParaRPr lang="zh-CN" altLang="en-US"/>
          </a:p>
        </p:txBody>
      </p:sp>
      <p:sp>
        <p:nvSpPr>
          <p:cNvPr id="8" name="页脚占位符 7"/>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9" name="灯片编号占位符 8"/>
          <p:cNvSpPr>
            <a:spLocks noGrp="1"/>
          </p:cNvSpPr>
          <p:nvPr>
            <p:ph type="sldNum" sz="quarter" idx="12"/>
          </p:nvPr>
        </p:nvSpPr>
        <p:spPr>
          <a:xfrm>
            <a:off x="8610600" y="6356350"/>
            <a:ext cx="2743200" cy="365125"/>
          </a:xfrm>
          <a:prstGeom prst="rect">
            <a:avLst/>
          </a:prstGeom>
        </p:spPr>
        <p:txBody>
          <a:bodyPr/>
          <a:lstStyle/>
          <a:p>
            <a:fld id="{46ADA3A6-BE35-453A-A978-B2785DE41BFE}" type="slidenum">
              <a:rPr lang="zh-CN" altLang="en-US" smtClean="0"/>
            </a:fld>
            <a:endParaRPr lang="zh-CN" altLang="en-US"/>
          </a:p>
        </p:txBody>
      </p:sp>
      <p:sp>
        <p:nvSpPr>
          <p:cNvPr id="11" name="TextBox 3"/>
          <p:cNvSpPr txBox="1"/>
          <p:nvPr userDrawn="1"/>
        </p:nvSpPr>
        <p:spPr>
          <a:xfrm>
            <a:off x="2009800" y="6674482"/>
            <a:ext cx="1800200" cy="118430"/>
          </a:xfrm>
          <a:prstGeom prst="rect">
            <a:avLst/>
          </a:prstGeom>
          <a:noFill/>
        </p:spPr>
        <p:txBody>
          <a:bodyPr wrap="square" rtlCol="0">
            <a:spAutoFit/>
          </a:bodyPr>
          <a:lstStyle/>
          <a:p>
            <a:pPr>
              <a:lnSpc>
                <a:spcPct val="200000"/>
              </a:lnSpc>
            </a:pPr>
            <a:r>
              <a:rPr lang="en-US" altLang="zh-CN" sz="100" dirty="0">
                <a:solidFill>
                  <a:prstClr val="black"/>
                </a:solidFill>
                <a:latin typeface="微软雅黑" panose="020B0503020204020204" pitchFamily="34" charset="-122"/>
                <a:ea typeface="微软雅黑" panose="020B0503020204020204" pitchFamily="34" charset="-122"/>
                <a:hlinkClick r:id="rId2"/>
              </a:rPr>
              <a:t>PPT</a:t>
            </a:r>
            <a:r>
              <a:rPr lang="zh-CN" altLang="en-US" sz="100" dirty="0">
                <a:solidFill>
                  <a:prstClr val="black"/>
                </a:solidFill>
                <a:latin typeface="微软雅黑" panose="020B0503020204020204" pitchFamily="34" charset="-122"/>
                <a:ea typeface="微软雅黑" panose="020B0503020204020204" pitchFamily="34" charset="-122"/>
                <a:hlinkClick r:id="rId2"/>
              </a:rPr>
              <a:t>模板</a:t>
            </a:r>
            <a:r>
              <a:rPr lang="zh-CN" altLang="en-US" sz="100" dirty="0">
                <a:solidFill>
                  <a:prstClr val="black"/>
                </a:solidFill>
                <a:latin typeface="微软雅黑" panose="020B0503020204020204" pitchFamily="34" charset="-122"/>
                <a:ea typeface="微软雅黑" panose="020B0503020204020204" pitchFamily="34" charset="-122"/>
              </a:rPr>
              <a:t> </a:t>
            </a:r>
            <a:r>
              <a:rPr lang="en-US" altLang="zh-CN" sz="100" dirty="0">
                <a:solidFill>
                  <a:prstClr val="black"/>
                </a:solidFill>
                <a:latin typeface="微软雅黑" panose="020B0503020204020204" pitchFamily="34" charset="-122"/>
                <a:ea typeface="微软雅黑" panose="020B0503020204020204" pitchFamily="34" charset="-122"/>
              </a:rPr>
              <a:t>http://www.1ppt.com/moban/</a:t>
            </a:r>
            <a:r>
              <a:rPr lang="zh-CN" altLang="en-US" sz="100" dirty="0">
                <a:solidFill>
                  <a:prstClr val="black"/>
                </a:solidFill>
                <a:latin typeface="微软雅黑" panose="020B0503020204020204" pitchFamily="34" charset="-122"/>
                <a:ea typeface="微软雅黑" panose="020B0503020204020204" pitchFamily="34" charset="-122"/>
              </a:rPr>
              <a:t> </a:t>
            </a:r>
            <a:endParaRPr lang="en-US" altLang="zh-CN" sz="100" dirty="0">
              <a:solidFill>
                <a:prstClr val="black"/>
              </a:solidFill>
              <a:latin typeface="微软雅黑" panose="020B0503020204020204" pitchFamily="34" charset="-122"/>
              <a:ea typeface="微软雅黑" panose="020B0503020204020204" pitchFamily="34" charset="-122"/>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a:xfrm>
            <a:off x="838200" y="6356350"/>
            <a:ext cx="2743200" cy="365125"/>
          </a:xfrm>
          <a:prstGeom prst="rect">
            <a:avLst/>
          </a:prstGeom>
        </p:spPr>
        <p:txBody>
          <a:bodyPr/>
          <a:lstStyle/>
          <a:p>
            <a:fld id="{82BF0A38-2BFC-4333-8ED8-D30D69615804}" type="datetimeFigureOut">
              <a:rPr lang="zh-CN" altLang="en-US" smtClean="0"/>
            </a:fld>
            <a:endParaRPr lang="zh-CN" altLang="en-US"/>
          </a:p>
        </p:txBody>
      </p:sp>
      <p:sp>
        <p:nvSpPr>
          <p:cNvPr id="4" name="页脚占位符 3"/>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5" name="灯片编号占位符 4"/>
          <p:cNvSpPr>
            <a:spLocks noGrp="1"/>
          </p:cNvSpPr>
          <p:nvPr>
            <p:ph type="sldNum" sz="quarter" idx="12"/>
          </p:nvPr>
        </p:nvSpPr>
        <p:spPr>
          <a:xfrm>
            <a:off x="8610600" y="6356350"/>
            <a:ext cx="2743200" cy="365125"/>
          </a:xfrm>
          <a:prstGeom prst="rect">
            <a:avLst/>
          </a:prstGeom>
        </p:spPr>
        <p:txBody>
          <a:bodyPr/>
          <a:lstStyle/>
          <a:p>
            <a:fld id="{46ADA3A6-BE35-453A-A978-B2785DE41BFE}"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838200" y="6356350"/>
            <a:ext cx="2743200" cy="365125"/>
          </a:xfrm>
          <a:prstGeom prst="rect">
            <a:avLst/>
          </a:prstGeom>
        </p:spPr>
        <p:txBody>
          <a:bodyPr/>
          <a:lstStyle/>
          <a:p>
            <a:fld id="{82BF0A38-2BFC-4333-8ED8-D30D69615804}" type="datetimeFigureOut">
              <a:rPr lang="zh-CN" altLang="en-US" smtClean="0"/>
            </a:fld>
            <a:endParaRPr lang="zh-CN" altLang="en-US"/>
          </a:p>
        </p:txBody>
      </p:sp>
      <p:sp>
        <p:nvSpPr>
          <p:cNvPr id="3" name="页脚占位符 2"/>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4" name="灯片编号占位符 3"/>
          <p:cNvSpPr>
            <a:spLocks noGrp="1"/>
          </p:cNvSpPr>
          <p:nvPr>
            <p:ph type="sldNum" sz="quarter" idx="12"/>
          </p:nvPr>
        </p:nvSpPr>
        <p:spPr>
          <a:xfrm>
            <a:off x="8610600" y="6356350"/>
            <a:ext cx="2743200" cy="365125"/>
          </a:xfrm>
          <a:prstGeom prst="rect">
            <a:avLst/>
          </a:prstGeom>
        </p:spPr>
        <p:txBody>
          <a:bodyPr/>
          <a:lstStyle/>
          <a:p>
            <a:fld id="{46ADA3A6-BE35-453A-A978-B2785DE41BFE}"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文本占位符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a:xfrm>
            <a:off x="838200" y="6356350"/>
            <a:ext cx="2743200" cy="365125"/>
          </a:xfrm>
          <a:prstGeom prst="rect">
            <a:avLst/>
          </a:prstGeom>
        </p:spPr>
        <p:txBody>
          <a:bodyPr/>
          <a:lstStyle/>
          <a:p>
            <a:fld id="{82BF0A38-2BFC-4333-8ED8-D30D69615804}" type="datetimeFigureOut">
              <a:rPr lang="zh-CN" altLang="en-US" smtClean="0"/>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46ADA3A6-BE35-453A-A978-B2785DE41BFE}"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image" Target="../media/image1.jpeg"/><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4" Type="http://schemas.openxmlformats.org/officeDocument/2006/relationships/theme" Target="../theme/theme2.xml"/><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图片 7"/>
          <p:cNvPicPr>
            <a:picLocks noChangeAspect="1"/>
          </p:cNvPicPr>
          <p:nvPr userDrawn="1"/>
        </p:nvPicPr>
        <p:blipFill>
          <a:blip r:embed="rId13" cstate="screen"/>
          <a:stretch>
            <a:fillRect/>
          </a:stretch>
        </p:blipFill>
        <p:spPr>
          <a:xfrm flipH="1">
            <a:off x="0" y="0"/>
            <a:ext cx="12192000" cy="68580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5.png"/><Relationship Id="rId1" Type="http://schemas.openxmlformats.org/officeDocument/2006/relationships/image" Target="../media/image4.pn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6.jpeg"/><Relationship Id="rId1"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xml"/><Relationship Id="rId1"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xml"/><Relationship Id="rId1"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xml"/><Relationship Id="rId1" Type="http://schemas.openxmlformats.org/officeDocument/2006/relationships/image" Target="../media/image4.pn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5.png"/><Relationship Id="rId1"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6622238" y="880261"/>
            <a:ext cx="5453266" cy="5584392"/>
            <a:chOff x="5528177" y="3619500"/>
            <a:chExt cx="3565023" cy="3650745"/>
          </a:xfrm>
        </p:grpSpPr>
        <p:pic>
          <p:nvPicPr>
            <p:cNvPr id="5" name="图片 4"/>
            <p:cNvPicPr>
              <a:picLocks noChangeAspect="1"/>
            </p:cNvPicPr>
            <p:nvPr/>
          </p:nvPicPr>
          <p:blipFill>
            <a:blip r:embed="rId1"/>
            <a:stretch>
              <a:fillRect/>
            </a:stretch>
          </p:blipFill>
          <p:spPr>
            <a:xfrm>
              <a:off x="5528177" y="3962064"/>
              <a:ext cx="3368174" cy="3308181"/>
            </a:xfrm>
            <a:prstGeom prst="rect">
              <a:avLst/>
            </a:prstGeom>
          </p:spPr>
        </p:pic>
        <p:sp>
          <p:nvSpPr>
            <p:cNvPr id="6" name="椭圆 5"/>
            <p:cNvSpPr/>
            <p:nvPr/>
          </p:nvSpPr>
          <p:spPr>
            <a:xfrm>
              <a:off x="7480300" y="3619500"/>
              <a:ext cx="1612900" cy="1612900"/>
            </a:xfrm>
            <a:prstGeom prst="ellipse">
              <a:avLst/>
            </a:prstGeom>
            <a:gradFill flip="none" rotWithShape="1">
              <a:gsLst>
                <a:gs pos="0">
                  <a:srgbClr val="5B9BD5">
                    <a:lumMod val="50000"/>
                  </a:srgbClr>
                </a:gs>
                <a:gs pos="47000">
                  <a:srgbClr val="5B9BD5">
                    <a:lumMod val="75000"/>
                  </a:srgbClr>
                </a:gs>
                <a:gs pos="100000">
                  <a:srgbClr val="00B0F0"/>
                </a:gs>
              </a:gsLst>
              <a:lin ang="18000000" scaled="0"/>
              <a:tileRect/>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white"/>
                </a:solidFill>
                <a:effectLst/>
                <a:uLnTx/>
                <a:uFillTx/>
                <a:cs typeface="+mn-ea"/>
                <a:sym typeface="+mn-lt"/>
              </a:endParaRPr>
            </a:p>
          </p:txBody>
        </p:sp>
      </p:grpSp>
      <p:grpSp>
        <p:nvGrpSpPr>
          <p:cNvPr id="7" name="组合 6"/>
          <p:cNvGrpSpPr/>
          <p:nvPr/>
        </p:nvGrpSpPr>
        <p:grpSpPr>
          <a:xfrm>
            <a:off x="9140014" y="4192042"/>
            <a:ext cx="1371910" cy="1404898"/>
            <a:chOff x="5528177" y="3619500"/>
            <a:chExt cx="3565023" cy="3650745"/>
          </a:xfrm>
        </p:grpSpPr>
        <p:pic>
          <p:nvPicPr>
            <p:cNvPr id="8" name="图片 7"/>
            <p:cNvPicPr>
              <a:picLocks noChangeAspect="1"/>
            </p:cNvPicPr>
            <p:nvPr/>
          </p:nvPicPr>
          <p:blipFill>
            <a:blip r:embed="rId2" cstate="screen"/>
            <a:stretch>
              <a:fillRect/>
            </a:stretch>
          </p:blipFill>
          <p:spPr>
            <a:xfrm>
              <a:off x="5528177" y="3962064"/>
              <a:ext cx="3368174" cy="3308181"/>
            </a:xfrm>
            <a:prstGeom prst="rect">
              <a:avLst/>
            </a:prstGeom>
          </p:spPr>
        </p:pic>
        <p:sp>
          <p:nvSpPr>
            <p:cNvPr id="9" name="椭圆 8"/>
            <p:cNvSpPr/>
            <p:nvPr/>
          </p:nvSpPr>
          <p:spPr>
            <a:xfrm>
              <a:off x="7480300" y="3619500"/>
              <a:ext cx="1612900" cy="1612900"/>
            </a:xfrm>
            <a:prstGeom prst="ellipse">
              <a:avLst/>
            </a:prstGeom>
            <a:gradFill flip="none" rotWithShape="1">
              <a:gsLst>
                <a:gs pos="0">
                  <a:srgbClr val="E7E6E6">
                    <a:lumMod val="90000"/>
                  </a:srgbClr>
                </a:gs>
                <a:gs pos="47000">
                  <a:srgbClr val="E7E6E6"/>
                </a:gs>
                <a:gs pos="100000">
                  <a:sysClr val="window" lastClr="FFFFFF"/>
                </a:gs>
              </a:gsLst>
              <a:lin ang="18000000" scaled="0"/>
              <a:tileRect/>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white"/>
                </a:solidFill>
                <a:effectLst/>
                <a:uLnTx/>
                <a:uFillTx/>
                <a:cs typeface="+mn-ea"/>
                <a:sym typeface="+mn-lt"/>
              </a:endParaRPr>
            </a:p>
          </p:txBody>
        </p:sp>
      </p:grpSp>
      <p:grpSp>
        <p:nvGrpSpPr>
          <p:cNvPr id="10" name="组合 9"/>
          <p:cNvGrpSpPr/>
          <p:nvPr/>
        </p:nvGrpSpPr>
        <p:grpSpPr>
          <a:xfrm>
            <a:off x="7346060" y="3020322"/>
            <a:ext cx="2535514" cy="2595426"/>
            <a:chOff x="2160003" y="2746644"/>
            <a:chExt cx="3526233" cy="3609554"/>
          </a:xfrm>
        </p:grpSpPr>
        <p:pic>
          <p:nvPicPr>
            <p:cNvPr id="11" name="图片 10"/>
            <p:cNvPicPr>
              <a:picLocks noChangeAspect="1"/>
            </p:cNvPicPr>
            <p:nvPr/>
          </p:nvPicPr>
          <p:blipFill>
            <a:blip r:embed="rId3" cstate="screen"/>
            <a:stretch>
              <a:fillRect/>
            </a:stretch>
          </p:blipFill>
          <p:spPr>
            <a:xfrm>
              <a:off x="2160003" y="3048017"/>
              <a:ext cx="3368174" cy="3308181"/>
            </a:xfrm>
            <a:prstGeom prst="rect">
              <a:avLst/>
            </a:prstGeom>
          </p:spPr>
        </p:pic>
        <p:sp>
          <p:nvSpPr>
            <p:cNvPr id="12" name="椭圆 11"/>
            <p:cNvSpPr/>
            <p:nvPr/>
          </p:nvSpPr>
          <p:spPr>
            <a:xfrm>
              <a:off x="4073336" y="2746644"/>
              <a:ext cx="1612900" cy="1612900"/>
            </a:xfrm>
            <a:prstGeom prst="ellipse">
              <a:avLst/>
            </a:prstGeom>
            <a:gradFill flip="none" rotWithShape="1">
              <a:gsLst>
                <a:gs pos="0">
                  <a:srgbClr val="5B9BD5">
                    <a:lumMod val="50000"/>
                  </a:srgbClr>
                </a:gs>
                <a:gs pos="47000">
                  <a:srgbClr val="5B9BD5">
                    <a:lumMod val="75000"/>
                  </a:srgbClr>
                </a:gs>
                <a:gs pos="100000">
                  <a:srgbClr val="00B0F0"/>
                </a:gs>
              </a:gsLst>
              <a:lin ang="18000000" scaled="0"/>
              <a:tileRect/>
            </a:gradFill>
            <a:ln w="12700" cap="flat" cmpd="sng" algn="ctr">
              <a:noFill/>
              <a:prstDash val="solid"/>
              <a:miter lim="800000"/>
            </a:ln>
            <a:effectLst>
              <a:outerShdw blurRad="685800" dist="571500" dir="8100000" sx="79000" sy="79000" algn="r" rotWithShape="0">
                <a:prstClr val="black">
                  <a:alpha val="7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white"/>
                </a:solidFill>
                <a:effectLst/>
                <a:uLnTx/>
                <a:uFillTx/>
                <a:cs typeface="+mn-ea"/>
                <a:sym typeface="+mn-lt"/>
              </a:endParaRPr>
            </a:p>
          </p:txBody>
        </p:sp>
      </p:grpSp>
      <p:grpSp>
        <p:nvGrpSpPr>
          <p:cNvPr id="13" name="组合 12"/>
          <p:cNvGrpSpPr/>
          <p:nvPr/>
        </p:nvGrpSpPr>
        <p:grpSpPr>
          <a:xfrm>
            <a:off x="8721432" y="3382408"/>
            <a:ext cx="3160670" cy="3235354"/>
            <a:chOff x="2160003" y="2746644"/>
            <a:chExt cx="3526233" cy="3609554"/>
          </a:xfrm>
        </p:grpSpPr>
        <p:pic>
          <p:nvPicPr>
            <p:cNvPr id="14" name="图片 13"/>
            <p:cNvPicPr>
              <a:picLocks noChangeAspect="1"/>
            </p:cNvPicPr>
            <p:nvPr/>
          </p:nvPicPr>
          <p:blipFill>
            <a:blip r:embed="rId3" cstate="screen"/>
            <a:stretch>
              <a:fillRect/>
            </a:stretch>
          </p:blipFill>
          <p:spPr>
            <a:xfrm>
              <a:off x="2160003" y="3048017"/>
              <a:ext cx="3368174" cy="3308181"/>
            </a:xfrm>
            <a:prstGeom prst="rect">
              <a:avLst/>
            </a:prstGeom>
          </p:spPr>
        </p:pic>
        <p:sp>
          <p:nvSpPr>
            <p:cNvPr id="15" name="椭圆 14"/>
            <p:cNvSpPr/>
            <p:nvPr/>
          </p:nvSpPr>
          <p:spPr>
            <a:xfrm>
              <a:off x="4073336" y="2746644"/>
              <a:ext cx="1612900" cy="1612900"/>
            </a:xfrm>
            <a:prstGeom prst="ellipse">
              <a:avLst/>
            </a:prstGeom>
            <a:gradFill flip="none" rotWithShape="1">
              <a:gsLst>
                <a:gs pos="0">
                  <a:srgbClr val="E7E6E6">
                    <a:lumMod val="75000"/>
                  </a:srgbClr>
                </a:gs>
                <a:gs pos="47000">
                  <a:srgbClr val="E7E6E6"/>
                </a:gs>
                <a:gs pos="100000">
                  <a:sysClr val="window" lastClr="FFFFFF"/>
                </a:gs>
              </a:gsLst>
              <a:lin ang="18000000" scaled="0"/>
              <a:tileRect/>
            </a:gradFill>
            <a:ln w="12700" cap="flat" cmpd="sng" algn="ctr">
              <a:noFill/>
              <a:prstDash val="solid"/>
              <a:miter lim="800000"/>
            </a:ln>
            <a:effectLst>
              <a:outerShdw blurRad="685800" dist="571500" dir="8100000" sx="79000" sy="79000" algn="r" rotWithShape="0">
                <a:prstClr val="black">
                  <a:alpha val="7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prstClr val="white"/>
                </a:solidFill>
                <a:effectLst/>
                <a:uLnTx/>
                <a:uFillTx/>
                <a:cs typeface="+mn-ea"/>
                <a:sym typeface="+mn-lt"/>
              </a:endParaRPr>
            </a:p>
          </p:txBody>
        </p:sp>
      </p:grpSp>
      <p:grpSp>
        <p:nvGrpSpPr>
          <p:cNvPr id="16" name="组合 15"/>
          <p:cNvGrpSpPr/>
          <p:nvPr/>
        </p:nvGrpSpPr>
        <p:grpSpPr>
          <a:xfrm>
            <a:off x="8771316" y="5486581"/>
            <a:ext cx="1177029" cy="1205331"/>
            <a:chOff x="5528177" y="3619500"/>
            <a:chExt cx="3565023" cy="3650745"/>
          </a:xfrm>
        </p:grpSpPr>
        <p:pic>
          <p:nvPicPr>
            <p:cNvPr id="17" name="图片 16"/>
            <p:cNvPicPr>
              <a:picLocks noChangeAspect="1"/>
            </p:cNvPicPr>
            <p:nvPr/>
          </p:nvPicPr>
          <p:blipFill>
            <a:blip r:embed="rId2" cstate="screen"/>
            <a:stretch>
              <a:fillRect/>
            </a:stretch>
          </p:blipFill>
          <p:spPr>
            <a:xfrm>
              <a:off x="5528177" y="3962064"/>
              <a:ext cx="3368174" cy="3308181"/>
            </a:xfrm>
            <a:prstGeom prst="rect">
              <a:avLst/>
            </a:prstGeom>
          </p:spPr>
        </p:pic>
        <p:sp>
          <p:nvSpPr>
            <p:cNvPr id="18" name="椭圆 17"/>
            <p:cNvSpPr/>
            <p:nvPr/>
          </p:nvSpPr>
          <p:spPr>
            <a:xfrm>
              <a:off x="7480300" y="3619500"/>
              <a:ext cx="1612900" cy="1612900"/>
            </a:xfrm>
            <a:prstGeom prst="ellipse">
              <a:avLst/>
            </a:prstGeom>
            <a:gradFill flip="none" rotWithShape="1">
              <a:gsLst>
                <a:gs pos="0">
                  <a:srgbClr val="5B9BD5">
                    <a:lumMod val="50000"/>
                  </a:srgbClr>
                </a:gs>
                <a:gs pos="47000">
                  <a:srgbClr val="5B9BD5">
                    <a:lumMod val="75000"/>
                  </a:srgbClr>
                </a:gs>
                <a:gs pos="100000">
                  <a:srgbClr val="00B0F0"/>
                </a:gs>
              </a:gsLst>
              <a:lin ang="18000000" scaled="0"/>
              <a:tileRect/>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white"/>
                </a:solidFill>
                <a:effectLst/>
                <a:uLnTx/>
                <a:uFillTx/>
                <a:cs typeface="+mn-ea"/>
                <a:sym typeface="+mn-lt"/>
              </a:endParaRPr>
            </a:p>
          </p:txBody>
        </p:sp>
      </p:grpSp>
      <p:sp>
        <p:nvSpPr>
          <p:cNvPr id="21" name="文本框 20" descr="e7d195523061f1c0c30ee18c1b05f65d12b38e2533cb2ccdAE0CC34CB5CBEBFAEC353FED4DECE97C3E379FD1D933F5E4DC18EF8EA6B7A1130D5F6DE9DD2BE4B0A8C9126ACE5083D1F5A9E323B29CCFC723947F2A7770FFCFC0136AC2E9358C416F4A10C6952D33DA63038E460805E61AD394230B9BB5ED30CDD32E0864C96BD7869770F58DC06A0E"/>
          <p:cNvSpPr txBox="1"/>
          <p:nvPr/>
        </p:nvSpPr>
        <p:spPr>
          <a:xfrm>
            <a:off x="1441482" y="2429528"/>
            <a:ext cx="8041005" cy="953135"/>
          </a:xfrm>
          <a:prstGeom prst="rect">
            <a:avLst/>
          </a:prstGeom>
          <a:noFill/>
        </p:spPr>
        <p:txBody>
          <a:bodyPr wrap="none" rtlCol="0">
            <a:spAutoFit/>
          </a:bodyPr>
          <a:lstStyle/>
          <a:p>
            <a:pPr algn="l"/>
            <a:r>
              <a:rPr lang="en-US" sz="5600" b="1" dirty="0">
                <a:solidFill>
                  <a:srgbClr val="FF0000"/>
                </a:solidFill>
                <a:cs typeface="+mn-ea"/>
                <a:sym typeface="+mn-lt"/>
              </a:rPr>
              <a:t>曲阜市农机事业发展中心</a:t>
            </a:r>
            <a:endParaRPr lang="en-US" sz="5600" b="1" dirty="0">
              <a:solidFill>
                <a:srgbClr val="FF0000"/>
              </a:solidFill>
              <a:cs typeface="+mn-ea"/>
              <a:sym typeface="+mn-lt"/>
            </a:endParaRPr>
          </a:p>
        </p:txBody>
      </p:sp>
      <p:sp>
        <p:nvSpPr>
          <p:cNvPr id="22" name="文本框 21"/>
          <p:cNvSpPr txBox="1"/>
          <p:nvPr/>
        </p:nvSpPr>
        <p:spPr>
          <a:xfrm>
            <a:off x="1851660" y="3827780"/>
            <a:ext cx="7288530" cy="615315"/>
          </a:xfrm>
          <a:prstGeom prst="rect">
            <a:avLst/>
          </a:prstGeom>
          <a:noFill/>
          <a:effectLst/>
        </p:spPr>
        <p:txBody>
          <a:bodyPr wrap="square" rtlCol="0">
            <a:noAutofit/>
          </a:bodyPr>
          <a:lstStyle/>
          <a:p>
            <a:r>
              <a:rPr lang="zh-CN" altLang="en-US" sz="3600" dirty="0">
                <a:cs typeface="+mn-ea"/>
                <a:sym typeface="+mn-lt"/>
              </a:rPr>
              <a:t>2022年政府信息公开工作年度报告</a:t>
            </a:r>
            <a:endParaRPr lang="zh-CN" altLang="en-US" sz="3600" dirty="0">
              <a:cs typeface="+mn-ea"/>
              <a:sym typeface="+mn-lt"/>
            </a:endParaRPr>
          </a:p>
        </p:txBody>
      </p:sp>
      <p:grpSp>
        <p:nvGrpSpPr>
          <p:cNvPr id="25" name="组合 24"/>
          <p:cNvGrpSpPr/>
          <p:nvPr/>
        </p:nvGrpSpPr>
        <p:grpSpPr>
          <a:xfrm>
            <a:off x="3729273" y="5736536"/>
            <a:ext cx="357031" cy="357031"/>
            <a:chOff x="2633025" y="5543873"/>
            <a:chExt cx="290407" cy="290407"/>
          </a:xfrm>
          <a:effectLst>
            <a:outerShdw blurRad="508000" dist="381000" dir="8100000" algn="tr" rotWithShape="0">
              <a:prstClr val="black">
                <a:alpha val="40000"/>
              </a:prstClr>
            </a:outerShdw>
          </a:effectLst>
        </p:grpSpPr>
        <p:sp>
          <p:nvSpPr>
            <p:cNvPr id="26" name="Oval 15"/>
            <p:cNvSpPr/>
            <p:nvPr/>
          </p:nvSpPr>
          <p:spPr bwMode="auto">
            <a:xfrm>
              <a:off x="2633025" y="5543873"/>
              <a:ext cx="290407" cy="290407"/>
            </a:xfrm>
            <a:prstGeom prst="ellipse">
              <a:avLst/>
            </a:prstGeom>
            <a:gradFill>
              <a:gsLst>
                <a:gs pos="0">
                  <a:srgbClr val="5B9BD5">
                    <a:lumMod val="50000"/>
                  </a:srgbClr>
                </a:gs>
                <a:gs pos="47000">
                  <a:srgbClr val="5B9BD5">
                    <a:lumMod val="75000"/>
                  </a:srgbClr>
                </a:gs>
                <a:gs pos="100000">
                  <a:srgbClr val="00B0F0"/>
                </a:gs>
              </a:gsLst>
              <a:lin ang="18000000" scaled="0"/>
            </a:gradFill>
            <a:ln>
              <a:noFill/>
            </a:ln>
            <a:effectLst>
              <a:outerShdw blurRad="381000" dist="127000" dir="2700000" algn="tl" rotWithShape="0">
                <a:schemeClr val="bg1">
                  <a:lumMod val="50000"/>
                  <a:alpha val="40000"/>
                </a:schemeClr>
              </a:outerShdw>
            </a:effectLst>
          </p:spPr>
          <p:txBody>
            <a:bodyPr wrap="none" anchor="ctr"/>
            <a:lstStyle/>
            <a:p>
              <a:pPr algn="ctr" fontAlgn="base">
                <a:spcBef>
                  <a:spcPct val="0"/>
                </a:spcBef>
                <a:spcAft>
                  <a:spcPct val="0"/>
                </a:spcAft>
              </a:pPr>
              <a:endParaRPr lang="zh-CN" altLang="en-US" sz="1400">
                <a:cs typeface="+mn-ea"/>
                <a:sym typeface="+mn-lt"/>
              </a:endParaRPr>
            </a:p>
          </p:txBody>
        </p:sp>
        <p:grpSp>
          <p:nvGrpSpPr>
            <p:cNvPr id="27" name="Group 16"/>
            <p:cNvGrpSpPr/>
            <p:nvPr/>
          </p:nvGrpSpPr>
          <p:grpSpPr bwMode="auto">
            <a:xfrm>
              <a:off x="2726440" y="5602052"/>
              <a:ext cx="104062" cy="167263"/>
              <a:chOff x="4441" y="3144"/>
              <a:chExt cx="215" cy="345"/>
            </a:xfrm>
            <a:solidFill>
              <a:schemeClr val="accent1"/>
            </a:solidFill>
          </p:grpSpPr>
          <p:sp>
            <p:nvSpPr>
              <p:cNvPr id="28" name="Freeform 17"/>
              <p:cNvSpPr/>
              <p:nvPr/>
            </p:nvSpPr>
            <p:spPr bwMode="auto">
              <a:xfrm>
                <a:off x="4474" y="3144"/>
                <a:ext cx="149" cy="253"/>
              </a:xfrm>
              <a:custGeom>
                <a:avLst/>
                <a:gdLst>
                  <a:gd name="T0" fmla="*/ 31 w 63"/>
                  <a:gd name="T1" fmla="*/ 107 h 107"/>
                  <a:gd name="T2" fmla="*/ 63 w 63"/>
                  <a:gd name="T3" fmla="*/ 78 h 107"/>
                  <a:gd name="T4" fmla="*/ 63 w 63"/>
                  <a:gd name="T5" fmla="*/ 29 h 107"/>
                  <a:gd name="T6" fmla="*/ 31 w 63"/>
                  <a:gd name="T7" fmla="*/ 0 h 107"/>
                  <a:gd name="T8" fmla="*/ 0 w 63"/>
                  <a:gd name="T9" fmla="*/ 29 h 107"/>
                  <a:gd name="T10" fmla="*/ 0 w 63"/>
                  <a:gd name="T11" fmla="*/ 78 h 107"/>
                  <a:gd name="T12" fmla="*/ 31 w 63"/>
                  <a:gd name="T13" fmla="*/ 107 h 107"/>
                  <a:gd name="T14" fmla="*/ 10 w 63"/>
                  <a:gd name="T15" fmla="*/ 29 h 107"/>
                  <a:gd name="T16" fmla="*/ 31 w 63"/>
                  <a:gd name="T17" fmla="*/ 10 h 107"/>
                  <a:gd name="T18" fmla="*/ 53 w 63"/>
                  <a:gd name="T19" fmla="*/ 29 h 107"/>
                  <a:gd name="T20" fmla="*/ 53 w 63"/>
                  <a:gd name="T21" fmla="*/ 78 h 107"/>
                  <a:gd name="T22" fmla="*/ 31 w 63"/>
                  <a:gd name="T23" fmla="*/ 97 h 107"/>
                  <a:gd name="T24" fmla="*/ 10 w 63"/>
                  <a:gd name="T25" fmla="*/ 78 h 107"/>
                  <a:gd name="T26" fmla="*/ 10 w 63"/>
                  <a:gd name="T27" fmla="*/ 29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3" h="107">
                    <a:moveTo>
                      <a:pt x="31" y="107"/>
                    </a:moveTo>
                    <a:cubicBezTo>
                      <a:pt x="49" y="107"/>
                      <a:pt x="63" y="94"/>
                      <a:pt x="63" y="78"/>
                    </a:cubicBezTo>
                    <a:cubicBezTo>
                      <a:pt x="63" y="29"/>
                      <a:pt x="63" y="29"/>
                      <a:pt x="63" y="29"/>
                    </a:cubicBezTo>
                    <a:cubicBezTo>
                      <a:pt x="63" y="13"/>
                      <a:pt x="49" y="0"/>
                      <a:pt x="31" y="0"/>
                    </a:cubicBezTo>
                    <a:cubicBezTo>
                      <a:pt x="14" y="0"/>
                      <a:pt x="0" y="13"/>
                      <a:pt x="0" y="29"/>
                    </a:cubicBezTo>
                    <a:cubicBezTo>
                      <a:pt x="0" y="78"/>
                      <a:pt x="0" y="78"/>
                      <a:pt x="0" y="78"/>
                    </a:cubicBezTo>
                    <a:cubicBezTo>
                      <a:pt x="0" y="94"/>
                      <a:pt x="14" y="107"/>
                      <a:pt x="31" y="107"/>
                    </a:cubicBezTo>
                    <a:close/>
                    <a:moveTo>
                      <a:pt x="10" y="29"/>
                    </a:moveTo>
                    <a:cubicBezTo>
                      <a:pt x="10" y="18"/>
                      <a:pt x="19" y="10"/>
                      <a:pt x="31" y="10"/>
                    </a:cubicBezTo>
                    <a:cubicBezTo>
                      <a:pt x="43" y="10"/>
                      <a:pt x="53" y="18"/>
                      <a:pt x="53" y="29"/>
                    </a:cubicBezTo>
                    <a:cubicBezTo>
                      <a:pt x="53" y="78"/>
                      <a:pt x="53" y="78"/>
                      <a:pt x="53" y="78"/>
                    </a:cubicBezTo>
                    <a:cubicBezTo>
                      <a:pt x="53" y="88"/>
                      <a:pt x="43" y="97"/>
                      <a:pt x="31" y="97"/>
                    </a:cubicBezTo>
                    <a:cubicBezTo>
                      <a:pt x="19" y="97"/>
                      <a:pt x="10" y="88"/>
                      <a:pt x="10" y="78"/>
                    </a:cubicBezTo>
                    <a:lnTo>
                      <a:pt x="10" y="29"/>
                    </a:lnTo>
                    <a:close/>
                  </a:path>
                </a:pathLst>
              </a:cu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dist"/>
                <a:endParaRPr lang="zh-CN" altLang="en-US" sz="1400">
                  <a:solidFill>
                    <a:schemeClr val="tx1"/>
                  </a:solidFill>
                  <a:cs typeface="+mn-ea"/>
                  <a:sym typeface="+mn-lt"/>
                </a:endParaRPr>
              </a:p>
            </p:txBody>
          </p:sp>
          <p:sp>
            <p:nvSpPr>
              <p:cNvPr id="29" name="Freeform 18"/>
              <p:cNvSpPr/>
              <p:nvPr/>
            </p:nvSpPr>
            <p:spPr bwMode="auto">
              <a:xfrm>
                <a:off x="4441" y="3267"/>
                <a:ext cx="215" cy="222"/>
              </a:xfrm>
              <a:custGeom>
                <a:avLst/>
                <a:gdLst>
                  <a:gd name="T0" fmla="*/ 86 w 91"/>
                  <a:gd name="T1" fmla="*/ 0 h 94"/>
                  <a:gd name="T2" fmla="*/ 81 w 91"/>
                  <a:gd name="T3" fmla="*/ 5 h 94"/>
                  <a:gd name="T4" fmla="*/ 81 w 91"/>
                  <a:gd name="T5" fmla="*/ 28 h 94"/>
                  <a:gd name="T6" fmla="*/ 45 w 91"/>
                  <a:gd name="T7" fmla="*/ 59 h 94"/>
                  <a:gd name="T8" fmla="*/ 10 w 91"/>
                  <a:gd name="T9" fmla="*/ 28 h 94"/>
                  <a:gd name="T10" fmla="*/ 10 w 91"/>
                  <a:gd name="T11" fmla="*/ 5 h 94"/>
                  <a:gd name="T12" fmla="*/ 5 w 91"/>
                  <a:gd name="T13" fmla="*/ 0 h 94"/>
                  <a:gd name="T14" fmla="*/ 0 w 91"/>
                  <a:gd name="T15" fmla="*/ 5 h 94"/>
                  <a:gd name="T16" fmla="*/ 0 w 91"/>
                  <a:gd name="T17" fmla="*/ 28 h 94"/>
                  <a:gd name="T18" fmla="*/ 40 w 91"/>
                  <a:gd name="T19" fmla="*/ 69 h 94"/>
                  <a:gd name="T20" fmla="*/ 40 w 91"/>
                  <a:gd name="T21" fmla="*/ 84 h 94"/>
                  <a:gd name="T22" fmla="*/ 20 w 91"/>
                  <a:gd name="T23" fmla="*/ 84 h 94"/>
                  <a:gd name="T24" fmla="*/ 15 w 91"/>
                  <a:gd name="T25" fmla="*/ 89 h 94"/>
                  <a:gd name="T26" fmla="*/ 20 w 91"/>
                  <a:gd name="T27" fmla="*/ 94 h 94"/>
                  <a:gd name="T28" fmla="*/ 70 w 91"/>
                  <a:gd name="T29" fmla="*/ 94 h 94"/>
                  <a:gd name="T30" fmla="*/ 75 w 91"/>
                  <a:gd name="T31" fmla="*/ 89 h 94"/>
                  <a:gd name="T32" fmla="*/ 70 w 91"/>
                  <a:gd name="T33" fmla="*/ 84 h 94"/>
                  <a:gd name="T34" fmla="*/ 50 w 91"/>
                  <a:gd name="T35" fmla="*/ 84 h 94"/>
                  <a:gd name="T36" fmla="*/ 50 w 91"/>
                  <a:gd name="T37" fmla="*/ 69 h 94"/>
                  <a:gd name="T38" fmla="*/ 91 w 91"/>
                  <a:gd name="T39" fmla="*/ 28 h 94"/>
                  <a:gd name="T40" fmla="*/ 91 w 91"/>
                  <a:gd name="T41" fmla="*/ 5 h 94"/>
                  <a:gd name="T42" fmla="*/ 86 w 91"/>
                  <a:gd name="T43" fmla="*/ 0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1" h="94">
                    <a:moveTo>
                      <a:pt x="86" y="0"/>
                    </a:moveTo>
                    <a:cubicBezTo>
                      <a:pt x="83" y="0"/>
                      <a:pt x="81" y="3"/>
                      <a:pt x="81" y="5"/>
                    </a:cubicBezTo>
                    <a:cubicBezTo>
                      <a:pt x="81" y="28"/>
                      <a:pt x="81" y="28"/>
                      <a:pt x="81" y="28"/>
                    </a:cubicBezTo>
                    <a:cubicBezTo>
                      <a:pt x="81" y="45"/>
                      <a:pt x="65" y="59"/>
                      <a:pt x="45" y="59"/>
                    </a:cubicBezTo>
                    <a:cubicBezTo>
                      <a:pt x="26" y="59"/>
                      <a:pt x="10" y="45"/>
                      <a:pt x="10" y="28"/>
                    </a:cubicBezTo>
                    <a:cubicBezTo>
                      <a:pt x="10" y="5"/>
                      <a:pt x="10" y="5"/>
                      <a:pt x="10" y="5"/>
                    </a:cubicBezTo>
                    <a:cubicBezTo>
                      <a:pt x="10" y="2"/>
                      <a:pt x="8" y="0"/>
                      <a:pt x="5" y="0"/>
                    </a:cubicBezTo>
                    <a:cubicBezTo>
                      <a:pt x="2" y="0"/>
                      <a:pt x="0" y="2"/>
                      <a:pt x="0" y="5"/>
                    </a:cubicBezTo>
                    <a:cubicBezTo>
                      <a:pt x="0" y="28"/>
                      <a:pt x="0" y="28"/>
                      <a:pt x="0" y="28"/>
                    </a:cubicBezTo>
                    <a:cubicBezTo>
                      <a:pt x="0" y="49"/>
                      <a:pt x="18" y="67"/>
                      <a:pt x="40" y="69"/>
                    </a:cubicBezTo>
                    <a:cubicBezTo>
                      <a:pt x="40" y="84"/>
                      <a:pt x="40" y="84"/>
                      <a:pt x="40" y="84"/>
                    </a:cubicBezTo>
                    <a:cubicBezTo>
                      <a:pt x="20" y="84"/>
                      <a:pt x="20" y="84"/>
                      <a:pt x="20" y="84"/>
                    </a:cubicBezTo>
                    <a:cubicBezTo>
                      <a:pt x="18" y="84"/>
                      <a:pt x="15" y="86"/>
                      <a:pt x="15" y="89"/>
                    </a:cubicBezTo>
                    <a:cubicBezTo>
                      <a:pt x="15" y="92"/>
                      <a:pt x="18" y="94"/>
                      <a:pt x="20" y="94"/>
                    </a:cubicBezTo>
                    <a:cubicBezTo>
                      <a:pt x="70" y="94"/>
                      <a:pt x="70" y="94"/>
                      <a:pt x="70" y="94"/>
                    </a:cubicBezTo>
                    <a:cubicBezTo>
                      <a:pt x="73" y="94"/>
                      <a:pt x="75" y="92"/>
                      <a:pt x="75" y="89"/>
                    </a:cubicBezTo>
                    <a:cubicBezTo>
                      <a:pt x="75" y="86"/>
                      <a:pt x="73" y="84"/>
                      <a:pt x="70" y="84"/>
                    </a:cubicBezTo>
                    <a:cubicBezTo>
                      <a:pt x="50" y="84"/>
                      <a:pt x="50" y="84"/>
                      <a:pt x="50" y="84"/>
                    </a:cubicBezTo>
                    <a:cubicBezTo>
                      <a:pt x="50" y="69"/>
                      <a:pt x="50" y="69"/>
                      <a:pt x="50" y="69"/>
                    </a:cubicBezTo>
                    <a:cubicBezTo>
                      <a:pt x="73" y="67"/>
                      <a:pt x="91" y="49"/>
                      <a:pt x="91" y="28"/>
                    </a:cubicBezTo>
                    <a:cubicBezTo>
                      <a:pt x="91" y="5"/>
                      <a:pt x="91" y="5"/>
                      <a:pt x="91" y="5"/>
                    </a:cubicBezTo>
                    <a:cubicBezTo>
                      <a:pt x="91" y="3"/>
                      <a:pt x="88" y="0"/>
                      <a:pt x="86" y="0"/>
                    </a:cubicBezTo>
                    <a:close/>
                  </a:path>
                </a:pathLst>
              </a:cu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dist"/>
                <a:endParaRPr lang="zh-CN" altLang="en-US" sz="1400">
                  <a:solidFill>
                    <a:schemeClr val="tx1"/>
                  </a:solidFill>
                  <a:cs typeface="+mn-ea"/>
                  <a:sym typeface="+mn-lt"/>
                </a:endParaRPr>
              </a:p>
            </p:txBody>
          </p:sp>
        </p:grpSp>
      </p:grpSp>
      <p:sp>
        <p:nvSpPr>
          <p:cNvPr id="30" name="Text Box 20"/>
          <p:cNvSpPr txBox="1"/>
          <p:nvPr/>
        </p:nvSpPr>
        <p:spPr bwMode="auto">
          <a:xfrm>
            <a:off x="4086304" y="5761163"/>
            <a:ext cx="1249680" cy="3067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1400" dirty="0">
                <a:solidFill>
                  <a:schemeClr val="tx1">
                    <a:lumMod val="65000"/>
                    <a:lumOff val="35000"/>
                  </a:schemeClr>
                </a:solidFill>
                <a:cs typeface="+mn-ea"/>
                <a:sym typeface="+mn-lt"/>
              </a:rPr>
              <a:t>2023</a:t>
            </a:r>
            <a:r>
              <a:rPr lang="zh-CN" altLang="en-US" sz="1400" dirty="0">
                <a:solidFill>
                  <a:schemeClr val="tx1">
                    <a:lumMod val="65000"/>
                    <a:lumOff val="35000"/>
                  </a:schemeClr>
                </a:solidFill>
                <a:cs typeface="+mn-ea"/>
                <a:sym typeface="+mn-lt"/>
              </a:rPr>
              <a:t>年</a:t>
            </a:r>
            <a:r>
              <a:rPr lang="en-US" altLang="zh-CN" sz="1400" dirty="0">
                <a:solidFill>
                  <a:schemeClr val="tx1">
                    <a:lumMod val="65000"/>
                    <a:lumOff val="35000"/>
                  </a:schemeClr>
                </a:solidFill>
                <a:cs typeface="+mn-ea"/>
                <a:sym typeface="+mn-lt"/>
              </a:rPr>
              <a:t>1</a:t>
            </a:r>
            <a:r>
              <a:rPr lang="zh-CN" altLang="en-US" sz="1400" dirty="0">
                <a:solidFill>
                  <a:schemeClr val="tx1">
                    <a:lumMod val="65000"/>
                    <a:lumOff val="35000"/>
                  </a:schemeClr>
                </a:solidFill>
                <a:cs typeface="+mn-ea"/>
                <a:sym typeface="+mn-lt"/>
              </a:rPr>
              <a:t>月</a:t>
            </a:r>
            <a:r>
              <a:rPr lang="en-US" altLang="zh-CN" sz="1400" dirty="0">
                <a:solidFill>
                  <a:schemeClr val="tx1">
                    <a:lumMod val="65000"/>
                    <a:lumOff val="35000"/>
                  </a:schemeClr>
                </a:solidFill>
                <a:cs typeface="+mn-ea"/>
                <a:sym typeface="+mn-lt"/>
              </a:rPr>
              <a:t>1</a:t>
            </a:r>
            <a:r>
              <a:rPr lang="zh-CN" altLang="en-US" sz="1400" dirty="0">
                <a:solidFill>
                  <a:schemeClr val="tx1">
                    <a:lumMod val="65000"/>
                    <a:lumOff val="35000"/>
                  </a:schemeClr>
                </a:solidFill>
                <a:cs typeface="+mn-ea"/>
                <a:sym typeface="+mn-lt"/>
              </a:rPr>
              <a:t>日</a:t>
            </a:r>
            <a:endParaRPr lang="zh-CN" altLang="en-US" sz="1400" dirty="0">
              <a:solidFill>
                <a:schemeClr val="tx1">
                  <a:lumMod val="65000"/>
                  <a:lumOff val="35000"/>
                </a:schemeClr>
              </a:solidFill>
              <a:cs typeface="+mn-ea"/>
              <a:sym typeface="+mn-lt"/>
            </a:endParaRPr>
          </a:p>
        </p:txBody>
      </p:sp>
      <p:grpSp>
        <p:nvGrpSpPr>
          <p:cNvPr id="31" name="组合 30"/>
          <p:cNvGrpSpPr/>
          <p:nvPr/>
        </p:nvGrpSpPr>
        <p:grpSpPr>
          <a:xfrm>
            <a:off x="1306548" y="5736536"/>
            <a:ext cx="357031" cy="357031"/>
            <a:chOff x="732769" y="5535598"/>
            <a:chExt cx="290407" cy="290407"/>
          </a:xfrm>
          <a:effectLst>
            <a:outerShdw blurRad="508000" dist="381000" dir="8100000" algn="tr" rotWithShape="0">
              <a:prstClr val="black">
                <a:alpha val="40000"/>
              </a:prstClr>
            </a:outerShdw>
          </a:effectLst>
        </p:grpSpPr>
        <p:sp>
          <p:nvSpPr>
            <p:cNvPr id="32" name="Oval 10"/>
            <p:cNvSpPr/>
            <p:nvPr/>
          </p:nvSpPr>
          <p:spPr bwMode="auto">
            <a:xfrm>
              <a:off x="732769" y="5535598"/>
              <a:ext cx="290407" cy="290407"/>
            </a:xfrm>
            <a:prstGeom prst="ellipse">
              <a:avLst/>
            </a:prstGeom>
            <a:gradFill>
              <a:gsLst>
                <a:gs pos="0">
                  <a:srgbClr val="5B9BD5">
                    <a:lumMod val="50000"/>
                  </a:srgbClr>
                </a:gs>
                <a:gs pos="47000">
                  <a:srgbClr val="5B9BD5">
                    <a:lumMod val="75000"/>
                  </a:srgbClr>
                </a:gs>
                <a:gs pos="100000">
                  <a:srgbClr val="00B0F0"/>
                </a:gs>
              </a:gsLst>
              <a:lin ang="18000000" scaled="0"/>
            </a:gradFill>
            <a:ln>
              <a:noFill/>
            </a:ln>
            <a:effectLst>
              <a:outerShdw blurRad="381000" dist="127000" dir="2700000" algn="tl" rotWithShape="0">
                <a:schemeClr val="bg1">
                  <a:lumMod val="50000"/>
                  <a:alpha val="40000"/>
                </a:schemeClr>
              </a:outerShdw>
            </a:effectLst>
          </p:spPr>
          <p:txBody>
            <a:bodyPr wrap="none" anchor="ctr"/>
            <a:lstStyle/>
            <a:p>
              <a:pPr algn="ctr" fontAlgn="base">
                <a:spcBef>
                  <a:spcPct val="0"/>
                </a:spcBef>
                <a:spcAft>
                  <a:spcPct val="0"/>
                </a:spcAft>
              </a:pPr>
              <a:endParaRPr lang="zh-CN" altLang="en-US" sz="1400">
                <a:cs typeface="+mn-ea"/>
                <a:sym typeface="+mn-lt"/>
              </a:endParaRPr>
            </a:p>
          </p:txBody>
        </p:sp>
        <p:grpSp>
          <p:nvGrpSpPr>
            <p:cNvPr id="33" name="组合 32"/>
            <p:cNvGrpSpPr/>
            <p:nvPr/>
          </p:nvGrpSpPr>
          <p:grpSpPr>
            <a:xfrm>
              <a:off x="811795" y="5598991"/>
              <a:ext cx="132841" cy="151011"/>
              <a:chOff x="860980" y="3583766"/>
              <a:chExt cx="100336" cy="114060"/>
            </a:xfrm>
            <a:solidFill>
              <a:schemeClr val="accent1"/>
            </a:solidFill>
          </p:grpSpPr>
          <p:sp>
            <p:nvSpPr>
              <p:cNvPr id="34" name="Freeform 12"/>
              <p:cNvSpPr/>
              <p:nvPr/>
            </p:nvSpPr>
            <p:spPr bwMode="auto">
              <a:xfrm>
                <a:off x="884050" y="3583766"/>
                <a:ext cx="53830" cy="53740"/>
              </a:xfrm>
              <a:custGeom>
                <a:avLst/>
                <a:gdLst>
                  <a:gd name="T0" fmla="*/ 31 w 62"/>
                  <a:gd name="T1" fmla="*/ 62 h 62"/>
                  <a:gd name="T2" fmla="*/ 0 w 62"/>
                  <a:gd name="T3" fmla="*/ 31 h 62"/>
                  <a:gd name="T4" fmla="*/ 31 w 62"/>
                  <a:gd name="T5" fmla="*/ 0 h 62"/>
                  <a:gd name="T6" fmla="*/ 62 w 62"/>
                  <a:gd name="T7" fmla="*/ 31 h 62"/>
                  <a:gd name="T8" fmla="*/ 31 w 62"/>
                  <a:gd name="T9" fmla="*/ 62 h 62"/>
                  <a:gd name="T10" fmla="*/ 31 w 62"/>
                  <a:gd name="T11" fmla="*/ 11 h 62"/>
                  <a:gd name="T12" fmla="*/ 11 w 62"/>
                  <a:gd name="T13" fmla="*/ 31 h 62"/>
                  <a:gd name="T14" fmla="*/ 31 w 62"/>
                  <a:gd name="T15" fmla="*/ 51 h 62"/>
                  <a:gd name="T16" fmla="*/ 51 w 62"/>
                  <a:gd name="T17" fmla="*/ 31 h 62"/>
                  <a:gd name="T18" fmla="*/ 31 w 62"/>
                  <a:gd name="T19" fmla="*/ 11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2" h="62">
                    <a:moveTo>
                      <a:pt x="31" y="62"/>
                    </a:moveTo>
                    <a:cubicBezTo>
                      <a:pt x="14" y="62"/>
                      <a:pt x="0" y="48"/>
                      <a:pt x="0" y="31"/>
                    </a:cubicBezTo>
                    <a:cubicBezTo>
                      <a:pt x="0" y="14"/>
                      <a:pt x="14" y="0"/>
                      <a:pt x="31" y="0"/>
                    </a:cubicBezTo>
                    <a:cubicBezTo>
                      <a:pt x="48" y="0"/>
                      <a:pt x="62" y="14"/>
                      <a:pt x="62" y="31"/>
                    </a:cubicBezTo>
                    <a:cubicBezTo>
                      <a:pt x="62" y="48"/>
                      <a:pt x="48" y="62"/>
                      <a:pt x="31" y="62"/>
                    </a:cubicBezTo>
                    <a:close/>
                    <a:moveTo>
                      <a:pt x="31" y="11"/>
                    </a:moveTo>
                    <a:cubicBezTo>
                      <a:pt x="20" y="11"/>
                      <a:pt x="11" y="20"/>
                      <a:pt x="11" y="31"/>
                    </a:cubicBezTo>
                    <a:cubicBezTo>
                      <a:pt x="11" y="42"/>
                      <a:pt x="20" y="51"/>
                      <a:pt x="31" y="51"/>
                    </a:cubicBezTo>
                    <a:cubicBezTo>
                      <a:pt x="42" y="51"/>
                      <a:pt x="51" y="42"/>
                      <a:pt x="51" y="31"/>
                    </a:cubicBezTo>
                    <a:cubicBezTo>
                      <a:pt x="51" y="20"/>
                      <a:pt x="42" y="11"/>
                      <a:pt x="31" y="11"/>
                    </a:cubicBezTo>
                    <a:close/>
                  </a:path>
                </a:pathLst>
              </a:cu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dist"/>
                <a:endParaRPr lang="zh-CN" altLang="en-US" sz="1400">
                  <a:solidFill>
                    <a:schemeClr val="tx1"/>
                  </a:solidFill>
                  <a:cs typeface="+mn-ea"/>
                  <a:sym typeface="+mn-lt"/>
                </a:endParaRPr>
              </a:p>
            </p:txBody>
          </p:sp>
          <p:sp>
            <p:nvSpPr>
              <p:cNvPr id="35" name="Freeform 13"/>
              <p:cNvSpPr/>
              <p:nvPr/>
            </p:nvSpPr>
            <p:spPr bwMode="auto">
              <a:xfrm>
                <a:off x="860980" y="3643355"/>
                <a:ext cx="100336" cy="54471"/>
              </a:xfrm>
              <a:custGeom>
                <a:avLst/>
                <a:gdLst>
                  <a:gd name="T0" fmla="*/ 111 w 116"/>
                  <a:gd name="T1" fmla="*/ 63 h 63"/>
                  <a:gd name="T2" fmla="*/ 105 w 116"/>
                  <a:gd name="T3" fmla="*/ 58 h 63"/>
                  <a:gd name="T4" fmla="*/ 58 w 116"/>
                  <a:gd name="T5" fmla="*/ 11 h 63"/>
                  <a:gd name="T6" fmla="*/ 11 w 116"/>
                  <a:gd name="T7" fmla="*/ 58 h 63"/>
                  <a:gd name="T8" fmla="*/ 6 w 116"/>
                  <a:gd name="T9" fmla="*/ 63 h 63"/>
                  <a:gd name="T10" fmla="*/ 0 w 116"/>
                  <a:gd name="T11" fmla="*/ 58 h 63"/>
                  <a:gd name="T12" fmla="*/ 58 w 116"/>
                  <a:gd name="T13" fmla="*/ 0 h 63"/>
                  <a:gd name="T14" fmla="*/ 116 w 116"/>
                  <a:gd name="T15" fmla="*/ 58 h 63"/>
                  <a:gd name="T16" fmla="*/ 111 w 116"/>
                  <a:gd name="T17" fmla="*/ 63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 h="63">
                    <a:moveTo>
                      <a:pt x="111" y="63"/>
                    </a:moveTo>
                    <a:cubicBezTo>
                      <a:pt x="108" y="63"/>
                      <a:pt x="105" y="61"/>
                      <a:pt x="105" y="58"/>
                    </a:cubicBezTo>
                    <a:cubicBezTo>
                      <a:pt x="105" y="32"/>
                      <a:pt x="84" y="11"/>
                      <a:pt x="58" y="11"/>
                    </a:cubicBezTo>
                    <a:cubicBezTo>
                      <a:pt x="32" y="11"/>
                      <a:pt x="11" y="32"/>
                      <a:pt x="11" y="58"/>
                    </a:cubicBezTo>
                    <a:cubicBezTo>
                      <a:pt x="11" y="61"/>
                      <a:pt x="9" y="63"/>
                      <a:pt x="6" y="63"/>
                    </a:cubicBezTo>
                    <a:cubicBezTo>
                      <a:pt x="3" y="63"/>
                      <a:pt x="0" y="61"/>
                      <a:pt x="0" y="58"/>
                    </a:cubicBezTo>
                    <a:cubicBezTo>
                      <a:pt x="0" y="26"/>
                      <a:pt x="26" y="0"/>
                      <a:pt x="58" y="0"/>
                    </a:cubicBezTo>
                    <a:cubicBezTo>
                      <a:pt x="90" y="0"/>
                      <a:pt x="116" y="26"/>
                      <a:pt x="116" y="58"/>
                    </a:cubicBezTo>
                    <a:cubicBezTo>
                      <a:pt x="116" y="61"/>
                      <a:pt x="114" y="63"/>
                      <a:pt x="111" y="63"/>
                    </a:cubicBezTo>
                    <a:close/>
                  </a:path>
                </a:pathLst>
              </a:cu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dist"/>
                <a:endParaRPr lang="zh-CN" altLang="en-US" sz="1400">
                  <a:solidFill>
                    <a:schemeClr val="tx1"/>
                  </a:solidFill>
                  <a:cs typeface="+mn-ea"/>
                  <a:sym typeface="+mn-lt"/>
                </a:endParaRPr>
              </a:p>
            </p:txBody>
          </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decel="100000" fill="hold" nodeType="after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1500" fill="hold"/>
                                        <p:tgtEl>
                                          <p:spTgt spid="13"/>
                                        </p:tgtEl>
                                        <p:attrNameLst>
                                          <p:attrName>ppt_x</p:attrName>
                                        </p:attrNameLst>
                                      </p:cBhvr>
                                      <p:tavLst>
                                        <p:tav tm="0">
                                          <p:val>
                                            <p:strVal val="0-#ppt_w/2"/>
                                          </p:val>
                                        </p:tav>
                                        <p:tav tm="100000">
                                          <p:val>
                                            <p:strVal val="#ppt_x"/>
                                          </p:val>
                                        </p:tav>
                                      </p:tavLst>
                                    </p:anim>
                                    <p:anim calcmode="lin" valueType="num">
                                      <p:cBhvr additive="base">
                                        <p:cTn id="8" dur="1500" fill="hold"/>
                                        <p:tgtEl>
                                          <p:spTgt spid="13"/>
                                        </p:tgtEl>
                                        <p:attrNameLst>
                                          <p:attrName>ppt_y</p:attrName>
                                        </p:attrNameLst>
                                      </p:cBhvr>
                                      <p:tavLst>
                                        <p:tav tm="0">
                                          <p:val>
                                            <p:strVal val="1+#ppt_h/2"/>
                                          </p:val>
                                        </p:tav>
                                        <p:tav tm="100000">
                                          <p:val>
                                            <p:strVal val="#ppt_y"/>
                                          </p:val>
                                        </p:tav>
                                      </p:tavLst>
                                    </p:anim>
                                  </p:childTnLst>
                                </p:cTn>
                              </p:par>
                              <p:par>
                                <p:cTn id="9" presetID="2" presetClass="entr" presetSubtype="12" decel="100000" fill="hold" nodeType="withEffect">
                                  <p:stCondLst>
                                    <p:cond delay="20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1500" fill="hold"/>
                                        <p:tgtEl>
                                          <p:spTgt spid="4"/>
                                        </p:tgtEl>
                                        <p:attrNameLst>
                                          <p:attrName>ppt_x</p:attrName>
                                        </p:attrNameLst>
                                      </p:cBhvr>
                                      <p:tavLst>
                                        <p:tav tm="0">
                                          <p:val>
                                            <p:strVal val="0-#ppt_w/2"/>
                                          </p:val>
                                        </p:tav>
                                        <p:tav tm="100000">
                                          <p:val>
                                            <p:strVal val="#ppt_x"/>
                                          </p:val>
                                        </p:tav>
                                      </p:tavLst>
                                    </p:anim>
                                    <p:anim calcmode="lin" valueType="num">
                                      <p:cBhvr additive="base">
                                        <p:cTn id="12" dur="1500" fill="hold"/>
                                        <p:tgtEl>
                                          <p:spTgt spid="4"/>
                                        </p:tgtEl>
                                        <p:attrNameLst>
                                          <p:attrName>ppt_y</p:attrName>
                                        </p:attrNameLst>
                                      </p:cBhvr>
                                      <p:tavLst>
                                        <p:tav tm="0">
                                          <p:val>
                                            <p:strVal val="1+#ppt_h/2"/>
                                          </p:val>
                                        </p:tav>
                                        <p:tav tm="100000">
                                          <p:val>
                                            <p:strVal val="#ppt_y"/>
                                          </p:val>
                                        </p:tav>
                                      </p:tavLst>
                                    </p:anim>
                                  </p:childTnLst>
                                </p:cTn>
                              </p:par>
                              <p:par>
                                <p:cTn id="13" presetID="2" presetClass="entr" presetSubtype="12" decel="100000" fill="hold" nodeType="withEffect">
                                  <p:stCondLst>
                                    <p:cond delay="400"/>
                                  </p:stCondLst>
                                  <p:childTnLst>
                                    <p:set>
                                      <p:cBhvr>
                                        <p:cTn id="14" dur="1" fill="hold">
                                          <p:stCondLst>
                                            <p:cond delay="0"/>
                                          </p:stCondLst>
                                        </p:cTn>
                                        <p:tgtEl>
                                          <p:spTgt spid="10"/>
                                        </p:tgtEl>
                                        <p:attrNameLst>
                                          <p:attrName>style.visibility</p:attrName>
                                        </p:attrNameLst>
                                      </p:cBhvr>
                                      <p:to>
                                        <p:strVal val="visible"/>
                                      </p:to>
                                    </p:set>
                                    <p:anim calcmode="lin" valueType="num">
                                      <p:cBhvr additive="base">
                                        <p:cTn id="15" dur="1500" fill="hold"/>
                                        <p:tgtEl>
                                          <p:spTgt spid="10"/>
                                        </p:tgtEl>
                                        <p:attrNameLst>
                                          <p:attrName>ppt_x</p:attrName>
                                        </p:attrNameLst>
                                      </p:cBhvr>
                                      <p:tavLst>
                                        <p:tav tm="0">
                                          <p:val>
                                            <p:strVal val="0-#ppt_w/2"/>
                                          </p:val>
                                        </p:tav>
                                        <p:tav tm="100000">
                                          <p:val>
                                            <p:strVal val="#ppt_x"/>
                                          </p:val>
                                        </p:tav>
                                      </p:tavLst>
                                    </p:anim>
                                    <p:anim calcmode="lin" valueType="num">
                                      <p:cBhvr additive="base">
                                        <p:cTn id="16" dur="1500" fill="hold"/>
                                        <p:tgtEl>
                                          <p:spTgt spid="10"/>
                                        </p:tgtEl>
                                        <p:attrNameLst>
                                          <p:attrName>ppt_y</p:attrName>
                                        </p:attrNameLst>
                                      </p:cBhvr>
                                      <p:tavLst>
                                        <p:tav tm="0">
                                          <p:val>
                                            <p:strVal val="1+#ppt_h/2"/>
                                          </p:val>
                                        </p:tav>
                                        <p:tav tm="100000">
                                          <p:val>
                                            <p:strVal val="#ppt_y"/>
                                          </p:val>
                                        </p:tav>
                                      </p:tavLst>
                                    </p:anim>
                                  </p:childTnLst>
                                </p:cTn>
                              </p:par>
                              <p:par>
                                <p:cTn id="17" presetID="2" presetClass="entr" presetSubtype="12" decel="100000" fill="hold" nodeType="withEffect">
                                  <p:stCondLst>
                                    <p:cond delay="60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1500" fill="hold"/>
                                        <p:tgtEl>
                                          <p:spTgt spid="7"/>
                                        </p:tgtEl>
                                        <p:attrNameLst>
                                          <p:attrName>ppt_x</p:attrName>
                                        </p:attrNameLst>
                                      </p:cBhvr>
                                      <p:tavLst>
                                        <p:tav tm="0">
                                          <p:val>
                                            <p:strVal val="0-#ppt_w/2"/>
                                          </p:val>
                                        </p:tav>
                                        <p:tav tm="100000">
                                          <p:val>
                                            <p:strVal val="#ppt_x"/>
                                          </p:val>
                                        </p:tav>
                                      </p:tavLst>
                                    </p:anim>
                                    <p:anim calcmode="lin" valueType="num">
                                      <p:cBhvr additive="base">
                                        <p:cTn id="20" dur="1500" fill="hold"/>
                                        <p:tgtEl>
                                          <p:spTgt spid="7"/>
                                        </p:tgtEl>
                                        <p:attrNameLst>
                                          <p:attrName>ppt_y</p:attrName>
                                        </p:attrNameLst>
                                      </p:cBhvr>
                                      <p:tavLst>
                                        <p:tav tm="0">
                                          <p:val>
                                            <p:strVal val="1+#ppt_h/2"/>
                                          </p:val>
                                        </p:tav>
                                        <p:tav tm="100000">
                                          <p:val>
                                            <p:strVal val="#ppt_y"/>
                                          </p:val>
                                        </p:tav>
                                      </p:tavLst>
                                    </p:anim>
                                  </p:childTnLst>
                                </p:cTn>
                              </p:par>
                              <p:par>
                                <p:cTn id="21" presetID="2" presetClass="entr" presetSubtype="12" decel="100000" fill="hold" nodeType="withEffect">
                                  <p:stCondLst>
                                    <p:cond delay="800"/>
                                  </p:stCondLst>
                                  <p:childTnLst>
                                    <p:set>
                                      <p:cBhvr>
                                        <p:cTn id="22" dur="1" fill="hold">
                                          <p:stCondLst>
                                            <p:cond delay="0"/>
                                          </p:stCondLst>
                                        </p:cTn>
                                        <p:tgtEl>
                                          <p:spTgt spid="16"/>
                                        </p:tgtEl>
                                        <p:attrNameLst>
                                          <p:attrName>style.visibility</p:attrName>
                                        </p:attrNameLst>
                                      </p:cBhvr>
                                      <p:to>
                                        <p:strVal val="visible"/>
                                      </p:to>
                                    </p:set>
                                    <p:anim calcmode="lin" valueType="num">
                                      <p:cBhvr additive="base">
                                        <p:cTn id="23" dur="1500" fill="hold"/>
                                        <p:tgtEl>
                                          <p:spTgt spid="16"/>
                                        </p:tgtEl>
                                        <p:attrNameLst>
                                          <p:attrName>ppt_x</p:attrName>
                                        </p:attrNameLst>
                                      </p:cBhvr>
                                      <p:tavLst>
                                        <p:tav tm="0">
                                          <p:val>
                                            <p:strVal val="0-#ppt_w/2"/>
                                          </p:val>
                                        </p:tav>
                                        <p:tav tm="100000">
                                          <p:val>
                                            <p:strVal val="#ppt_x"/>
                                          </p:val>
                                        </p:tav>
                                      </p:tavLst>
                                    </p:anim>
                                    <p:anim calcmode="lin" valueType="num">
                                      <p:cBhvr additive="base">
                                        <p:cTn id="24" dur="1500" fill="hold"/>
                                        <p:tgtEl>
                                          <p:spTgt spid="16"/>
                                        </p:tgtEl>
                                        <p:attrNameLst>
                                          <p:attrName>ppt_y</p:attrName>
                                        </p:attrNameLst>
                                      </p:cBhvr>
                                      <p:tavLst>
                                        <p:tav tm="0">
                                          <p:val>
                                            <p:strVal val="1+#ppt_h/2"/>
                                          </p:val>
                                        </p:tav>
                                        <p:tav tm="100000">
                                          <p:val>
                                            <p:strVal val="#ppt_y"/>
                                          </p:val>
                                        </p:tav>
                                      </p:tavLst>
                                    </p:anim>
                                  </p:childTnLst>
                                </p:cTn>
                              </p:par>
                            </p:childTnLst>
                          </p:cTn>
                        </p:par>
                        <p:par>
                          <p:cTn id="25" fill="hold">
                            <p:stCondLst>
                              <p:cond delay="1500"/>
                            </p:stCondLst>
                            <p:childTnLst>
                              <p:par>
                                <p:cTn id="26" presetID="2" presetClass="entr" presetSubtype="4" fill="hold" grpId="0" nodeType="afterEffect">
                                  <p:stCondLst>
                                    <p:cond delay="0"/>
                                  </p:stCondLst>
                                  <p:iterate type="lt">
                                    <p:tmPct val="10000"/>
                                  </p:iterate>
                                  <p:childTnLst>
                                    <p:set>
                                      <p:cBhvr>
                                        <p:cTn id="27" dur="1" fill="hold">
                                          <p:stCondLst>
                                            <p:cond delay="0"/>
                                          </p:stCondLst>
                                        </p:cTn>
                                        <p:tgtEl>
                                          <p:spTgt spid="21"/>
                                        </p:tgtEl>
                                        <p:attrNameLst>
                                          <p:attrName>style.visibility</p:attrName>
                                        </p:attrNameLst>
                                      </p:cBhvr>
                                      <p:to>
                                        <p:strVal val="visible"/>
                                      </p:to>
                                    </p:set>
                                    <p:anim calcmode="lin" valueType="num">
                                      <p:cBhvr additive="base">
                                        <p:cTn id="28" dur="500" fill="hold"/>
                                        <p:tgtEl>
                                          <p:spTgt spid="21"/>
                                        </p:tgtEl>
                                        <p:attrNameLst>
                                          <p:attrName>ppt_x</p:attrName>
                                        </p:attrNameLst>
                                      </p:cBhvr>
                                      <p:tavLst>
                                        <p:tav tm="0">
                                          <p:val>
                                            <p:strVal val="#ppt_x"/>
                                          </p:val>
                                        </p:tav>
                                        <p:tav tm="100000">
                                          <p:val>
                                            <p:strVal val="#ppt_x"/>
                                          </p:val>
                                        </p:tav>
                                      </p:tavLst>
                                    </p:anim>
                                    <p:anim calcmode="lin" valueType="num">
                                      <p:cBhvr additive="base">
                                        <p:cTn id="29" dur="500" fill="hold"/>
                                        <p:tgtEl>
                                          <p:spTgt spid="21"/>
                                        </p:tgtEl>
                                        <p:attrNameLst>
                                          <p:attrName>ppt_y</p:attrName>
                                        </p:attrNameLst>
                                      </p:cBhvr>
                                      <p:tavLst>
                                        <p:tav tm="0">
                                          <p:val>
                                            <p:strVal val="1+#ppt_h/2"/>
                                          </p:val>
                                        </p:tav>
                                        <p:tav tm="100000">
                                          <p:val>
                                            <p:strVal val="#ppt_y"/>
                                          </p:val>
                                        </p:tav>
                                      </p:tavLst>
                                    </p:anim>
                                  </p:childTnLst>
                                </p:cTn>
                              </p:par>
                              <p:par>
                                <p:cTn id="30" presetID="26" presetClass="emph" presetSubtype="0" fill="hold" grpId="1" nodeType="withEffect">
                                  <p:stCondLst>
                                    <p:cond delay="500"/>
                                  </p:stCondLst>
                                  <p:iterate type="lt">
                                    <p:tmPct val="10000"/>
                                  </p:iterate>
                                  <p:childTnLst>
                                    <p:animEffect transition="out" filter="fade">
                                      <p:cBhvr>
                                        <p:cTn id="31" dur="500" tmFilter="0, 0; .2, .5; .8, .5; 1, 0"/>
                                        <p:tgtEl>
                                          <p:spTgt spid="21"/>
                                        </p:tgtEl>
                                      </p:cBhvr>
                                    </p:animEffect>
                                    <p:animScale>
                                      <p:cBhvr>
                                        <p:cTn id="32" dur="250" autoRev="1" fill="hold"/>
                                        <p:tgtEl>
                                          <p:spTgt spid="21"/>
                                        </p:tgtEl>
                                      </p:cBhvr>
                                      <p:by x="105000" y="105000"/>
                                    </p:animScale>
                                  </p:childTnLst>
                                </p:cTn>
                              </p:par>
                            </p:childTnLst>
                          </p:cTn>
                        </p:par>
                        <p:par>
                          <p:cTn id="33" fill="hold">
                            <p:stCondLst>
                              <p:cond delay="3799"/>
                            </p:stCondLst>
                            <p:childTnLst>
                              <p:par>
                                <p:cTn id="34" presetID="53" presetClass="entr" presetSubtype="16" fill="hold" grpId="0" nodeType="afterEffect">
                                  <p:stCondLst>
                                    <p:cond delay="0"/>
                                  </p:stCondLst>
                                  <p:iterate type="lt">
                                    <p:tmPct val="10000"/>
                                  </p:iterate>
                                  <p:childTnLst>
                                    <p:set>
                                      <p:cBhvr>
                                        <p:cTn id="35" dur="1" fill="hold">
                                          <p:stCondLst>
                                            <p:cond delay="0"/>
                                          </p:stCondLst>
                                        </p:cTn>
                                        <p:tgtEl>
                                          <p:spTgt spid="22"/>
                                        </p:tgtEl>
                                        <p:attrNameLst>
                                          <p:attrName>style.visibility</p:attrName>
                                        </p:attrNameLst>
                                      </p:cBhvr>
                                      <p:to>
                                        <p:strVal val="visible"/>
                                      </p:to>
                                    </p:set>
                                    <p:anim calcmode="lin" valueType="num">
                                      <p:cBhvr>
                                        <p:cTn id="36" dur="500" fill="hold"/>
                                        <p:tgtEl>
                                          <p:spTgt spid="22"/>
                                        </p:tgtEl>
                                        <p:attrNameLst>
                                          <p:attrName>ppt_w</p:attrName>
                                        </p:attrNameLst>
                                      </p:cBhvr>
                                      <p:tavLst>
                                        <p:tav tm="0">
                                          <p:val>
                                            <p:fltVal val="0"/>
                                          </p:val>
                                        </p:tav>
                                        <p:tav tm="100000">
                                          <p:val>
                                            <p:strVal val="#ppt_w"/>
                                          </p:val>
                                        </p:tav>
                                      </p:tavLst>
                                    </p:anim>
                                    <p:anim calcmode="lin" valueType="num">
                                      <p:cBhvr>
                                        <p:cTn id="37" dur="500" fill="hold"/>
                                        <p:tgtEl>
                                          <p:spTgt spid="22"/>
                                        </p:tgtEl>
                                        <p:attrNameLst>
                                          <p:attrName>ppt_h</p:attrName>
                                        </p:attrNameLst>
                                      </p:cBhvr>
                                      <p:tavLst>
                                        <p:tav tm="0">
                                          <p:val>
                                            <p:fltVal val="0"/>
                                          </p:val>
                                        </p:tav>
                                        <p:tav tm="100000">
                                          <p:val>
                                            <p:strVal val="#ppt_h"/>
                                          </p:val>
                                        </p:tav>
                                      </p:tavLst>
                                    </p:anim>
                                    <p:animEffect transition="in" filter="fade">
                                      <p:cBhvr>
                                        <p:cTn id="38" dur="500"/>
                                        <p:tgtEl>
                                          <p:spTgt spid="22"/>
                                        </p:tgtEl>
                                      </p:cBhvr>
                                    </p:animEffect>
                                  </p:childTnLst>
                                </p:cTn>
                              </p:par>
                            </p:childTnLst>
                          </p:cTn>
                        </p:par>
                        <p:par>
                          <p:cTn id="39" fill="hold">
                            <p:stCondLst>
                              <p:cond delay="5099"/>
                            </p:stCondLst>
                            <p:childTnLst>
                              <p:par>
                                <p:cTn id="40" presetID="53" presetClass="entr" presetSubtype="16" fill="hold" nodeType="afterEffect">
                                  <p:stCondLst>
                                    <p:cond delay="0"/>
                                  </p:stCondLst>
                                  <p:childTnLst>
                                    <p:set>
                                      <p:cBhvr>
                                        <p:cTn id="41" dur="1" fill="hold">
                                          <p:stCondLst>
                                            <p:cond delay="0"/>
                                          </p:stCondLst>
                                        </p:cTn>
                                        <p:tgtEl>
                                          <p:spTgt spid="31"/>
                                        </p:tgtEl>
                                        <p:attrNameLst>
                                          <p:attrName>style.visibility</p:attrName>
                                        </p:attrNameLst>
                                      </p:cBhvr>
                                      <p:to>
                                        <p:strVal val="visible"/>
                                      </p:to>
                                    </p:set>
                                    <p:anim calcmode="lin" valueType="num">
                                      <p:cBhvr>
                                        <p:cTn id="42" dur="500" fill="hold"/>
                                        <p:tgtEl>
                                          <p:spTgt spid="31"/>
                                        </p:tgtEl>
                                        <p:attrNameLst>
                                          <p:attrName>ppt_w</p:attrName>
                                        </p:attrNameLst>
                                      </p:cBhvr>
                                      <p:tavLst>
                                        <p:tav tm="0">
                                          <p:val>
                                            <p:fltVal val="0"/>
                                          </p:val>
                                        </p:tav>
                                        <p:tav tm="100000">
                                          <p:val>
                                            <p:strVal val="#ppt_w"/>
                                          </p:val>
                                        </p:tav>
                                      </p:tavLst>
                                    </p:anim>
                                    <p:anim calcmode="lin" valueType="num">
                                      <p:cBhvr>
                                        <p:cTn id="43" dur="500" fill="hold"/>
                                        <p:tgtEl>
                                          <p:spTgt spid="31"/>
                                        </p:tgtEl>
                                        <p:attrNameLst>
                                          <p:attrName>ppt_h</p:attrName>
                                        </p:attrNameLst>
                                      </p:cBhvr>
                                      <p:tavLst>
                                        <p:tav tm="0">
                                          <p:val>
                                            <p:fltVal val="0"/>
                                          </p:val>
                                        </p:tav>
                                        <p:tav tm="100000">
                                          <p:val>
                                            <p:strVal val="#ppt_h"/>
                                          </p:val>
                                        </p:tav>
                                      </p:tavLst>
                                    </p:anim>
                                    <p:animEffect transition="in" filter="fade">
                                      <p:cBhvr>
                                        <p:cTn id="44" dur="500"/>
                                        <p:tgtEl>
                                          <p:spTgt spid="31"/>
                                        </p:tgtEl>
                                      </p:cBhvr>
                                    </p:animEffect>
                                  </p:childTnLst>
                                </p:cTn>
                              </p:par>
                            </p:childTnLst>
                          </p:cTn>
                        </p:par>
                        <p:par>
                          <p:cTn id="45" fill="hold">
                            <p:stCondLst>
                              <p:cond delay="5599"/>
                            </p:stCondLst>
                            <p:childTnLst>
                              <p:par>
                                <p:cTn id="46" presetID="53" presetClass="entr" presetSubtype="16" fill="hold" nodeType="afterEffect">
                                  <p:stCondLst>
                                    <p:cond delay="0"/>
                                  </p:stCondLst>
                                  <p:childTnLst>
                                    <p:set>
                                      <p:cBhvr>
                                        <p:cTn id="47" dur="1" fill="hold">
                                          <p:stCondLst>
                                            <p:cond delay="0"/>
                                          </p:stCondLst>
                                        </p:cTn>
                                        <p:tgtEl>
                                          <p:spTgt spid="25"/>
                                        </p:tgtEl>
                                        <p:attrNameLst>
                                          <p:attrName>style.visibility</p:attrName>
                                        </p:attrNameLst>
                                      </p:cBhvr>
                                      <p:to>
                                        <p:strVal val="visible"/>
                                      </p:to>
                                    </p:set>
                                    <p:anim calcmode="lin" valueType="num">
                                      <p:cBhvr>
                                        <p:cTn id="48" dur="500" fill="hold"/>
                                        <p:tgtEl>
                                          <p:spTgt spid="25"/>
                                        </p:tgtEl>
                                        <p:attrNameLst>
                                          <p:attrName>ppt_w</p:attrName>
                                        </p:attrNameLst>
                                      </p:cBhvr>
                                      <p:tavLst>
                                        <p:tav tm="0">
                                          <p:val>
                                            <p:fltVal val="0"/>
                                          </p:val>
                                        </p:tav>
                                        <p:tav tm="100000">
                                          <p:val>
                                            <p:strVal val="#ppt_w"/>
                                          </p:val>
                                        </p:tav>
                                      </p:tavLst>
                                    </p:anim>
                                    <p:anim calcmode="lin" valueType="num">
                                      <p:cBhvr>
                                        <p:cTn id="49" dur="500" fill="hold"/>
                                        <p:tgtEl>
                                          <p:spTgt spid="25"/>
                                        </p:tgtEl>
                                        <p:attrNameLst>
                                          <p:attrName>ppt_h</p:attrName>
                                        </p:attrNameLst>
                                      </p:cBhvr>
                                      <p:tavLst>
                                        <p:tav tm="0">
                                          <p:val>
                                            <p:fltVal val="0"/>
                                          </p:val>
                                        </p:tav>
                                        <p:tav tm="100000">
                                          <p:val>
                                            <p:strVal val="#ppt_h"/>
                                          </p:val>
                                        </p:tav>
                                      </p:tavLst>
                                    </p:anim>
                                    <p:animEffect transition="in" filter="fade">
                                      <p:cBhvr>
                                        <p:cTn id="50" dur="500"/>
                                        <p:tgtEl>
                                          <p:spTgt spid="25"/>
                                        </p:tgtEl>
                                      </p:cBhvr>
                                    </p:animEffect>
                                  </p:childTnLst>
                                </p:cTn>
                              </p:par>
                            </p:childTnLst>
                          </p:cTn>
                        </p:par>
                        <p:par>
                          <p:cTn id="51" fill="hold">
                            <p:stCondLst>
                              <p:cond delay="6099"/>
                            </p:stCondLst>
                            <p:childTnLst>
                              <p:par>
                                <p:cTn id="52" presetID="14" presetClass="entr" presetSubtype="10" fill="hold" grpId="0" nodeType="afterEffect">
                                  <p:stCondLst>
                                    <p:cond delay="0"/>
                                  </p:stCondLst>
                                  <p:iterate type="lt">
                                    <p:tmPct val="10000"/>
                                  </p:iterate>
                                  <p:childTnLst>
                                    <p:set>
                                      <p:cBhvr>
                                        <p:cTn id="53" dur="1" fill="hold">
                                          <p:stCondLst>
                                            <p:cond delay="0"/>
                                          </p:stCondLst>
                                        </p:cTn>
                                        <p:tgtEl>
                                          <p:spTgt spid="30"/>
                                        </p:tgtEl>
                                        <p:attrNameLst>
                                          <p:attrName>style.visibility</p:attrName>
                                        </p:attrNameLst>
                                      </p:cBhvr>
                                      <p:to>
                                        <p:strVal val="visible"/>
                                      </p:to>
                                    </p:set>
                                    <p:animEffect transition="in" filter="randombar(horizontal)">
                                      <p:cBhvr>
                                        <p:cTn id="54"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1" grpId="1"/>
      <p:bldP spid="22" grpId="0" bldLvl="0" animBg="1"/>
      <p:bldP spid="30" grpId="0" bldLvl="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组合 25"/>
          <p:cNvGrpSpPr/>
          <p:nvPr/>
        </p:nvGrpSpPr>
        <p:grpSpPr>
          <a:xfrm>
            <a:off x="-127" y="4147720"/>
            <a:ext cx="2805900" cy="2872203"/>
            <a:chOff x="-1543444" y="7260228"/>
            <a:chExt cx="4034677" cy="4130016"/>
          </a:xfrm>
        </p:grpSpPr>
        <p:grpSp>
          <p:nvGrpSpPr>
            <p:cNvPr id="27" name="组合 26"/>
            <p:cNvGrpSpPr/>
            <p:nvPr/>
          </p:nvGrpSpPr>
          <p:grpSpPr>
            <a:xfrm>
              <a:off x="-1543444" y="7260228"/>
              <a:ext cx="4034677" cy="4130016"/>
              <a:chOff x="2160003" y="2746644"/>
              <a:chExt cx="3526233" cy="3609554"/>
            </a:xfrm>
          </p:grpSpPr>
          <p:pic>
            <p:nvPicPr>
              <p:cNvPr id="29" name="图片 28"/>
              <p:cNvPicPr>
                <a:picLocks noChangeAspect="1"/>
              </p:cNvPicPr>
              <p:nvPr/>
            </p:nvPicPr>
            <p:blipFill>
              <a:blip r:embed="rId1" cstate="screen"/>
              <a:stretch>
                <a:fillRect/>
              </a:stretch>
            </p:blipFill>
            <p:spPr>
              <a:xfrm>
                <a:off x="2160003" y="3048017"/>
                <a:ext cx="3368174" cy="3308181"/>
              </a:xfrm>
              <a:prstGeom prst="rect">
                <a:avLst/>
              </a:prstGeom>
            </p:spPr>
          </p:pic>
          <p:sp>
            <p:nvSpPr>
              <p:cNvPr id="30" name="椭圆 29"/>
              <p:cNvSpPr/>
              <p:nvPr/>
            </p:nvSpPr>
            <p:spPr>
              <a:xfrm>
                <a:off x="4073336" y="2746644"/>
                <a:ext cx="1612900" cy="1612900"/>
              </a:xfrm>
              <a:prstGeom prst="ellipse">
                <a:avLst/>
              </a:prstGeom>
              <a:gradFill flip="none" rotWithShape="1">
                <a:gsLst>
                  <a:gs pos="0">
                    <a:srgbClr val="5B9BD5">
                      <a:lumMod val="50000"/>
                    </a:srgbClr>
                  </a:gs>
                  <a:gs pos="47000">
                    <a:srgbClr val="5B9BD5">
                      <a:lumMod val="75000"/>
                    </a:srgbClr>
                  </a:gs>
                  <a:gs pos="100000">
                    <a:srgbClr val="00B0F0"/>
                  </a:gs>
                </a:gsLst>
                <a:lin ang="18000000" scaled="0"/>
                <a:tileRect/>
              </a:gradFill>
              <a:ln w="12700" cap="flat" cmpd="sng" algn="ctr">
                <a:noFill/>
                <a:prstDash val="solid"/>
                <a:miter lim="800000"/>
              </a:ln>
              <a:effectLst>
                <a:outerShdw blurRad="685800" dist="571500" dir="8100000" sx="79000" sy="79000" algn="r" rotWithShape="0">
                  <a:prstClr val="black">
                    <a:alpha val="7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3200" b="0" i="0" u="none" strike="noStrike" kern="0" cap="none" spc="0" normalizeH="0" baseline="0" noProof="0">
                  <a:ln>
                    <a:noFill/>
                  </a:ln>
                  <a:solidFill>
                    <a:prstClr val="white"/>
                  </a:solidFill>
                  <a:effectLst/>
                  <a:uLnTx/>
                  <a:uFillTx/>
                  <a:cs typeface="+mn-ea"/>
                  <a:sym typeface="+mn-lt"/>
                </a:endParaRPr>
              </a:p>
            </p:txBody>
          </p:sp>
        </p:grpSp>
        <p:sp>
          <p:nvSpPr>
            <p:cNvPr id="28" name="矩形 3"/>
            <p:cNvSpPr>
              <a:spLocks noChangeArrowheads="1"/>
            </p:cNvSpPr>
            <p:nvPr/>
          </p:nvSpPr>
          <p:spPr bwMode="auto">
            <a:xfrm>
              <a:off x="1346626" y="7790412"/>
              <a:ext cx="443758" cy="837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marL="0" marR="0" lvl="0" indent="0" algn="ctr" defTabSz="914400" eaLnBrk="1" fontAlgn="auto" latinLnBrk="0" hangingPunct="1">
                <a:lnSpc>
                  <a:spcPct val="100000"/>
                </a:lnSpc>
                <a:spcBef>
                  <a:spcPct val="0"/>
                </a:spcBef>
                <a:spcAft>
                  <a:spcPts val="0"/>
                </a:spcAft>
                <a:buClrTx/>
                <a:buSzTx/>
                <a:buFont typeface="Arial" panose="020B0604020202020204" pitchFamily="34" charset="0"/>
                <a:buNone/>
                <a:defRPr/>
              </a:pPr>
              <a:endParaRPr kumimoji="0" lang="zh-CN" altLang="en-US" b="0" i="0" u="none" strike="noStrike" kern="0" cap="none" spc="0" normalizeH="0" baseline="0" noProof="0" dirty="0">
                <a:ln>
                  <a:noFill/>
                </a:ln>
                <a:solidFill>
                  <a:prstClr val="white"/>
                </a:solidFill>
                <a:effectLst/>
                <a:uLnTx/>
                <a:uFillTx/>
                <a:latin typeface="+mn-lt"/>
                <a:ea typeface="+mn-ea"/>
                <a:cs typeface="+mn-ea"/>
                <a:sym typeface="+mn-lt"/>
              </a:endParaRPr>
            </a:p>
          </p:txBody>
        </p:sp>
      </p:grpSp>
      <p:grpSp>
        <p:nvGrpSpPr>
          <p:cNvPr id="31" name="组合 30"/>
          <p:cNvGrpSpPr/>
          <p:nvPr/>
        </p:nvGrpSpPr>
        <p:grpSpPr>
          <a:xfrm>
            <a:off x="5299989" y="4157245"/>
            <a:ext cx="2805900" cy="2872203"/>
            <a:chOff x="4088252" y="7276262"/>
            <a:chExt cx="4034677" cy="4130016"/>
          </a:xfrm>
        </p:grpSpPr>
        <p:grpSp>
          <p:nvGrpSpPr>
            <p:cNvPr id="32" name="组合 31"/>
            <p:cNvGrpSpPr/>
            <p:nvPr/>
          </p:nvGrpSpPr>
          <p:grpSpPr>
            <a:xfrm>
              <a:off x="4088252" y="7276262"/>
              <a:ext cx="4034677" cy="4130016"/>
              <a:chOff x="2160003" y="2746644"/>
              <a:chExt cx="3526233" cy="3609554"/>
            </a:xfrm>
          </p:grpSpPr>
          <p:pic>
            <p:nvPicPr>
              <p:cNvPr id="34" name="图片 33"/>
              <p:cNvPicPr>
                <a:picLocks noChangeAspect="1"/>
              </p:cNvPicPr>
              <p:nvPr/>
            </p:nvPicPr>
            <p:blipFill>
              <a:blip r:embed="rId1" cstate="screen"/>
              <a:stretch>
                <a:fillRect/>
              </a:stretch>
            </p:blipFill>
            <p:spPr>
              <a:xfrm>
                <a:off x="2160003" y="3048017"/>
                <a:ext cx="3368174" cy="3308181"/>
              </a:xfrm>
              <a:prstGeom prst="rect">
                <a:avLst/>
              </a:prstGeom>
            </p:spPr>
          </p:pic>
          <p:sp>
            <p:nvSpPr>
              <p:cNvPr id="35" name="椭圆 34"/>
              <p:cNvSpPr/>
              <p:nvPr/>
            </p:nvSpPr>
            <p:spPr>
              <a:xfrm>
                <a:off x="4073337" y="2746644"/>
                <a:ext cx="1612899" cy="1612900"/>
              </a:xfrm>
              <a:prstGeom prst="ellipse">
                <a:avLst/>
              </a:prstGeom>
              <a:gradFill flip="none" rotWithShape="1">
                <a:gsLst>
                  <a:gs pos="0">
                    <a:srgbClr val="5B9BD5">
                      <a:lumMod val="50000"/>
                    </a:srgbClr>
                  </a:gs>
                  <a:gs pos="47000">
                    <a:srgbClr val="5B9BD5">
                      <a:lumMod val="75000"/>
                    </a:srgbClr>
                  </a:gs>
                  <a:gs pos="100000">
                    <a:srgbClr val="00B0F0"/>
                  </a:gs>
                </a:gsLst>
                <a:lin ang="18000000" scaled="0"/>
                <a:tileRect/>
              </a:gradFill>
              <a:ln w="12700" cap="flat" cmpd="sng" algn="ctr">
                <a:noFill/>
                <a:prstDash val="solid"/>
                <a:miter lim="800000"/>
              </a:ln>
              <a:effectLst>
                <a:outerShdw blurRad="685800" dist="571500" dir="8100000" sx="79000" sy="79000" algn="r" rotWithShape="0">
                  <a:prstClr val="black">
                    <a:alpha val="7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3200" b="0" i="0" u="none" strike="noStrike" kern="0" cap="none" spc="0" normalizeH="0" baseline="0" noProof="0">
                  <a:ln>
                    <a:noFill/>
                  </a:ln>
                  <a:solidFill>
                    <a:prstClr val="white"/>
                  </a:solidFill>
                  <a:effectLst/>
                  <a:uLnTx/>
                  <a:uFillTx/>
                  <a:cs typeface="+mn-ea"/>
                  <a:sym typeface="+mn-lt"/>
                </a:endParaRPr>
              </a:p>
            </p:txBody>
          </p:sp>
        </p:grpSp>
        <p:sp>
          <p:nvSpPr>
            <p:cNvPr id="33" name="矩形 3"/>
            <p:cNvSpPr>
              <a:spLocks noChangeArrowheads="1"/>
            </p:cNvSpPr>
            <p:nvPr/>
          </p:nvSpPr>
          <p:spPr bwMode="auto">
            <a:xfrm>
              <a:off x="6978322" y="7811140"/>
              <a:ext cx="443758" cy="837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marL="0" marR="0" lvl="0" indent="0" algn="ctr" defTabSz="914400" eaLnBrk="1" fontAlgn="auto" latinLnBrk="0" hangingPunct="1">
                <a:lnSpc>
                  <a:spcPct val="100000"/>
                </a:lnSpc>
                <a:spcBef>
                  <a:spcPct val="0"/>
                </a:spcBef>
                <a:spcAft>
                  <a:spcPts val="0"/>
                </a:spcAft>
                <a:buClrTx/>
                <a:buSzTx/>
                <a:buFont typeface="Arial" panose="020B0604020202020204" pitchFamily="34" charset="0"/>
                <a:buNone/>
                <a:defRPr/>
              </a:pPr>
              <a:endParaRPr kumimoji="0" lang="zh-CN" altLang="en-US" b="0" i="0" u="none" strike="noStrike" kern="0" cap="none" spc="0" normalizeH="0" baseline="0" noProof="0" dirty="0">
                <a:ln>
                  <a:noFill/>
                </a:ln>
                <a:solidFill>
                  <a:prstClr val="white"/>
                </a:solidFill>
                <a:effectLst/>
                <a:uLnTx/>
                <a:uFillTx/>
                <a:latin typeface="+mn-lt"/>
                <a:ea typeface="+mn-ea"/>
                <a:cs typeface="+mn-ea"/>
                <a:sym typeface="+mn-lt"/>
              </a:endParaRPr>
            </a:p>
          </p:txBody>
        </p:sp>
      </p:grpSp>
      <p:grpSp>
        <p:nvGrpSpPr>
          <p:cNvPr id="36" name="组合 35"/>
          <p:cNvGrpSpPr/>
          <p:nvPr/>
        </p:nvGrpSpPr>
        <p:grpSpPr>
          <a:xfrm>
            <a:off x="2678319" y="4115970"/>
            <a:ext cx="2922479" cy="2992752"/>
            <a:chOff x="1337132" y="7222128"/>
            <a:chExt cx="4202309" cy="4303356"/>
          </a:xfrm>
        </p:grpSpPr>
        <p:grpSp>
          <p:nvGrpSpPr>
            <p:cNvPr id="37" name="组合 36"/>
            <p:cNvGrpSpPr/>
            <p:nvPr/>
          </p:nvGrpSpPr>
          <p:grpSpPr>
            <a:xfrm>
              <a:off x="1337132" y="7222128"/>
              <a:ext cx="4202309" cy="4303356"/>
              <a:chOff x="5528177" y="3619500"/>
              <a:chExt cx="3565023" cy="3650745"/>
            </a:xfrm>
          </p:grpSpPr>
          <p:pic>
            <p:nvPicPr>
              <p:cNvPr id="39" name="图片 38"/>
              <p:cNvPicPr>
                <a:picLocks noChangeAspect="1"/>
              </p:cNvPicPr>
              <p:nvPr/>
            </p:nvPicPr>
            <p:blipFill>
              <a:blip r:embed="rId2" cstate="screen"/>
              <a:stretch>
                <a:fillRect/>
              </a:stretch>
            </p:blipFill>
            <p:spPr>
              <a:xfrm>
                <a:off x="5528177" y="3962064"/>
                <a:ext cx="3368174" cy="3308181"/>
              </a:xfrm>
              <a:prstGeom prst="rect">
                <a:avLst/>
              </a:prstGeom>
            </p:spPr>
          </p:pic>
          <p:sp>
            <p:nvSpPr>
              <p:cNvPr id="40" name="椭圆 39"/>
              <p:cNvSpPr/>
              <p:nvPr/>
            </p:nvSpPr>
            <p:spPr>
              <a:xfrm>
                <a:off x="7480300" y="3619500"/>
                <a:ext cx="1612900" cy="1612900"/>
              </a:xfrm>
              <a:prstGeom prst="ellipse">
                <a:avLst/>
              </a:prstGeom>
              <a:gradFill flip="none" rotWithShape="1">
                <a:gsLst>
                  <a:gs pos="0">
                    <a:srgbClr val="E7E6E6">
                      <a:lumMod val="90000"/>
                    </a:srgbClr>
                  </a:gs>
                  <a:gs pos="47000">
                    <a:srgbClr val="E7E6E6"/>
                  </a:gs>
                  <a:gs pos="100000">
                    <a:sysClr val="window" lastClr="FFFFFF"/>
                  </a:gs>
                </a:gsLst>
                <a:lin ang="18000000" scaled="0"/>
                <a:tileRect/>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3200" b="0" i="0" u="none" strike="noStrike" kern="0" cap="none" spc="0" normalizeH="0" baseline="0" noProof="0">
                  <a:ln>
                    <a:noFill/>
                  </a:ln>
                  <a:solidFill>
                    <a:prstClr val="white"/>
                  </a:solidFill>
                  <a:effectLst/>
                  <a:uLnTx/>
                  <a:uFillTx/>
                  <a:cs typeface="+mn-ea"/>
                  <a:sym typeface="+mn-lt"/>
                </a:endParaRPr>
              </a:p>
            </p:txBody>
          </p:sp>
        </p:grpSp>
        <p:sp>
          <p:nvSpPr>
            <p:cNvPr id="38" name="矩形 3"/>
            <p:cNvSpPr>
              <a:spLocks noChangeArrowheads="1"/>
            </p:cNvSpPr>
            <p:nvPr/>
          </p:nvSpPr>
          <p:spPr bwMode="auto">
            <a:xfrm>
              <a:off x="4345037" y="9157548"/>
              <a:ext cx="443758" cy="837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marL="0" marR="0" lvl="0" indent="0" algn="ctr" defTabSz="914400" eaLnBrk="1" fontAlgn="auto" latinLnBrk="0" hangingPunct="1">
                <a:lnSpc>
                  <a:spcPct val="100000"/>
                </a:lnSpc>
                <a:spcBef>
                  <a:spcPct val="0"/>
                </a:spcBef>
                <a:spcAft>
                  <a:spcPts val="0"/>
                </a:spcAft>
                <a:buClrTx/>
                <a:buSzTx/>
                <a:buFont typeface="Arial" panose="020B0604020202020204" pitchFamily="34" charset="0"/>
                <a:buNone/>
                <a:defRPr/>
              </a:pPr>
              <a:endParaRPr kumimoji="0" lang="zh-CN" altLang="en-US" b="0" i="0" u="none" strike="noStrike" kern="0" cap="none" spc="0" normalizeH="0" baseline="0" noProof="0" dirty="0">
                <a:ln>
                  <a:noFill/>
                </a:ln>
                <a:gradFill>
                  <a:gsLst>
                    <a:gs pos="0">
                      <a:srgbClr val="5B9BD5">
                        <a:lumMod val="50000"/>
                      </a:srgbClr>
                    </a:gs>
                    <a:gs pos="47000">
                      <a:srgbClr val="5B9BD5">
                        <a:lumMod val="75000"/>
                      </a:srgbClr>
                    </a:gs>
                    <a:gs pos="100000">
                      <a:srgbClr val="00B0F0"/>
                    </a:gs>
                  </a:gsLst>
                  <a:lin ang="0" scaled="0"/>
                </a:gradFill>
                <a:effectLst/>
                <a:uLnTx/>
                <a:uFillTx/>
                <a:latin typeface="+mn-lt"/>
                <a:ea typeface="+mn-ea"/>
                <a:cs typeface="+mn-ea"/>
                <a:sym typeface="+mn-lt"/>
              </a:endParaRPr>
            </a:p>
          </p:txBody>
        </p:sp>
      </p:grpSp>
      <p:grpSp>
        <p:nvGrpSpPr>
          <p:cNvPr id="41" name="组合 40"/>
          <p:cNvGrpSpPr/>
          <p:nvPr/>
        </p:nvGrpSpPr>
        <p:grpSpPr>
          <a:xfrm>
            <a:off x="7619024" y="4027070"/>
            <a:ext cx="2922479" cy="2992752"/>
            <a:chOff x="6968828" y="7238162"/>
            <a:chExt cx="4202309" cy="4303356"/>
          </a:xfrm>
        </p:grpSpPr>
        <p:grpSp>
          <p:nvGrpSpPr>
            <p:cNvPr id="42" name="组合 41"/>
            <p:cNvGrpSpPr/>
            <p:nvPr/>
          </p:nvGrpSpPr>
          <p:grpSpPr>
            <a:xfrm>
              <a:off x="6968828" y="7238162"/>
              <a:ext cx="4202309" cy="4303356"/>
              <a:chOff x="5528177" y="3619500"/>
              <a:chExt cx="3565023" cy="3650745"/>
            </a:xfrm>
          </p:grpSpPr>
          <p:pic>
            <p:nvPicPr>
              <p:cNvPr id="44" name="图片 43"/>
              <p:cNvPicPr>
                <a:picLocks noChangeAspect="1"/>
              </p:cNvPicPr>
              <p:nvPr/>
            </p:nvPicPr>
            <p:blipFill>
              <a:blip r:embed="rId2" cstate="screen"/>
              <a:stretch>
                <a:fillRect/>
              </a:stretch>
            </p:blipFill>
            <p:spPr>
              <a:xfrm>
                <a:off x="5528177" y="3962064"/>
                <a:ext cx="3368174" cy="3308181"/>
              </a:xfrm>
              <a:prstGeom prst="rect">
                <a:avLst/>
              </a:prstGeom>
            </p:spPr>
          </p:pic>
          <p:sp>
            <p:nvSpPr>
              <p:cNvPr id="45" name="椭圆 44"/>
              <p:cNvSpPr/>
              <p:nvPr/>
            </p:nvSpPr>
            <p:spPr>
              <a:xfrm>
                <a:off x="7480300" y="3619500"/>
                <a:ext cx="1612900" cy="1612900"/>
              </a:xfrm>
              <a:prstGeom prst="ellipse">
                <a:avLst/>
              </a:prstGeom>
              <a:gradFill flip="none" rotWithShape="1">
                <a:gsLst>
                  <a:gs pos="0">
                    <a:srgbClr val="E7E6E6">
                      <a:lumMod val="90000"/>
                    </a:srgbClr>
                  </a:gs>
                  <a:gs pos="47000">
                    <a:srgbClr val="E7E6E6"/>
                  </a:gs>
                  <a:gs pos="100000">
                    <a:sysClr val="window" lastClr="FFFFFF"/>
                  </a:gs>
                </a:gsLst>
                <a:lin ang="18000000" scaled="0"/>
                <a:tileRect/>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3200" b="0" i="0" u="none" strike="noStrike" kern="0" cap="none" spc="0" normalizeH="0" baseline="0" noProof="0">
                  <a:ln>
                    <a:noFill/>
                  </a:ln>
                  <a:solidFill>
                    <a:prstClr val="white"/>
                  </a:solidFill>
                  <a:effectLst/>
                  <a:uLnTx/>
                  <a:uFillTx/>
                  <a:cs typeface="+mn-ea"/>
                  <a:sym typeface="+mn-lt"/>
                </a:endParaRPr>
              </a:p>
            </p:txBody>
          </p:sp>
        </p:grpSp>
        <p:sp>
          <p:nvSpPr>
            <p:cNvPr id="43" name="矩形 3"/>
            <p:cNvSpPr>
              <a:spLocks noChangeArrowheads="1"/>
            </p:cNvSpPr>
            <p:nvPr/>
          </p:nvSpPr>
          <p:spPr bwMode="auto">
            <a:xfrm>
              <a:off x="9998647" y="7768347"/>
              <a:ext cx="443758" cy="837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marL="0" marR="0" lvl="0" indent="0" algn="ctr" defTabSz="914400" eaLnBrk="1" fontAlgn="auto" latinLnBrk="0" hangingPunct="1">
                <a:lnSpc>
                  <a:spcPct val="100000"/>
                </a:lnSpc>
                <a:spcBef>
                  <a:spcPct val="0"/>
                </a:spcBef>
                <a:spcAft>
                  <a:spcPts val="0"/>
                </a:spcAft>
                <a:buClrTx/>
                <a:buSzTx/>
                <a:buFont typeface="Arial" panose="020B0604020202020204" pitchFamily="34" charset="0"/>
                <a:buNone/>
                <a:defRPr/>
              </a:pPr>
              <a:endParaRPr kumimoji="0" lang="zh-CN" altLang="en-US" b="0" i="0" u="none" strike="noStrike" kern="0" cap="none" spc="0" normalizeH="0" baseline="0" noProof="0" dirty="0">
                <a:ln>
                  <a:noFill/>
                </a:ln>
                <a:gradFill>
                  <a:gsLst>
                    <a:gs pos="0">
                      <a:srgbClr val="5B9BD5">
                        <a:lumMod val="50000"/>
                      </a:srgbClr>
                    </a:gs>
                    <a:gs pos="47000">
                      <a:srgbClr val="5B9BD5">
                        <a:lumMod val="75000"/>
                      </a:srgbClr>
                    </a:gs>
                    <a:gs pos="100000">
                      <a:srgbClr val="00B0F0"/>
                    </a:gs>
                  </a:gsLst>
                  <a:lin ang="0" scaled="0"/>
                </a:gradFill>
                <a:effectLst/>
                <a:uLnTx/>
                <a:uFillTx/>
                <a:latin typeface="+mn-lt"/>
                <a:ea typeface="+mn-ea"/>
                <a:cs typeface="+mn-ea"/>
                <a:sym typeface="+mn-lt"/>
              </a:endParaRPr>
            </a:p>
          </p:txBody>
        </p:sp>
      </p:grpSp>
      <p:sp>
        <p:nvSpPr>
          <p:cNvPr id="2" name="文本框 1"/>
          <p:cNvSpPr txBox="1"/>
          <p:nvPr/>
        </p:nvSpPr>
        <p:spPr>
          <a:xfrm>
            <a:off x="1506855" y="771525"/>
            <a:ext cx="9130665" cy="2973705"/>
          </a:xfrm>
          <a:prstGeom prst="rect">
            <a:avLst/>
          </a:prstGeom>
          <a:noFill/>
        </p:spPr>
        <p:txBody>
          <a:bodyPr wrap="square" rtlCol="0">
            <a:noAutofit/>
          </a:bodyPr>
          <a:p>
            <a:r>
              <a:rPr lang="en-US" altLang="zh-CN"/>
              <a:t>   </a:t>
            </a:r>
            <a:r>
              <a:rPr lang="zh-CN" altLang="en-US"/>
              <a:t>本报告由曲阜市农机事业发展中心按照《中华人民共和国政府信息公开条例》（以下简称《条例》）和《中华人民共和国政府信息公开工作年度报告格式》（国办公开办函〔2021〕30号）要求编制。</a:t>
            </a:r>
            <a:endParaRPr lang="zh-CN" altLang="en-US"/>
          </a:p>
          <a:p>
            <a:r>
              <a:rPr lang="en-US" altLang="zh-CN"/>
              <a:t>   </a:t>
            </a:r>
            <a:r>
              <a:rPr lang="zh-CN" altLang="en-US"/>
              <a:t>本报告内容包括总体情况、主动公开政府信息情况、收到和处理政府信息公开申请情况、政府信息公开行政复议和行政诉讼情况、存在的主要问题及改进情况、其他需要报告的事项等六部分内容。</a:t>
            </a:r>
            <a:endParaRPr lang="zh-CN" altLang="en-US"/>
          </a:p>
          <a:p>
            <a:r>
              <a:rPr lang="en-US" altLang="zh-CN"/>
              <a:t>   </a:t>
            </a:r>
            <a:r>
              <a:rPr lang="zh-CN" altLang="en-US"/>
              <a:t>本报告所列数据的统计期限自2022年1月1日起至2022年12月31日止。本报告电子版可在“中国·曲阜”政府门户网站（www.qufu.gov.cn）查阅或下载。如对本报告有疑问，请与曲阜市农机事业发展中心办公室联系（地址：曲阜市鼓楼南街129号，联系电话：0537—4459100）。</a:t>
            </a:r>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300">
        <p14:pa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decel="100000" fill="hold" nodeType="afterEffect">
                                  <p:stCondLst>
                                    <p:cond delay="0"/>
                                  </p:stCondLst>
                                  <p:childTnLst>
                                    <p:set>
                                      <p:cBhvr>
                                        <p:cTn id="6" dur="1" fill="hold">
                                          <p:stCondLst>
                                            <p:cond delay="0"/>
                                          </p:stCondLst>
                                        </p:cTn>
                                        <p:tgtEl>
                                          <p:spTgt spid="41"/>
                                        </p:tgtEl>
                                        <p:attrNameLst>
                                          <p:attrName>style.visibility</p:attrName>
                                        </p:attrNameLst>
                                      </p:cBhvr>
                                      <p:to>
                                        <p:strVal val="visible"/>
                                      </p:to>
                                    </p:set>
                                    <p:anim calcmode="lin" valueType="num">
                                      <p:cBhvr additive="base">
                                        <p:cTn id="7" dur="1500" fill="hold"/>
                                        <p:tgtEl>
                                          <p:spTgt spid="41"/>
                                        </p:tgtEl>
                                        <p:attrNameLst>
                                          <p:attrName>ppt_x</p:attrName>
                                        </p:attrNameLst>
                                      </p:cBhvr>
                                      <p:tavLst>
                                        <p:tav tm="0">
                                          <p:val>
                                            <p:strVal val="0-#ppt_w/2"/>
                                          </p:val>
                                        </p:tav>
                                        <p:tav tm="100000">
                                          <p:val>
                                            <p:strVal val="#ppt_x"/>
                                          </p:val>
                                        </p:tav>
                                      </p:tavLst>
                                    </p:anim>
                                    <p:anim calcmode="lin" valueType="num">
                                      <p:cBhvr additive="base">
                                        <p:cTn id="8" dur="1500" fill="hold"/>
                                        <p:tgtEl>
                                          <p:spTgt spid="41"/>
                                        </p:tgtEl>
                                        <p:attrNameLst>
                                          <p:attrName>ppt_y</p:attrName>
                                        </p:attrNameLst>
                                      </p:cBhvr>
                                      <p:tavLst>
                                        <p:tav tm="0">
                                          <p:val>
                                            <p:strVal val="1+#ppt_h/2"/>
                                          </p:val>
                                        </p:tav>
                                        <p:tav tm="100000">
                                          <p:val>
                                            <p:strVal val="#ppt_y"/>
                                          </p:val>
                                        </p:tav>
                                      </p:tavLst>
                                    </p:anim>
                                  </p:childTnLst>
                                </p:cTn>
                              </p:par>
                              <p:par>
                                <p:cTn id="9" presetID="2" presetClass="entr" presetSubtype="12" decel="100000" fill="hold" nodeType="withEffect">
                                  <p:stCondLst>
                                    <p:cond delay="200"/>
                                  </p:stCondLst>
                                  <p:childTnLst>
                                    <p:set>
                                      <p:cBhvr>
                                        <p:cTn id="10" dur="1" fill="hold">
                                          <p:stCondLst>
                                            <p:cond delay="0"/>
                                          </p:stCondLst>
                                        </p:cTn>
                                        <p:tgtEl>
                                          <p:spTgt spid="31"/>
                                        </p:tgtEl>
                                        <p:attrNameLst>
                                          <p:attrName>style.visibility</p:attrName>
                                        </p:attrNameLst>
                                      </p:cBhvr>
                                      <p:to>
                                        <p:strVal val="visible"/>
                                      </p:to>
                                    </p:set>
                                    <p:anim calcmode="lin" valueType="num">
                                      <p:cBhvr additive="base">
                                        <p:cTn id="11" dur="1500" fill="hold"/>
                                        <p:tgtEl>
                                          <p:spTgt spid="31"/>
                                        </p:tgtEl>
                                        <p:attrNameLst>
                                          <p:attrName>ppt_x</p:attrName>
                                        </p:attrNameLst>
                                      </p:cBhvr>
                                      <p:tavLst>
                                        <p:tav tm="0">
                                          <p:val>
                                            <p:strVal val="0-#ppt_w/2"/>
                                          </p:val>
                                        </p:tav>
                                        <p:tav tm="100000">
                                          <p:val>
                                            <p:strVal val="#ppt_x"/>
                                          </p:val>
                                        </p:tav>
                                      </p:tavLst>
                                    </p:anim>
                                    <p:anim calcmode="lin" valueType="num">
                                      <p:cBhvr additive="base">
                                        <p:cTn id="12" dur="1500" fill="hold"/>
                                        <p:tgtEl>
                                          <p:spTgt spid="31"/>
                                        </p:tgtEl>
                                        <p:attrNameLst>
                                          <p:attrName>ppt_y</p:attrName>
                                        </p:attrNameLst>
                                      </p:cBhvr>
                                      <p:tavLst>
                                        <p:tav tm="0">
                                          <p:val>
                                            <p:strVal val="1+#ppt_h/2"/>
                                          </p:val>
                                        </p:tav>
                                        <p:tav tm="100000">
                                          <p:val>
                                            <p:strVal val="#ppt_y"/>
                                          </p:val>
                                        </p:tav>
                                      </p:tavLst>
                                    </p:anim>
                                  </p:childTnLst>
                                </p:cTn>
                              </p:par>
                              <p:par>
                                <p:cTn id="13" presetID="2" presetClass="entr" presetSubtype="12" decel="100000" fill="hold" nodeType="withEffect">
                                  <p:stCondLst>
                                    <p:cond delay="400"/>
                                  </p:stCondLst>
                                  <p:childTnLst>
                                    <p:set>
                                      <p:cBhvr>
                                        <p:cTn id="14" dur="1" fill="hold">
                                          <p:stCondLst>
                                            <p:cond delay="0"/>
                                          </p:stCondLst>
                                        </p:cTn>
                                        <p:tgtEl>
                                          <p:spTgt spid="36"/>
                                        </p:tgtEl>
                                        <p:attrNameLst>
                                          <p:attrName>style.visibility</p:attrName>
                                        </p:attrNameLst>
                                      </p:cBhvr>
                                      <p:to>
                                        <p:strVal val="visible"/>
                                      </p:to>
                                    </p:set>
                                    <p:anim calcmode="lin" valueType="num">
                                      <p:cBhvr additive="base">
                                        <p:cTn id="15" dur="1500" fill="hold"/>
                                        <p:tgtEl>
                                          <p:spTgt spid="36"/>
                                        </p:tgtEl>
                                        <p:attrNameLst>
                                          <p:attrName>ppt_x</p:attrName>
                                        </p:attrNameLst>
                                      </p:cBhvr>
                                      <p:tavLst>
                                        <p:tav tm="0">
                                          <p:val>
                                            <p:strVal val="0-#ppt_w/2"/>
                                          </p:val>
                                        </p:tav>
                                        <p:tav tm="100000">
                                          <p:val>
                                            <p:strVal val="#ppt_x"/>
                                          </p:val>
                                        </p:tav>
                                      </p:tavLst>
                                    </p:anim>
                                    <p:anim calcmode="lin" valueType="num">
                                      <p:cBhvr additive="base">
                                        <p:cTn id="16" dur="1500" fill="hold"/>
                                        <p:tgtEl>
                                          <p:spTgt spid="36"/>
                                        </p:tgtEl>
                                        <p:attrNameLst>
                                          <p:attrName>ppt_y</p:attrName>
                                        </p:attrNameLst>
                                      </p:cBhvr>
                                      <p:tavLst>
                                        <p:tav tm="0">
                                          <p:val>
                                            <p:strVal val="1+#ppt_h/2"/>
                                          </p:val>
                                        </p:tav>
                                        <p:tav tm="100000">
                                          <p:val>
                                            <p:strVal val="#ppt_y"/>
                                          </p:val>
                                        </p:tav>
                                      </p:tavLst>
                                    </p:anim>
                                  </p:childTnLst>
                                </p:cTn>
                              </p:par>
                              <p:par>
                                <p:cTn id="17" presetID="2" presetClass="entr" presetSubtype="12" decel="100000" fill="hold" nodeType="withEffect">
                                  <p:stCondLst>
                                    <p:cond delay="600"/>
                                  </p:stCondLst>
                                  <p:childTnLst>
                                    <p:set>
                                      <p:cBhvr>
                                        <p:cTn id="18" dur="1" fill="hold">
                                          <p:stCondLst>
                                            <p:cond delay="0"/>
                                          </p:stCondLst>
                                        </p:cTn>
                                        <p:tgtEl>
                                          <p:spTgt spid="26"/>
                                        </p:tgtEl>
                                        <p:attrNameLst>
                                          <p:attrName>style.visibility</p:attrName>
                                        </p:attrNameLst>
                                      </p:cBhvr>
                                      <p:to>
                                        <p:strVal val="visible"/>
                                      </p:to>
                                    </p:set>
                                    <p:anim calcmode="lin" valueType="num">
                                      <p:cBhvr additive="base">
                                        <p:cTn id="19" dur="1500" fill="hold"/>
                                        <p:tgtEl>
                                          <p:spTgt spid="26"/>
                                        </p:tgtEl>
                                        <p:attrNameLst>
                                          <p:attrName>ppt_x</p:attrName>
                                        </p:attrNameLst>
                                      </p:cBhvr>
                                      <p:tavLst>
                                        <p:tav tm="0">
                                          <p:val>
                                            <p:strVal val="0-#ppt_w/2"/>
                                          </p:val>
                                        </p:tav>
                                        <p:tav tm="100000">
                                          <p:val>
                                            <p:strVal val="#ppt_x"/>
                                          </p:val>
                                        </p:tav>
                                      </p:tavLst>
                                    </p:anim>
                                    <p:anim calcmode="lin" valueType="num">
                                      <p:cBhvr additive="base">
                                        <p:cTn id="20" dur="1500" fill="hold"/>
                                        <p:tgtEl>
                                          <p:spTgt spid="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625302" y="3414145"/>
            <a:ext cx="3563472" cy="3647674"/>
            <a:chOff x="-412055" y="-2182172"/>
            <a:chExt cx="3563472" cy="3647674"/>
          </a:xfrm>
        </p:grpSpPr>
        <p:grpSp>
          <p:nvGrpSpPr>
            <p:cNvPr id="5" name="组合 4"/>
            <p:cNvGrpSpPr/>
            <p:nvPr/>
          </p:nvGrpSpPr>
          <p:grpSpPr>
            <a:xfrm>
              <a:off x="-412055" y="-2182172"/>
              <a:ext cx="3563472" cy="3647674"/>
              <a:chOff x="2160003" y="2746644"/>
              <a:chExt cx="3526233" cy="3609554"/>
            </a:xfrm>
          </p:grpSpPr>
          <p:pic>
            <p:nvPicPr>
              <p:cNvPr id="7" name="图片 6"/>
              <p:cNvPicPr>
                <a:picLocks noChangeAspect="1"/>
              </p:cNvPicPr>
              <p:nvPr/>
            </p:nvPicPr>
            <p:blipFill>
              <a:blip r:embed="rId1" cstate="screen"/>
              <a:stretch>
                <a:fillRect/>
              </a:stretch>
            </p:blipFill>
            <p:spPr>
              <a:xfrm>
                <a:off x="2160003" y="3048017"/>
                <a:ext cx="3368174" cy="3308181"/>
              </a:xfrm>
              <a:prstGeom prst="rect">
                <a:avLst/>
              </a:prstGeom>
            </p:spPr>
          </p:pic>
          <p:sp>
            <p:nvSpPr>
              <p:cNvPr id="8" name="椭圆 7"/>
              <p:cNvSpPr/>
              <p:nvPr/>
            </p:nvSpPr>
            <p:spPr>
              <a:xfrm>
                <a:off x="4073336" y="2746644"/>
                <a:ext cx="1612900" cy="1612900"/>
              </a:xfrm>
              <a:prstGeom prst="ellipse">
                <a:avLst/>
              </a:prstGeom>
              <a:gradFill flip="none" rotWithShape="1">
                <a:gsLst>
                  <a:gs pos="0">
                    <a:srgbClr val="5B9BD5">
                      <a:lumMod val="50000"/>
                    </a:srgbClr>
                  </a:gs>
                  <a:gs pos="47000">
                    <a:srgbClr val="5B9BD5">
                      <a:lumMod val="75000"/>
                    </a:srgbClr>
                  </a:gs>
                  <a:gs pos="100000">
                    <a:srgbClr val="00B0F0"/>
                  </a:gs>
                </a:gsLst>
                <a:lin ang="18000000" scaled="0"/>
                <a:tileRect/>
              </a:gradFill>
              <a:ln w="12700" cap="flat" cmpd="sng" algn="ctr">
                <a:noFill/>
                <a:prstDash val="solid"/>
                <a:miter lim="800000"/>
              </a:ln>
              <a:effectLst>
                <a:outerShdw blurRad="685800" dist="571500" dir="8100000" sx="79000" sy="79000" algn="r" rotWithShape="0">
                  <a:prstClr val="black">
                    <a:alpha val="7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white"/>
                  </a:solidFill>
                  <a:effectLst/>
                  <a:uLnTx/>
                  <a:uFillTx/>
                  <a:cs typeface="+mn-ea"/>
                  <a:sym typeface="+mn-lt"/>
                </a:endParaRPr>
              </a:p>
            </p:txBody>
          </p:sp>
        </p:grpSp>
        <p:sp>
          <p:nvSpPr>
            <p:cNvPr id="6" name="文本框 5"/>
            <p:cNvSpPr txBox="1"/>
            <p:nvPr/>
          </p:nvSpPr>
          <p:spPr>
            <a:xfrm>
              <a:off x="1973209" y="-1813663"/>
              <a:ext cx="726481" cy="830997"/>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altLang="zh-CN" sz="4800" i="0" u="none" strike="noStrike" kern="0" cap="none" spc="0" normalizeH="0" baseline="0" noProof="0" dirty="0">
                  <a:ln>
                    <a:noFill/>
                  </a:ln>
                  <a:gradFill>
                    <a:gsLst>
                      <a:gs pos="0">
                        <a:srgbClr val="E7E6E6">
                          <a:lumMod val="75000"/>
                        </a:srgbClr>
                      </a:gs>
                      <a:gs pos="47000">
                        <a:srgbClr val="E7E6E6"/>
                      </a:gs>
                      <a:gs pos="100000">
                        <a:prstClr val="white"/>
                      </a:gs>
                    </a:gsLst>
                    <a:lin ang="18000000" scaled="0"/>
                  </a:gradFill>
                  <a:effectLst/>
                  <a:uLnTx/>
                  <a:uFillTx/>
                  <a:cs typeface="+mn-ea"/>
                  <a:sym typeface="+mn-lt"/>
                </a:rPr>
                <a:t>01</a:t>
              </a:r>
              <a:endParaRPr kumimoji="0" lang="zh-CN" altLang="en-US" sz="4800" i="0" u="none" strike="noStrike" kern="0" cap="none" spc="0" normalizeH="0" baseline="0" noProof="0" dirty="0">
                <a:ln>
                  <a:noFill/>
                </a:ln>
                <a:gradFill>
                  <a:gsLst>
                    <a:gs pos="0">
                      <a:srgbClr val="E7E6E6">
                        <a:lumMod val="75000"/>
                      </a:srgbClr>
                    </a:gs>
                    <a:gs pos="47000">
                      <a:srgbClr val="E7E6E6"/>
                    </a:gs>
                    <a:gs pos="100000">
                      <a:prstClr val="white"/>
                    </a:gs>
                  </a:gsLst>
                  <a:lin ang="18000000" scaled="0"/>
                </a:gradFill>
                <a:effectLst/>
                <a:uLnTx/>
                <a:uFillTx/>
                <a:cs typeface="+mn-ea"/>
                <a:sym typeface="+mn-lt"/>
              </a:endParaRPr>
            </a:p>
          </p:txBody>
        </p:sp>
      </p:grpSp>
      <p:grpSp>
        <p:nvGrpSpPr>
          <p:cNvPr id="10" name="组合 9"/>
          <p:cNvGrpSpPr/>
          <p:nvPr/>
        </p:nvGrpSpPr>
        <p:grpSpPr>
          <a:xfrm>
            <a:off x="1067052" y="5755577"/>
            <a:ext cx="1390614" cy="1423473"/>
            <a:chOff x="2160003" y="2746644"/>
            <a:chExt cx="3526233" cy="3609554"/>
          </a:xfrm>
        </p:grpSpPr>
        <p:pic>
          <p:nvPicPr>
            <p:cNvPr id="11" name="图片 10"/>
            <p:cNvPicPr>
              <a:picLocks noChangeAspect="1"/>
            </p:cNvPicPr>
            <p:nvPr/>
          </p:nvPicPr>
          <p:blipFill>
            <a:blip r:embed="rId1" cstate="screen"/>
            <a:stretch>
              <a:fillRect/>
            </a:stretch>
          </p:blipFill>
          <p:spPr>
            <a:xfrm>
              <a:off x="2160003" y="3048017"/>
              <a:ext cx="3368174" cy="3308181"/>
            </a:xfrm>
            <a:prstGeom prst="rect">
              <a:avLst/>
            </a:prstGeom>
          </p:spPr>
        </p:pic>
        <p:sp>
          <p:nvSpPr>
            <p:cNvPr id="12" name="椭圆 11"/>
            <p:cNvSpPr/>
            <p:nvPr/>
          </p:nvSpPr>
          <p:spPr>
            <a:xfrm>
              <a:off x="4073336" y="2746644"/>
              <a:ext cx="1612900" cy="1612900"/>
            </a:xfrm>
            <a:prstGeom prst="ellipse">
              <a:avLst/>
            </a:prstGeom>
            <a:gradFill flip="none" rotWithShape="1">
              <a:gsLst>
                <a:gs pos="0">
                  <a:srgbClr val="E7E6E6">
                    <a:lumMod val="75000"/>
                  </a:srgbClr>
                </a:gs>
                <a:gs pos="47000">
                  <a:srgbClr val="E7E6E6"/>
                </a:gs>
                <a:gs pos="100000">
                  <a:sysClr val="window" lastClr="FFFFFF"/>
                </a:gs>
              </a:gsLst>
              <a:lin ang="18000000" scaled="0"/>
              <a:tileRect/>
            </a:gradFill>
            <a:ln w="12700" cap="flat" cmpd="sng" algn="ctr">
              <a:noFill/>
              <a:prstDash val="solid"/>
              <a:miter lim="800000"/>
            </a:ln>
            <a:effectLst>
              <a:outerShdw blurRad="685800" dist="571500" dir="8100000" sx="79000" sy="79000" algn="r" rotWithShape="0">
                <a:prstClr val="black">
                  <a:alpha val="7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white"/>
                </a:solidFill>
                <a:effectLst/>
                <a:uLnTx/>
                <a:uFillTx/>
                <a:cs typeface="+mn-ea"/>
                <a:sym typeface="+mn-lt"/>
              </a:endParaRPr>
            </a:p>
          </p:txBody>
        </p:sp>
      </p:grpSp>
      <p:grpSp>
        <p:nvGrpSpPr>
          <p:cNvPr id="13" name="组合 12"/>
          <p:cNvGrpSpPr/>
          <p:nvPr/>
        </p:nvGrpSpPr>
        <p:grpSpPr>
          <a:xfrm>
            <a:off x="-625643" y="1912446"/>
            <a:ext cx="2208783" cy="2260975"/>
            <a:chOff x="2160003" y="2746644"/>
            <a:chExt cx="3526233" cy="3609554"/>
          </a:xfrm>
        </p:grpSpPr>
        <p:pic>
          <p:nvPicPr>
            <p:cNvPr id="14" name="图片 13"/>
            <p:cNvPicPr>
              <a:picLocks noChangeAspect="1"/>
            </p:cNvPicPr>
            <p:nvPr/>
          </p:nvPicPr>
          <p:blipFill>
            <a:blip r:embed="rId1" cstate="screen"/>
            <a:stretch>
              <a:fillRect/>
            </a:stretch>
          </p:blipFill>
          <p:spPr>
            <a:xfrm>
              <a:off x="2160003" y="3048017"/>
              <a:ext cx="3368174" cy="3308181"/>
            </a:xfrm>
            <a:prstGeom prst="rect">
              <a:avLst/>
            </a:prstGeom>
          </p:spPr>
        </p:pic>
        <p:sp>
          <p:nvSpPr>
            <p:cNvPr id="15" name="椭圆 14"/>
            <p:cNvSpPr/>
            <p:nvPr/>
          </p:nvSpPr>
          <p:spPr>
            <a:xfrm>
              <a:off x="4073336" y="2746644"/>
              <a:ext cx="1612900" cy="1612900"/>
            </a:xfrm>
            <a:prstGeom prst="ellipse">
              <a:avLst/>
            </a:prstGeom>
            <a:gradFill flip="none" rotWithShape="1">
              <a:gsLst>
                <a:gs pos="0">
                  <a:srgbClr val="E7E6E6">
                    <a:lumMod val="75000"/>
                  </a:srgbClr>
                </a:gs>
                <a:gs pos="47000">
                  <a:srgbClr val="E7E6E6"/>
                </a:gs>
                <a:gs pos="100000">
                  <a:sysClr val="window" lastClr="FFFFFF"/>
                </a:gs>
              </a:gsLst>
              <a:lin ang="18000000" scaled="0"/>
              <a:tileRect/>
            </a:gradFill>
            <a:ln w="12700" cap="flat" cmpd="sng" algn="ctr">
              <a:noFill/>
              <a:prstDash val="solid"/>
              <a:miter lim="800000"/>
            </a:ln>
            <a:effectLst>
              <a:outerShdw blurRad="685800" dist="571500" dir="8100000" sx="79000" sy="79000" algn="r" rotWithShape="0">
                <a:prstClr val="black">
                  <a:alpha val="7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white"/>
                </a:solidFill>
                <a:effectLst/>
                <a:uLnTx/>
                <a:uFillTx/>
                <a:cs typeface="+mn-ea"/>
                <a:sym typeface="+mn-lt"/>
              </a:endParaRPr>
            </a:p>
          </p:txBody>
        </p:sp>
      </p:grpSp>
      <p:sp>
        <p:nvSpPr>
          <p:cNvPr id="18" name="文本框 17"/>
          <p:cNvSpPr txBox="1"/>
          <p:nvPr/>
        </p:nvSpPr>
        <p:spPr>
          <a:xfrm>
            <a:off x="4235392" y="568415"/>
            <a:ext cx="5650051" cy="1014730"/>
          </a:xfrm>
          <a:prstGeom prst="rect">
            <a:avLst/>
          </a:prstGeom>
          <a:noFill/>
          <a:effectLst/>
        </p:spPr>
        <p:txBody>
          <a:bodyPr wrap="square" rtlCol="0">
            <a:spAutoFit/>
          </a:bodyPr>
          <a:lstStyle/>
          <a:p>
            <a:r>
              <a:rPr lang="zh-CN" altLang="en-US" sz="6000" dirty="0">
                <a:cs typeface="+mn-ea"/>
                <a:sym typeface="+mn-lt"/>
              </a:rPr>
              <a:t>总体情况</a:t>
            </a:r>
            <a:endParaRPr lang="zh-CN" altLang="en-US" sz="6000" dirty="0">
              <a:cs typeface="+mn-ea"/>
              <a:sym typeface="+mn-lt"/>
            </a:endParaRPr>
          </a:p>
        </p:txBody>
      </p:sp>
      <p:sp>
        <p:nvSpPr>
          <p:cNvPr id="20" name="矩形 19"/>
          <p:cNvSpPr/>
          <p:nvPr/>
        </p:nvSpPr>
        <p:spPr>
          <a:xfrm>
            <a:off x="3120390" y="1751330"/>
            <a:ext cx="7730490" cy="3573780"/>
          </a:xfrm>
          <a:prstGeom prst="rect">
            <a:avLst/>
          </a:prstGeom>
        </p:spPr>
        <p:txBody>
          <a:bodyPr lIns="91448" tIns="45724" rIns="91448" bIns="45724">
            <a:noAutofit/>
          </a:bodyPr>
          <a:lstStyle/>
          <a:p>
            <a:r>
              <a:rPr lang="en-US" altLang="zh-CN" sz="2600" dirty="0">
                <a:solidFill>
                  <a:schemeClr val="bg1">
                    <a:lumMod val="75000"/>
                  </a:schemeClr>
                </a:solidFill>
                <a:cs typeface="+mn-ea"/>
                <a:sym typeface="+mn-lt"/>
              </a:rPr>
              <a:t>    本报告根据《中华人民共和国政府信息公开条例》（国务院令第711号，以下简称《条例》）和《国务院办公厅政府信息与政务公开办公室关于政府信息公开工作年度报告有关事项的通知》（国办公开办函〔2019〕60号）要求，由市农机事业发展中心办公室编制。内容包括总体情况、主动公开政府信息情况、收到和处理政府信息公开申请情况、政府信息公开行政复议、行政诉讼情况、存在的主要问题及改进情况、其他需要报告的事项，以及相关指标统计图表等。</a:t>
            </a:r>
            <a:endParaRPr lang="en-US" altLang="zh-CN" sz="2600" dirty="0">
              <a:solidFill>
                <a:schemeClr val="bg1">
                  <a:lumMod val="75000"/>
                </a:schemeClr>
              </a:solidFill>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1300">
        <p14:pa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decel="100000" fill="hold" nodeType="after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1500" fill="hold"/>
                                        <p:tgtEl>
                                          <p:spTgt spid="13"/>
                                        </p:tgtEl>
                                        <p:attrNameLst>
                                          <p:attrName>ppt_x</p:attrName>
                                        </p:attrNameLst>
                                      </p:cBhvr>
                                      <p:tavLst>
                                        <p:tav tm="0">
                                          <p:val>
                                            <p:strVal val="0-#ppt_w/2"/>
                                          </p:val>
                                        </p:tav>
                                        <p:tav tm="100000">
                                          <p:val>
                                            <p:strVal val="#ppt_x"/>
                                          </p:val>
                                        </p:tav>
                                      </p:tavLst>
                                    </p:anim>
                                    <p:anim calcmode="lin" valueType="num">
                                      <p:cBhvr additive="base">
                                        <p:cTn id="8" dur="1500" fill="hold"/>
                                        <p:tgtEl>
                                          <p:spTgt spid="13"/>
                                        </p:tgtEl>
                                        <p:attrNameLst>
                                          <p:attrName>ppt_y</p:attrName>
                                        </p:attrNameLst>
                                      </p:cBhvr>
                                      <p:tavLst>
                                        <p:tav tm="0">
                                          <p:val>
                                            <p:strVal val="1+#ppt_h/2"/>
                                          </p:val>
                                        </p:tav>
                                        <p:tav tm="100000">
                                          <p:val>
                                            <p:strVal val="#ppt_y"/>
                                          </p:val>
                                        </p:tav>
                                      </p:tavLst>
                                    </p:anim>
                                  </p:childTnLst>
                                </p:cTn>
                              </p:par>
                              <p:par>
                                <p:cTn id="9" presetID="2" presetClass="entr" presetSubtype="12" decel="100000" fill="hold"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1500" fill="hold"/>
                                        <p:tgtEl>
                                          <p:spTgt spid="4"/>
                                        </p:tgtEl>
                                        <p:attrNameLst>
                                          <p:attrName>ppt_x</p:attrName>
                                        </p:attrNameLst>
                                      </p:cBhvr>
                                      <p:tavLst>
                                        <p:tav tm="0">
                                          <p:val>
                                            <p:strVal val="0-#ppt_w/2"/>
                                          </p:val>
                                        </p:tav>
                                        <p:tav tm="100000">
                                          <p:val>
                                            <p:strVal val="#ppt_x"/>
                                          </p:val>
                                        </p:tav>
                                      </p:tavLst>
                                    </p:anim>
                                    <p:anim calcmode="lin" valueType="num">
                                      <p:cBhvr additive="base">
                                        <p:cTn id="12" dur="1500" fill="hold"/>
                                        <p:tgtEl>
                                          <p:spTgt spid="4"/>
                                        </p:tgtEl>
                                        <p:attrNameLst>
                                          <p:attrName>ppt_y</p:attrName>
                                        </p:attrNameLst>
                                      </p:cBhvr>
                                      <p:tavLst>
                                        <p:tav tm="0">
                                          <p:val>
                                            <p:strVal val="1+#ppt_h/2"/>
                                          </p:val>
                                        </p:tav>
                                        <p:tav tm="100000">
                                          <p:val>
                                            <p:strVal val="#ppt_y"/>
                                          </p:val>
                                        </p:tav>
                                      </p:tavLst>
                                    </p:anim>
                                  </p:childTnLst>
                                </p:cTn>
                              </p:par>
                              <p:par>
                                <p:cTn id="13" presetID="2" presetClass="entr" presetSubtype="12" decel="100000" fill="hold" nodeType="with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additive="base">
                                        <p:cTn id="15" dur="1500" fill="hold"/>
                                        <p:tgtEl>
                                          <p:spTgt spid="10"/>
                                        </p:tgtEl>
                                        <p:attrNameLst>
                                          <p:attrName>ppt_x</p:attrName>
                                        </p:attrNameLst>
                                      </p:cBhvr>
                                      <p:tavLst>
                                        <p:tav tm="0">
                                          <p:val>
                                            <p:strVal val="0-#ppt_w/2"/>
                                          </p:val>
                                        </p:tav>
                                        <p:tav tm="100000">
                                          <p:val>
                                            <p:strVal val="#ppt_x"/>
                                          </p:val>
                                        </p:tav>
                                      </p:tavLst>
                                    </p:anim>
                                    <p:anim calcmode="lin" valueType="num">
                                      <p:cBhvr additive="base">
                                        <p:cTn id="16" dur="1500" fill="hold"/>
                                        <p:tgtEl>
                                          <p:spTgt spid="10"/>
                                        </p:tgtEl>
                                        <p:attrNameLst>
                                          <p:attrName>ppt_y</p:attrName>
                                        </p:attrNameLst>
                                      </p:cBhvr>
                                      <p:tavLst>
                                        <p:tav tm="0">
                                          <p:val>
                                            <p:strVal val="1+#ppt_h/2"/>
                                          </p:val>
                                        </p:tav>
                                        <p:tav tm="100000">
                                          <p:val>
                                            <p:strVal val="#ppt_y"/>
                                          </p:val>
                                        </p:tav>
                                      </p:tavLst>
                                    </p:anim>
                                  </p:childTnLst>
                                </p:cTn>
                              </p:par>
                            </p:childTnLst>
                          </p:cTn>
                        </p:par>
                        <p:par>
                          <p:cTn id="17" fill="hold">
                            <p:stCondLst>
                              <p:cond delay="1500"/>
                            </p:stCondLst>
                            <p:childTnLst>
                              <p:par>
                                <p:cTn id="18" presetID="53" presetClass="entr" presetSubtype="16" fill="hold" grpId="0" nodeType="afterEffect">
                                  <p:stCondLst>
                                    <p:cond delay="0"/>
                                  </p:stCondLst>
                                  <p:iterate type="lt">
                                    <p:tmPct val="10000"/>
                                  </p:iterate>
                                  <p:childTnLst>
                                    <p:set>
                                      <p:cBhvr>
                                        <p:cTn id="19" dur="1" fill="hold">
                                          <p:stCondLst>
                                            <p:cond delay="0"/>
                                          </p:stCondLst>
                                        </p:cTn>
                                        <p:tgtEl>
                                          <p:spTgt spid="18"/>
                                        </p:tgtEl>
                                        <p:attrNameLst>
                                          <p:attrName>style.visibility</p:attrName>
                                        </p:attrNameLst>
                                      </p:cBhvr>
                                      <p:to>
                                        <p:strVal val="visible"/>
                                      </p:to>
                                    </p:set>
                                    <p:anim calcmode="lin" valueType="num">
                                      <p:cBhvr>
                                        <p:cTn id="20" dur="500" fill="hold"/>
                                        <p:tgtEl>
                                          <p:spTgt spid="18"/>
                                        </p:tgtEl>
                                        <p:attrNameLst>
                                          <p:attrName>ppt_w</p:attrName>
                                        </p:attrNameLst>
                                      </p:cBhvr>
                                      <p:tavLst>
                                        <p:tav tm="0">
                                          <p:val>
                                            <p:fltVal val="0"/>
                                          </p:val>
                                        </p:tav>
                                        <p:tav tm="100000">
                                          <p:val>
                                            <p:strVal val="#ppt_w"/>
                                          </p:val>
                                        </p:tav>
                                      </p:tavLst>
                                    </p:anim>
                                    <p:anim calcmode="lin" valueType="num">
                                      <p:cBhvr>
                                        <p:cTn id="21" dur="500" fill="hold"/>
                                        <p:tgtEl>
                                          <p:spTgt spid="18"/>
                                        </p:tgtEl>
                                        <p:attrNameLst>
                                          <p:attrName>ppt_h</p:attrName>
                                        </p:attrNameLst>
                                      </p:cBhvr>
                                      <p:tavLst>
                                        <p:tav tm="0">
                                          <p:val>
                                            <p:fltVal val="0"/>
                                          </p:val>
                                        </p:tav>
                                        <p:tav tm="100000">
                                          <p:val>
                                            <p:strVal val="#ppt_h"/>
                                          </p:val>
                                        </p:tav>
                                      </p:tavLst>
                                    </p:anim>
                                    <p:animEffect transition="in" filter="fade">
                                      <p:cBhvr>
                                        <p:cTn id="22" dur="500"/>
                                        <p:tgtEl>
                                          <p:spTgt spid="18"/>
                                        </p:tgtEl>
                                      </p:cBhvr>
                                    </p:animEffect>
                                  </p:childTnLst>
                                </p:cTn>
                              </p:par>
                            </p:childTnLst>
                          </p:cTn>
                        </p:par>
                        <p:par>
                          <p:cTn id="23" fill="hold">
                            <p:stCondLst>
                              <p:cond delay="2150"/>
                            </p:stCondLst>
                            <p:childTnLst>
                              <p:par>
                                <p:cTn id="24" presetID="14" presetClass="entr" presetSubtype="10" fill="hold" grpId="0" nodeType="afterEffect">
                                  <p:stCondLst>
                                    <p:cond delay="0"/>
                                  </p:stCondLst>
                                  <p:childTnLst>
                                    <p:set>
                                      <p:cBhvr>
                                        <p:cTn id="25" dur="1" fill="hold">
                                          <p:stCondLst>
                                            <p:cond delay="0"/>
                                          </p:stCondLst>
                                        </p:cTn>
                                        <p:tgtEl>
                                          <p:spTgt spid="20"/>
                                        </p:tgtEl>
                                        <p:attrNameLst>
                                          <p:attrName>style.visibility</p:attrName>
                                        </p:attrNameLst>
                                      </p:cBhvr>
                                      <p:to>
                                        <p:strVal val="visible"/>
                                      </p:to>
                                    </p:set>
                                    <p:animEffect transition="in" filter="randombar(horizontal)">
                                      <p:cBhvr>
                                        <p:cTn id="26"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bldLvl="0" animBg="1"/>
      <p:bldP spid="2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181421" y="484636"/>
            <a:ext cx="1586774" cy="1624269"/>
            <a:chOff x="-1543444" y="7260228"/>
            <a:chExt cx="4034677" cy="4130016"/>
          </a:xfrm>
        </p:grpSpPr>
        <p:grpSp>
          <p:nvGrpSpPr>
            <p:cNvPr id="3" name="组合 2"/>
            <p:cNvGrpSpPr/>
            <p:nvPr/>
          </p:nvGrpSpPr>
          <p:grpSpPr>
            <a:xfrm>
              <a:off x="-1543444" y="7260228"/>
              <a:ext cx="4034677" cy="4130016"/>
              <a:chOff x="2160003" y="2746644"/>
              <a:chExt cx="3526233" cy="3609554"/>
            </a:xfrm>
          </p:grpSpPr>
          <p:pic>
            <p:nvPicPr>
              <p:cNvPr id="5" name="图片 4"/>
              <p:cNvPicPr>
                <a:picLocks noChangeAspect="1"/>
              </p:cNvPicPr>
              <p:nvPr/>
            </p:nvPicPr>
            <p:blipFill>
              <a:blip r:embed="rId1" cstate="screen"/>
              <a:stretch>
                <a:fillRect/>
              </a:stretch>
            </p:blipFill>
            <p:spPr>
              <a:xfrm>
                <a:off x="2160003" y="3048017"/>
                <a:ext cx="3368174" cy="3308181"/>
              </a:xfrm>
              <a:prstGeom prst="rect">
                <a:avLst/>
              </a:prstGeom>
            </p:spPr>
          </p:pic>
          <p:sp>
            <p:nvSpPr>
              <p:cNvPr id="6" name="椭圆 5"/>
              <p:cNvSpPr/>
              <p:nvPr/>
            </p:nvSpPr>
            <p:spPr>
              <a:xfrm>
                <a:off x="4073336" y="2746644"/>
                <a:ext cx="1612900" cy="1612899"/>
              </a:xfrm>
              <a:prstGeom prst="ellipse">
                <a:avLst/>
              </a:prstGeom>
              <a:gradFill flip="none" rotWithShape="1">
                <a:gsLst>
                  <a:gs pos="0">
                    <a:srgbClr val="5B9BD5">
                      <a:lumMod val="50000"/>
                    </a:srgbClr>
                  </a:gs>
                  <a:gs pos="47000">
                    <a:srgbClr val="5B9BD5">
                      <a:lumMod val="75000"/>
                    </a:srgbClr>
                  </a:gs>
                  <a:gs pos="100000">
                    <a:srgbClr val="00B0F0"/>
                  </a:gs>
                </a:gsLst>
                <a:lin ang="18000000" scaled="0"/>
                <a:tileRect/>
              </a:gradFill>
              <a:ln w="12700" cap="flat" cmpd="sng" algn="ctr">
                <a:noFill/>
                <a:prstDash val="solid"/>
                <a:miter lim="800000"/>
              </a:ln>
              <a:effectLst>
                <a:outerShdw blurRad="685800" dist="571500" dir="8100000" sx="79000" sy="79000" algn="r" rotWithShape="0">
                  <a:prstClr val="black">
                    <a:alpha val="7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2000" b="0" i="0" u="none" strike="noStrike" kern="0" cap="none" spc="0" normalizeH="0" baseline="0" noProof="0">
                  <a:ln>
                    <a:noFill/>
                  </a:ln>
                  <a:solidFill>
                    <a:prstClr val="white"/>
                  </a:solidFill>
                  <a:effectLst/>
                  <a:uLnTx/>
                  <a:uFillTx/>
                  <a:cs typeface="+mn-ea"/>
                  <a:sym typeface="+mn-lt"/>
                </a:endParaRPr>
              </a:p>
            </p:txBody>
          </p:sp>
        </p:grpSp>
        <p:sp>
          <p:nvSpPr>
            <p:cNvPr id="4" name="矩形 3"/>
            <p:cNvSpPr>
              <a:spLocks noChangeArrowheads="1"/>
            </p:cNvSpPr>
            <p:nvPr/>
          </p:nvSpPr>
          <p:spPr bwMode="auto">
            <a:xfrm>
              <a:off x="1176150" y="7662838"/>
              <a:ext cx="784700" cy="10107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marL="0" marR="0" lvl="0" indent="0" algn="ctr" defTabSz="914400" eaLnBrk="1" fontAlgn="auto" latinLnBrk="0" hangingPunct="1">
                <a:lnSpc>
                  <a:spcPct val="100000"/>
                </a:lnSpc>
                <a:spcBef>
                  <a:spcPct val="0"/>
                </a:spcBef>
                <a:spcAft>
                  <a:spcPts val="0"/>
                </a:spcAft>
                <a:buClrTx/>
                <a:buSzTx/>
                <a:buFont typeface="Arial" panose="020B0604020202020204" pitchFamily="34" charset="0"/>
                <a:buNone/>
                <a:defRPr/>
              </a:pPr>
              <a:endParaRPr kumimoji="0" lang="zh-CN" altLang="en-US" sz="2000" b="0" i="0" u="none" strike="noStrike" kern="0" cap="none" spc="0" normalizeH="0" baseline="0" noProof="0" dirty="0">
                <a:ln>
                  <a:noFill/>
                </a:ln>
                <a:solidFill>
                  <a:prstClr val="white"/>
                </a:solidFill>
                <a:effectLst/>
                <a:uLnTx/>
                <a:uFillTx/>
                <a:latin typeface="+mn-lt"/>
                <a:ea typeface="+mn-ea"/>
                <a:cs typeface="+mn-ea"/>
                <a:sym typeface="+mn-lt"/>
              </a:endParaRPr>
            </a:p>
          </p:txBody>
        </p:sp>
      </p:grpSp>
      <p:sp>
        <p:nvSpPr>
          <p:cNvPr id="7" name="文本框 6"/>
          <p:cNvSpPr txBox="1"/>
          <p:nvPr/>
        </p:nvSpPr>
        <p:spPr>
          <a:xfrm>
            <a:off x="1574994" y="642976"/>
            <a:ext cx="2237917" cy="460375"/>
          </a:xfrm>
          <a:prstGeom prst="rect">
            <a:avLst/>
          </a:prstGeom>
          <a:noFill/>
        </p:spPr>
        <p:txBody>
          <a:bodyPr wrap="square" rtlCol="0">
            <a:spAutoFit/>
          </a:bodyPr>
          <a:lstStyle/>
          <a:p>
            <a:r>
              <a:rPr lang="zh-CN" altLang="en-US" sz="2400" b="1" dirty="0">
                <a:cs typeface="+mn-ea"/>
                <a:sym typeface="+mn-lt"/>
              </a:rPr>
              <a:t>公开类别</a:t>
            </a:r>
            <a:endParaRPr lang="zh-CN" altLang="en-US" sz="2400" b="1" dirty="0">
              <a:cs typeface="+mn-ea"/>
              <a:sym typeface="+mn-lt"/>
            </a:endParaRPr>
          </a:p>
        </p:txBody>
      </p:sp>
      <p:pic>
        <p:nvPicPr>
          <p:cNvPr id="18" name="图片 2" descr="屏幕截图 2021-01-27 095734"/>
          <p:cNvPicPr>
            <a:picLocks noChangeAspect="1"/>
          </p:cNvPicPr>
          <p:nvPr/>
        </p:nvPicPr>
        <p:blipFill>
          <a:blip r:embed="rId2"/>
          <a:stretch>
            <a:fillRect/>
          </a:stretch>
        </p:blipFill>
        <p:spPr>
          <a:xfrm>
            <a:off x="1247775" y="2413000"/>
            <a:ext cx="4505960" cy="3257550"/>
          </a:xfrm>
          <a:prstGeom prst="rect">
            <a:avLst/>
          </a:prstGeom>
          <a:noFill/>
          <a:ln>
            <a:noFill/>
          </a:ln>
        </p:spPr>
      </p:pic>
      <p:sp>
        <p:nvSpPr>
          <p:cNvPr id="20" name="文本框 19"/>
          <p:cNvSpPr txBox="1"/>
          <p:nvPr/>
        </p:nvSpPr>
        <p:spPr>
          <a:xfrm>
            <a:off x="5980430" y="2413000"/>
            <a:ext cx="4808220" cy="2995295"/>
          </a:xfrm>
          <a:prstGeom prst="rect">
            <a:avLst/>
          </a:prstGeom>
          <a:noFill/>
        </p:spPr>
        <p:txBody>
          <a:bodyPr wrap="square" rtlCol="0">
            <a:noAutofit/>
          </a:bodyPr>
          <a:p>
            <a:endParaRPr lang="zh-CN" altLang="en-US"/>
          </a:p>
          <a:p>
            <a:endParaRPr lang="zh-CN" altLang="en-US"/>
          </a:p>
          <a:p>
            <a:r>
              <a:rPr lang="zh-CN" altLang="en-US"/>
              <a:t> </a:t>
            </a:r>
            <a:r>
              <a:rPr lang="en-US" altLang="zh-CN"/>
              <a:t>  </a:t>
            </a:r>
            <a:r>
              <a:rPr lang="zh-CN" altLang="en-US"/>
              <a:t>2022年度我单位主动公开信息76条，其中公示公告16条、财政预决算公开2条、三公经费公开2条、全年共接到网上咨询1件、已回复1件，办结率100%。共收到政协委员提案1件，已及时回复，全部办结。</a:t>
            </a:r>
            <a:endParaRPr lang="zh-CN" altLang="en-US"/>
          </a:p>
        </p:txBody>
      </p:sp>
      <p:sp>
        <p:nvSpPr>
          <p:cNvPr id="21" name="矩形 20"/>
          <p:cNvSpPr>
            <a:spLocks noChangeArrowheads="1"/>
          </p:cNvSpPr>
          <p:nvPr/>
        </p:nvSpPr>
        <p:spPr bwMode="auto">
          <a:xfrm>
            <a:off x="824652" y="642976"/>
            <a:ext cx="435610" cy="3975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marL="0" marR="0" lvl="0" indent="0" algn="ctr" defTabSz="914400" eaLnBrk="1" fontAlgn="auto" latinLnBrk="0" hangingPunct="1">
              <a:lnSpc>
                <a:spcPct val="100000"/>
              </a:lnSpc>
              <a:spcBef>
                <a:spcPct val="0"/>
              </a:spcBef>
              <a:spcAft>
                <a:spcPts val="0"/>
              </a:spcAft>
              <a:buClrTx/>
              <a:buSzTx/>
              <a:buFont typeface="Arial" panose="020B0604020202020204" pitchFamily="34" charset="0"/>
              <a:buNone/>
              <a:defRPr/>
            </a:pPr>
            <a:r>
              <a:rPr kumimoji="0" lang="en-US" altLang="zh-CN" sz="2000" b="0" i="0" u="none" strike="noStrike" kern="0" cap="none" spc="0" normalizeH="0" baseline="0" noProof="0" dirty="0">
                <a:ln>
                  <a:noFill/>
                </a:ln>
                <a:solidFill>
                  <a:prstClr val="white"/>
                </a:solidFill>
                <a:effectLst/>
                <a:uLnTx/>
                <a:uFillTx/>
                <a:latin typeface="+mn-lt"/>
                <a:ea typeface="+mn-ea"/>
                <a:cs typeface="+mn-ea"/>
                <a:sym typeface="+mn-lt"/>
              </a:rPr>
              <a:t>02</a:t>
            </a:r>
            <a:endParaRPr kumimoji="0" lang="zh-CN" altLang="en-US" sz="2000" b="0" i="0" u="none" strike="noStrike" kern="0" cap="none" spc="0" normalizeH="0" baseline="0" noProof="0" dirty="0">
              <a:ln>
                <a:noFill/>
              </a:ln>
              <a:solidFill>
                <a:prstClr val="white"/>
              </a:solidFill>
              <a:effectLst/>
              <a:uLnTx/>
              <a:uFillTx/>
              <a:latin typeface="+mn-lt"/>
              <a:ea typeface="+mn-ea"/>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1300">
        <p14:pa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10000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500" fill="hold"/>
                                        <p:tgtEl>
                                          <p:spTgt spid="2"/>
                                        </p:tgtEl>
                                        <p:attrNameLst>
                                          <p:attrName>ppt_x</p:attrName>
                                        </p:attrNameLst>
                                      </p:cBhvr>
                                      <p:tavLst>
                                        <p:tav tm="0">
                                          <p:val>
                                            <p:strVal val="0-#ppt_w/2"/>
                                          </p:val>
                                        </p:tav>
                                        <p:tav tm="100000">
                                          <p:val>
                                            <p:strVal val="#ppt_x"/>
                                          </p:val>
                                        </p:tav>
                                      </p:tavLst>
                                    </p:anim>
                                    <p:anim calcmode="lin" valueType="num">
                                      <p:cBhvr additive="base">
                                        <p:cTn id="8" dur="1500" fill="hold"/>
                                        <p:tgtEl>
                                          <p:spTgt spid="2"/>
                                        </p:tgtEl>
                                        <p:attrNameLst>
                                          <p:attrName>ppt_y</p:attrName>
                                        </p:attrNameLst>
                                      </p:cBhvr>
                                      <p:tavLst>
                                        <p:tav tm="0">
                                          <p:val>
                                            <p:strVal val="#ppt_y"/>
                                          </p:val>
                                        </p:tav>
                                        <p:tav tm="100000">
                                          <p:val>
                                            <p:strVal val="#ppt_y"/>
                                          </p:val>
                                        </p:tav>
                                      </p:tavLst>
                                    </p:anim>
                                  </p:childTnLst>
                                </p:cTn>
                              </p:par>
                              <p:par>
                                <p:cTn id="9" presetID="53" presetClass="entr" presetSubtype="16" fill="hold" grpId="0" nodeType="withEffect">
                                  <p:stCondLst>
                                    <p:cond delay="1000"/>
                                  </p:stCondLst>
                                  <p:iterate type="lt">
                                    <p:tmPct val="10000"/>
                                  </p:iterate>
                                  <p:childTnLst>
                                    <p:set>
                                      <p:cBhvr>
                                        <p:cTn id="10" dur="1" fill="hold">
                                          <p:stCondLst>
                                            <p:cond delay="0"/>
                                          </p:stCondLst>
                                        </p:cTn>
                                        <p:tgtEl>
                                          <p:spTgt spid="7"/>
                                        </p:tgtEl>
                                        <p:attrNameLst>
                                          <p:attrName>style.visibility</p:attrName>
                                        </p:attrNameLst>
                                      </p:cBhvr>
                                      <p:to>
                                        <p:strVal val="visible"/>
                                      </p:to>
                                    </p:set>
                                    <p:anim calcmode="lin" valueType="num">
                                      <p:cBhvr>
                                        <p:cTn id="11" dur="500" fill="hold"/>
                                        <p:tgtEl>
                                          <p:spTgt spid="7"/>
                                        </p:tgtEl>
                                        <p:attrNameLst>
                                          <p:attrName>ppt_w</p:attrName>
                                        </p:attrNameLst>
                                      </p:cBhvr>
                                      <p:tavLst>
                                        <p:tav tm="0">
                                          <p:val>
                                            <p:fltVal val="0"/>
                                          </p:val>
                                        </p:tav>
                                        <p:tav tm="100000">
                                          <p:val>
                                            <p:strVal val="#ppt_w"/>
                                          </p:val>
                                        </p:tav>
                                      </p:tavLst>
                                    </p:anim>
                                    <p:anim calcmode="lin" valueType="num">
                                      <p:cBhvr>
                                        <p:cTn id="12" dur="500" fill="hold"/>
                                        <p:tgtEl>
                                          <p:spTgt spid="7"/>
                                        </p:tgtEl>
                                        <p:attrNameLst>
                                          <p:attrName>ppt_h</p:attrName>
                                        </p:attrNameLst>
                                      </p:cBhvr>
                                      <p:tavLst>
                                        <p:tav tm="0">
                                          <p:val>
                                            <p:fltVal val="0"/>
                                          </p:val>
                                        </p:tav>
                                        <p:tav tm="100000">
                                          <p:val>
                                            <p:strVal val="#ppt_h"/>
                                          </p:val>
                                        </p:tav>
                                      </p:tavLst>
                                    </p:anim>
                                    <p:animEffect transition="in" filter="fade">
                                      <p:cBhvr>
                                        <p:cTn id="1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181421" y="484636"/>
            <a:ext cx="1586774" cy="1624269"/>
            <a:chOff x="-1543444" y="7260228"/>
            <a:chExt cx="4034677" cy="4130016"/>
          </a:xfrm>
        </p:grpSpPr>
        <p:grpSp>
          <p:nvGrpSpPr>
            <p:cNvPr id="3" name="组合 2"/>
            <p:cNvGrpSpPr/>
            <p:nvPr/>
          </p:nvGrpSpPr>
          <p:grpSpPr>
            <a:xfrm>
              <a:off x="-1543444" y="7260228"/>
              <a:ext cx="4034677" cy="4130016"/>
              <a:chOff x="2160003" y="2746644"/>
              <a:chExt cx="3526233" cy="3609554"/>
            </a:xfrm>
          </p:grpSpPr>
          <p:pic>
            <p:nvPicPr>
              <p:cNvPr id="5" name="图片 4"/>
              <p:cNvPicPr>
                <a:picLocks noChangeAspect="1"/>
              </p:cNvPicPr>
              <p:nvPr/>
            </p:nvPicPr>
            <p:blipFill>
              <a:blip r:embed="rId1" cstate="screen"/>
              <a:stretch>
                <a:fillRect/>
              </a:stretch>
            </p:blipFill>
            <p:spPr>
              <a:xfrm>
                <a:off x="2160003" y="3048017"/>
                <a:ext cx="3368174" cy="3308181"/>
              </a:xfrm>
              <a:prstGeom prst="rect">
                <a:avLst/>
              </a:prstGeom>
            </p:spPr>
          </p:pic>
          <p:sp>
            <p:nvSpPr>
              <p:cNvPr id="6" name="椭圆 5"/>
              <p:cNvSpPr/>
              <p:nvPr/>
            </p:nvSpPr>
            <p:spPr>
              <a:xfrm>
                <a:off x="4073336" y="2746644"/>
                <a:ext cx="1612900" cy="1612899"/>
              </a:xfrm>
              <a:prstGeom prst="ellipse">
                <a:avLst/>
              </a:prstGeom>
              <a:gradFill flip="none" rotWithShape="1">
                <a:gsLst>
                  <a:gs pos="0">
                    <a:srgbClr val="5B9BD5">
                      <a:lumMod val="50000"/>
                    </a:srgbClr>
                  </a:gs>
                  <a:gs pos="47000">
                    <a:srgbClr val="5B9BD5">
                      <a:lumMod val="75000"/>
                    </a:srgbClr>
                  </a:gs>
                  <a:gs pos="100000">
                    <a:srgbClr val="00B0F0"/>
                  </a:gs>
                </a:gsLst>
                <a:lin ang="18000000" scaled="0"/>
                <a:tileRect/>
              </a:gradFill>
              <a:ln w="12700" cap="flat" cmpd="sng" algn="ctr">
                <a:noFill/>
                <a:prstDash val="solid"/>
                <a:miter lim="800000"/>
              </a:ln>
              <a:effectLst>
                <a:outerShdw blurRad="685800" dist="571500" dir="8100000" sx="79000" sy="79000" algn="r" rotWithShape="0">
                  <a:prstClr val="black">
                    <a:alpha val="7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2000" b="0" i="0" u="none" strike="noStrike" kern="0" cap="none" spc="0" normalizeH="0" baseline="0" noProof="0">
                  <a:ln>
                    <a:noFill/>
                  </a:ln>
                  <a:solidFill>
                    <a:prstClr val="white"/>
                  </a:solidFill>
                  <a:effectLst/>
                  <a:uLnTx/>
                  <a:uFillTx/>
                  <a:cs typeface="+mn-ea"/>
                  <a:sym typeface="+mn-lt"/>
                </a:endParaRPr>
              </a:p>
            </p:txBody>
          </p:sp>
        </p:grpSp>
        <p:sp>
          <p:nvSpPr>
            <p:cNvPr id="4" name="矩形 3"/>
            <p:cNvSpPr>
              <a:spLocks noChangeArrowheads="1"/>
            </p:cNvSpPr>
            <p:nvPr/>
          </p:nvSpPr>
          <p:spPr bwMode="auto">
            <a:xfrm>
              <a:off x="1176150" y="7662838"/>
              <a:ext cx="784700" cy="10107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marL="0" marR="0" lvl="0" indent="0" algn="ctr" defTabSz="914400" eaLnBrk="1" fontAlgn="auto" latinLnBrk="0" hangingPunct="1">
                <a:lnSpc>
                  <a:spcPct val="100000"/>
                </a:lnSpc>
                <a:spcBef>
                  <a:spcPct val="0"/>
                </a:spcBef>
                <a:spcAft>
                  <a:spcPts val="0"/>
                </a:spcAft>
                <a:buClrTx/>
                <a:buSzTx/>
                <a:buFont typeface="Arial" panose="020B0604020202020204" pitchFamily="34" charset="0"/>
                <a:buNone/>
                <a:defRPr/>
              </a:pPr>
              <a:endParaRPr kumimoji="0" lang="zh-CN" altLang="en-US" sz="2000" b="0" i="0" u="none" strike="noStrike" kern="0" cap="none" spc="0" normalizeH="0" baseline="0" noProof="0" dirty="0">
                <a:ln>
                  <a:noFill/>
                </a:ln>
                <a:solidFill>
                  <a:prstClr val="white"/>
                </a:solidFill>
                <a:effectLst/>
                <a:uLnTx/>
                <a:uFillTx/>
                <a:latin typeface="+mn-lt"/>
                <a:ea typeface="+mn-ea"/>
                <a:cs typeface="+mn-ea"/>
                <a:sym typeface="+mn-lt"/>
              </a:endParaRPr>
            </a:p>
          </p:txBody>
        </p:sp>
      </p:grpSp>
      <p:sp>
        <p:nvSpPr>
          <p:cNvPr id="7" name="文本框 6"/>
          <p:cNvSpPr txBox="1"/>
          <p:nvPr/>
        </p:nvSpPr>
        <p:spPr>
          <a:xfrm>
            <a:off x="1574800" y="643255"/>
            <a:ext cx="3558540" cy="460375"/>
          </a:xfrm>
          <a:prstGeom prst="rect">
            <a:avLst/>
          </a:prstGeom>
          <a:noFill/>
        </p:spPr>
        <p:txBody>
          <a:bodyPr wrap="square" rtlCol="0">
            <a:spAutoFit/>
          </a:bodyPr>
          <a:lstStyle/>
          <a:p>
            <a:r>
              <a:rPr lang="zh-CN" altLang="en-US" sz="2400" b="1" dirty="0">
                <a:cs typeface="+mn-ea"/>
                <a:sym typeface="+mn-lt"/>
              </a:rPr>
              <a:t>主动公开政府信息情况</a:t>
            </a:r>
            <a:endParaRPr lang="zh-CN" altLang="en-US" sz="2400" b="1" dirty="0">
              <a:cs typeface="+mn-ea"/>
              <a:sym typeface="+mn-lt"/>
            </a:endParaRPr>
          </a:p>
        </p:txBody>
      </p:sp>
      <p:sp>
        <p:nvSpPr>
          <p:cNvPr id="55" name="Freeform 14"/>
          <p:cNvSpPr/>
          <p:nvPr/>
        </p:nvSpPr>
        <p:spPr bwMode="auto">
          <a:xfrm flipH="1">
            <a:off x="9712325" y="747713"/>
            <a:ext cx="2479675" cy="2940050"/>
          </a:xfrm>
          <a:custGeom>
            <a:avLst/>
            <a:gdLst>
              <a:gd name="T0" fmla="*/ 938 w 1562"/>
              <a:gd name="T1" fmla="*/ 0 h 1852"/>
              <a:gd name="T2" fmla="*/ 1334 w 1562"/>
              <a:gd name="T3" fmla="*/ 202 h 1852"/>
              <a:gd name="T4" fmla="*/ 1562 w 1562"/>
              <a:gd name="T5" fmla="*/ 619 h 1852"/>
              <a:gd name="T6" fmla="*/ 0 w 1562"/>
              <a:gd name="T7" fmla="*/ 1852 h 1852"/>
              <a:gd name="T8" fmla="*/ 0 w 1562"/>
              <a:gd name="T9" fmla="*/ 745 h 1852"/>
              <a:gd name="T10" fmla="*/ 938 w 1562"/>
              <a:gd name="T11" fmla="*/ 0 h 1852"/>
            </a:gdLst>
            <a:ahLst/>
            <a:cxnLst>
              <a:cxn ang="0">
                <a:pos x="T0" y="T1"/>
              </a:cxn>
              <a:cxn ang="0">
                <a:pos x="T2" y="T3"/>
              </a:cxn>
              <a:cxn ang="0">
                <a:pos x="T4" y="T5"/>
              </a:cxn>
              <a:cxn ang="0">
                <a:pos x="T6" y="T7"/>
              </a:cxn>
              <a:cxn ang="0">
                <a:pos x="T8" y="T9"/>
              </a:cxn>
              <a:cxn ang="0">
                <a:pos x="T10" y="T11"/>
              </a:cxn>
            </a:cxnLst>
            <a:rect l="0" t="0" r="r" b="b"/>
            <a:pathLst>
              <a:path w="1562" h="1852">
                <a:moveTo>
                  <a:pt x="938" y="0"/>
                </a:moveTo>
                <a:lnTo>
                  <a:pt x="1334" y="202"/>
                </a:lnTo>
                <a:lnTo>
                  <a:pt x="1562" y="619"/>
                </a:lnTo>
                <a:lnTo>
                  <a:pt x="0" y="1852"/>
                </a:lnTo>
                <a:lnTo>
                  <a:pt x="0" y="745"/>
                </a:lnTo>
                <a:lnTo>
                  <a:pt x="938" y="0"/>
                </a:lnTo>
                <a:close/>
              </a:path>
            </a:pathLst>
          </a:custGeom>
          <a:solidFill>
            <a:schemeClr val="bg1">
              <a:lumMod val="85000"/>
            </a:schemeClr>
          </a:solidFill>
          <a:ln w="0">
            <a:noFill/>
            <a:prstDash val="solid"/>
            <a:round/>
          </a:ln>
        </p:spPr>
        <p:txBody>
          <a:bodyPr vert="horz" wrap="square" lIns="91440" tIns="45720" rIns="91440" bIns="45720" numCol="1" anchor="t" anchorCtr="0" compatLnSpc="1"/>
          <a:lstStyle/>
          <a:p>
            <a:endParaRPr lang="en-US">
              <a:cs typeface="+mn-ea"/>
              <a:sym typeface="+mn-lt"/>
            </a:endParaRPr>
          </a:p>
        </p:txBody>
      </p:sp>
      <p:sp>
        <p:nvSpPr>
          <p:cNvPr id="56" name="Freeform 16"/>
          <p:cNvSpPr/>
          <p:nvPr/>
        </p:nvSpPr>
        <p:spPr bwMode="auto">
          <a:xfrm flipH="1">
            <a:off x="7934325" y="1500188"/>
            <a:ext cx="4298950" cy="4591050"/>
          </a:xfrm>
          <a:custGeom>
            <a:avLst/>
            <a:gdLst>
              <a:gd name="T0" fmla="*/ 1953 w 2708"/>
              <a:gd name="T1" fmla="*/ 0 h 2892"/>
              <a:gd name="T2" fmla="*/ 2432 w 2708"/>
              <a:gd name="T3" fmla="*/ 244 h 2892"/>
              <a:gd name="T4" fmla="*/ 2708 w 2708"/>
              <a:gd name="T5" fmla="*/ 747 h 2892"/>
              <a:gd name="T6" fmla="*/ 0 w 2708"/>
              <a:gd name="T7" fmla="*/ 2892 h 2892"/>
              <a:gd name="T8" fmla="*/ 0 w 2708"/>
              <a:gd name="T9" fmla="*/ 1553 h 2892"/>
              <a:gd name="T10" fmla="*/ 1953 w 2708"/>
              <a:gd name="T11" fmla="*/ 0 h 2892"/>
            </a:gdLst>
            <a:ahLst/>
            <a:cxnLst>
              <a:cxn ang="0">
                <a:pos x="T0" y="T1"/>
              </a:cxn>
              <a:cxn ang="0">
                <a:pos x="T2" y="T3"/>
              </a:cxn>
              <a:cxn ang="0">
                <a:pos x="T4" y="T5"/>
              </a:cxn>
              <a:cxn ang="0">
                <a:pos x="T6" y="T7"/>
              </a:cxn>
              <a:cxn ang="0">
                <a:pos x="T8" y="T9"/>
              </a:cxn>
              <a:cxn ang="0">
                <a:pos x="T10" y="T11"/>
              </a:cxn>
            </a:cxnLst>
            <a:rect l="0" t="0" r="r" b="b"/>
            <a:pathLst>
              <a:path w="2708" h="2892">
                <a:moveTo>
                  <a:pt x="1953" y="0"/>
                </a:moveTo>
                <a:lnTo>
                  <a:pt x="2432" y="244"/>
                </a:lnTo>
                <a:lnTo>
                  <a:pt x="2708" y="747"/>
                </a:lnTo>
                <a:lnTo>
                  <a:pt x="0" y="2892"/>
                </a:lnTo>
                <a:lnTo>
                  <a:pt x="0" y="1553"/>
                </a:lnTo>
                <a:lnTo>
                  <a:pt x="1953" y="0"/>
                </a:lnTo>
                <a:close/>
              </a:path>
            </a:pathLst>
          </a:custGeom>
          <a:solidFill>
            <a:schemeClr val="bg1">
              <a:lumMod val="50000"/>
            </a:schemeClr>
          </a:solidFill>
          <a:ln w="0">
            <a:noFill/>
            <a:prstDash val="solid"/>
            <a:round/>
          </a:ln>
        </p:spPr>
        <p:txBody>
          <a:bodyPr vert="horz" wrap="square" lIns="91440" tIns="45720" rIns="91440" bIns="45720" numCol="1" anchor="t" anchorCtr="0" compatLnSpc="1"/>
          <a:lstStyle/>
          <a:p>
            <a:endParaRPr lang="en-US">
              <a:cs typeface="+mn-ea"/>
              <a:sym typeface="+mn-lt"/>
            </a:endParaRPr>
          </a:p>
        </p:txBody>
      </p:sp>
      <p:sp>
        <p:nvSpPr>
          <p:cNvPr id="57" name="Freeform 18"/>
          <p:cNvSpPr/>
          <p:nvPr/>
        </p:nvSpPr>
        <p:spPr bwMode="auto">
          <a:xfrm flipH="1">
            <a:off x="7794624" y="3681413"/>
            <a:ext cx="4421188" cy="3165475"/>
          </a:xfrm>
          <a:custGeom>
            <a:avLst/>
            <a:gdLst>
              <a:gd name="T0" fmla="*/ 2091 w 2785"/>
              <a:gd name="T1" fmla="*/ 0 h 1994"/>
              <a:gd name="T2" fmla="*/ 2532 w 2785"/>
              <a:gd name="T3" fmla="*/ 225 h 1994"/>
              <a:gd name="T4" fmla="*/ 2785 w 2785"/>
              <a:gd name="T5" fmla="*/ 687 h 1994"/>
              <a:gd name="T6" fmla="*/ 1239 w 2785"/>
              <a:gd name="T7" fmla="*/ 1994 h 1994"/>
              <a:gd name="T8" fmla="*/ 1 w 2785"/>
              <a:gd name="T9" fmla="*/ 1992 h 1994"/>
              <a:gd name="T10" fmla="*/ 0 w 2785"/>
              <a:gd name="T11" fmla="*/ 1651 h 1994"/>
              <a:gd name="T12" fmla="*/ 2091 w 2785"/>
              <a:gd name="T13" fmla="*/ 0 h 1994"/>
            </a:gdLst>
            <a:ahLst/>
            <a:cxnLst>
              <a:cxn ang="0">
                <a:pos x="T0" y="T1"/>
              </a:cxn>
              <a:cxn ang="0">
                <a:pos x="T2" y="T3"/>
              </a:cxn>
              <a:cxn ang="0">
                <a:pos x="T4" y="T5"/>
              </a:cxn>
              <a:cxn ang="0">
                <a:pos x="T6" y="T7"/>
              </a:cxn>
              <a:cxn ang="0">
                <a:pos x="T8" y="T9"/>
              </a:cxn>
              <a:cxn ang="0">
                <a:pos x="T10" y="T11"/>
              </a:cxn>
              <a:cxn ang="0">
                <a:pos x="T12" y="T13"/>
              </a:cxn>
            </a:cxnLst>
            <a:rect l="0" t="0" r="r" b="b"/>
            <a:pathLst>
              <a:path w="2785" h="1994">
                <a:moveTo>
                  <a:pt x="2091" y="0"/>
                </a:moveTo>
                <a:lnTo>
                  <a:pt x="2532" y="225"/>
                </a:lnTo>
                <a:lnTo>
                  <a:pt x="2785" y="687"/>
                </a:lnTo>
                <a:lnTo>
                  <a:pt x="1239" y="1994"/>
                </a:lnTo>
                <a:lnTo>
                  <a:pt x="1" y="1992"/>
                </a:lnTo>
                <a:lnTo>
                  <a:pt x="0" y="1651"/>
                </a:lnTo>
                <a:lnTo>
                  <a:pt x="2091" y="0"/>
                </a:lnTo>
                <a:close/>
              </a:path>
            </a:pathLst>
          </a:custGeom>
          <a:gradFill>
            <a:gsLst>
              <a:gs pos="0">
                <a:srgbClr val="5B9BD5">
                  <a:lumMod val="50000"/>
                </a:srgbClr>
              </a:gs>
              <a:gs pos="47000">
                <a:srgbClr val="5B9BD5">
                  <a:lumMod val="75000"/>
                </a:srgbClr>
              </a:gs>
              <a:gs pos="100000">
                <a:srgbClr val="00B0F0"/>
              </a:gs>
            </a:gsLst>
            <a:lin ang="18000000" scaled="0"/>
          </a:gradFill>
          <a:ln w="0">
            <a:noFill/>
            <a:prstDash val="solid"/>
            <a:round/>
          </a:ln>
        </p:spPr>
        <p:txBody>
          <a:bodyPr vert="horz" wrap="square" lIns="91440" tIns="45720" rIns="91440" bIns="45720" numCol="1" anchor="t" anchorCtr="0" compatLnSpc="1"/>
          <a:lstStyle/>
          <a:p>
            <a:endParaRPr lang="en-US">
              <a:cs typeface="+mn-ea"/>
              <a:sym typeface="+mn-lt"/>
            </a:endParaRPr>
          </a:p>
        </p:txBody>
      </p:sp>
      <p:sp>
        <p:nvSpPr>
          <p:cNvPr id="58" name="Freeform 20"/>
          <p:cNvSpPr/>
          <p:nvPr/>
        </p:nvSpPr>
        <p:spPr bwMode="auto">
          <a:xfrm flipH="1">
            <a:off x="6034086" y="4572000"/>
            <a:ext cx="3973513" cy="2371726"/>
          </a:xfrm>
          <a:custGeom>
            <a:avLst/>
            <a:gdLst>
              <a:gd name="T0" fmla="*/ 1709 w 2503"/>
              <a:gd name="T1" fmla="*/ 0 h 1440"/>
              <a:gd name="T2" fmla="*/ 2266 w 2503"/>
              <a:gd name="T3" fmla="*/ 235 h 1440"/>
              <a:gd name="T4" fmla="*/ 2503 w 2503"/>
              <a:gd name="T5" fmla="*/ 887 h 1440"/>
              <a:gd name="T6" fmla="*/ 1936 w 2503"/>
              <a:gd name="T7" fmla="*/ 1431 h 1440"/>
              <a:gd name="T8" fmla="*/ 308 w 2503"/>
              <a:gd name="T9" fmla="*/ 1431 h 1440"/>
              <a:gd name="T10" fmla="*/ 308 w 2503"/>
              <a:gd name="T11" fmla="*/ 1440 h 1440"/>
              <a:gd name="T12" fmla="*/ 0 w 2503"/>
              <a:gd name="T13" fmla="*/ 1439 h 1440"/>
              <a:gd name="T14" fmla="*/ 1709 w 2503"/>
              <a:gd name="T15" fmla="*/ 0 h 144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03" h="1440">
                <a:moveTo>
                  <a:pt x="1709" y="0"/>
                </a:moveTo>
                <a:lnTo>
                  <a:pt x="2266" y="235"/>
                </a:lnTo>
                <a:lnTo>
                  <a:pt x="2503" y="887"/>
                </a:lnTo>
                <a:lnTo>
                  <a:pt x="1936" y="1431"/>
                </a:lnTo>
                <a:lnTo>
                  <a:pt x="308" y="1431"/>
                </a:lnTo>
                <a:lnTo>
                  <a:pt x="308" y="1440"/>
                </a:lnTo>
                <a:lnTo>
                  <a:pt x="0" y="1439"/>
                </a:lnTo>
                <a:lnTo>
                  <a:pt x="1709" y="0"/>
                </a:lnTo>
                <a:close/>
              </a:path>
            </a:pathLst>
          </a:custGeom>
          <a:solidFill>
            <a:schemeClr val="bg1">
              <a:lumMod val="65000"/>
            </a:schemeClr>
          </a:solidFill>
          <a:ln w="0">
            <a:noFill/>
            <a:prstDash val="solid"/>
            <a:round/>
          </a:ln>
        </p:spPr>
        <p:txBody>
          <a:bodyPr vert="horz" wrap="square" lIns="91440" tIns="45720" rIns="91440" bIns="45720" numCol="1" anchor="t" anchorCtr="0" compatLnSpc="1"/>
          <a:lstStyle/>
          <a:p>
            <a:endParaRPr lang="en-US">
              <a:cs typeface="+mn-ea"/>
              <a:sym typeface="+mn-lt"/>
            </a:endParaRPr>
          </a:p>
        </p:txBody>
      </p:sp>
      <p:sp>
        <p:nvSpPr>
          <p:cNvPr id="59" name="Freeform 658"/>
          <p:cNvSpPr/>
          <p:nvPr/>
        </p:nvSpPr>
        <p:spPr bwMode="auto">
          <a:xfrm flipH="1">
            <a:off x="7715249" y="1314450"/>
            <a:ext cx="1430338" cy="1371600"/>
          </a:xfrm>
          <a:custGeom>
            <a:avLst/>
            <a:gdLst>
              <a:gd name="T0" fmla="*/ 888 w 901"/>
              <a:gd name="T1" fmla="*/ 17 h 864"/>
              <a:gd name="T2" fmla="*/ 894 w 901"/>
              <a:gd name="T3" fmla="*/ 72 h 864"/>
              <a:gd name="T4" fmla="*/ 701 w 901"/>
              <a:gd name="T5" fmla="*/ 265 h 864"/>
              <a:gd name="T6" fmla="*/ 678 w 901"/>
              <a:gd name="T7" fmla="*/ 331 h 864"/>
              <a:gd name="T8" fmla="*/ 707 w 901"/>
              <a:gd name="T9" fmla="*/ 381 h 864"/>
              <a:gd name="T10" fmla="*/ 772 w 901"/>
              <a:gd name="T11" fmla="*/ 367 h 864"/>
              <a:gd name="T12" fmla="*/ 813 w 901"/>
              <a:gd name="T13" fmla="*/ 388 h 864"/>
              <a:gd name="T14" fmla="*/ 808 w 901"/>
              <a:gd name="T15" fmla="*/ 428 h 864"/>
              <a:gd name="T16" fmla="*/ 751 w 901"/>
              <a:gd name="T17" fmla="*/ 477 h 864"/>
              <a:gd name="T18" fmla="*/ 720 w 901"/>
              <a:gd name="T19" fmla="*/ 538 h 864"/>
              <a:gd name="T20" fmla="*/ 745 w 901"/>
              <a:gd name="T21" fmla="*/ 605 h 864"/>
              <a:gd name="T22" fmla="*/ 800 w 901"/>
              <a:gd name="T23" fmla="*/ 582 h 864"/>
              <a:gd name="T24" fmla="*/ 833 w 901"/>
              <a:gd name="T25" fmla="*/ 599 h 864"/>
              <a:gd name="T26" fmla="*/ 822 w 901"/>
              <a:gd name="T27" fmla="*/ 646 h 864"/>
              <a:gd name="T28" fmla="*/ 751 w 901"/>
              <a:gd name="T29" fmla="*/ 708 h 864"/>
              <a:gd name="T30" fmla="*/ 738 w 901"/>
              <a:gd name="T31" fmla="*/ 770 h 864"/>
              <a:gd name="T32" fmla="*/ 743 w 901"/>
              <a:gd name="T33" fmla="*/ 814 h 864"/>
              <a:gd name="T34" fmla="*/ 737 w 901"/>
              <a:gd name="T35" fmla="*/ 863 h 864"/>
              <a:gd name="T36" fmla="*/ 707 w 901"/>
              <a:gd name="T37" fmla="*/ 848 h 864"/>
              <a:gd name="T38" fmla="*/ 505 w 901"/>
              <a:gd name="T39" fmla="*/ 468 h 864"/>
              <a:gd name="T40" fmla="*/ 253 w 901"/>
              <a:gd name="T41" fmla="*/ 663 h 864"/>
              <a:gd name="T42" fmla="*/ 229 w 901"/>
              <a:gd name="T43" fmla="*/ 730 h 864"/>
              <a:gd name="T44" fmla="*/ 234 w 901"/>
              <a:gd name="T45" fmla="*/ 800 h 864"/>
              <a:gd name="T46" fmla="*/ 200 w 901"/>
              <a:gd name="T47" fmla="*/ 836 h 864"/>
              <a:gd name="T48" fmla="*/ 159 w 901"/>
              <a:gd name="T49" fmla="*/ 819 h 864"/>
              <a:gd name="T50" fmla="*/ 134 w 901"/>
              <a:gd name="T51" fmla="*/ 752 h 864"/>
              <a:gd name="T52" fmla="*/ 78 w 901"/>
              <a:gd name="T53" fmla="*/ 692 h 864"/>
              <a:gd name="T54" fmla="*/ 15 w 901"/>
              <a:gd name="T55" fmla="*/ 659 h 864"/>
              <a:gd name="T56" fmla="*/ 2 w 901"/>
              <a:gd name="T57" fmla="*/ 619 h 864"/>
              <a:gd name="T58" fmla="*/ 42 w 901"/>
              <a:gd name="T59" fmla="*/ 587 h 864"/>
              <a:gd name="T60" fmla="*/ 111 w 901"/>
              <a:gd name="T61" fmla="*/ 600 h 864"/>
              <a:gd name="T62" fmla="*/ 180 w 901"/>
              <a:gd name="T63" fmla="*/ 583 h 864"/>
              <a:gd name="T64" fmla="*/ 401 w 901"/>
              <a:gd name="T65" fmla="*/ 352 h 864"/>
              <a:gd name="T66" fmla="*/ 42 w 901"/>
              <a:gd name="T67" fmla="*/ 113 h 864"/>
              <a:gd name="T68" fmla="*/ 31 w 901"/>
              <a:gd name="T69" fmla="*/ 80 h 864"/>
              <a:gd name="T70" fmla="*/ 79 w 901"/>
              <a:gd name="T71" fmla="*/ 79 h 864"/>
              <a:gd name="T72" fmla="*/ 124 w 901"/>
              <a:gd name="T73" fmla="*/ 88 h 864"/>
              <a:gd name="T74" fmla="*/ 186 w 901"/>
              <a:gd name="T75" fmla="*/ 82 h 864"/>
              <a:gd name="T76" fmla="*/ 255 w 901"/>
              <a:gd name="T77" fmla="*/ 17 h 864"/>
              <a:gd name="T78" fmla="*/ 302 w 901"/>
              <a:gd name="T79" fmla="*/ 12 h 864"/>
              <a:gd name="T80" fmla="*/ 316 w 901"/>
              <a:gd name="T81" fmla="*/ 46 h 864"/>
              <a:gd name="T82" fmla="*/ 288 w 901"/>
              <a:gd name="T83" fmla="*/ 99 h 864"/>
              <a:gd name="T84" fmla="*/ 351 w 901"/>
              <a:gd name="T85" fmla="*/ 130 h 864"/>
              <a:gd name="T86" fmla="*/ 415 w 901"/>
              <a:gd name="T87" fmla="*/ 105 h 864"/>
              <a:gd name="T88" fmla="*/ 469 w 901"/>
              <a:gd name="T89" fmla="*/ 54 h 864"/>
              <a:gd name="T90" fmla="*/ 511 w 901"/>
              <a:gd name="T91" fmla="*/ 53 h 864"/>
              <a:gd name="T92" fmla="*/ 528 w 901"/>
              <a:gd name="T93" fmla="*/ 96 h 864"/>
              <a:gd name="T94" fmla="*/ 506 w 901"/>
              <a:gd name="T95" fmla="*/ 160 h 864"/>
              <a:gd name="T96" fmla="*/ 553 w 901"/>
              <a:gd name="T97" fmla="*/ 193 h 864"/>
              <a:gd name="T98" fmla="*/ 621 w 901"/>
              <a:gd name="T99" fmla="*/ 176 h 864"/>
              <a:gd name="T100" fmla="*/ 833 w 901"/>
              <a:gd name="T101" fmla="*/ 4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901" h="864">
                <a:moveTo>
                  <a:pt x="850" y="0"/>
                </a:moveTo>
                <a:lnTo>
                  <a:pt x="859" y="0"/>
                </a:lnTo>
                <a:lnTo>
                  <a:pt x="875" y="6"/>
                </a:lnTo>
                <a:lnTo>
                  <a:pt x="888" y="17"/>
                </a:lnTo>
                <a:lnTo>
                  <a:pt x="897" y="30"/>
                </a:lnTo>
                <a:lnTo>
                  <a:pt x="901" y="46"/>
                </a:lnTo>
                <a:lnTo>
                  <a:pt x="900" y="55"/>
                </a:lnTo>
                <a:lnTo>
                  <a:pt x="894" y="72"/>
                </a:lnTo>
                <a:lnTo>
                  <a:pt x="884" y="90"/>
                </a:lnTo>
                <a:lnTo>
                  <a:pt x="871" y="105"/>
                </a:lnTo>
                <a:lnTo>
                  <a:pt x="858" y="120"/>
                </a:lnTo>
                <a:lnTo>
                  <a:pt x="701" y="265"/>
                </a:lnTo>
                <a:lnTo>
                  <a:pt x="691" y="279"/>
                </a:lnTo>
                <a:lnTo>
                  <a:pt x="683" y="296"/>
                </a:lnTo>
                <a:lnTo>
                  <a:pt x="678" y="314"/>
                </a:lnTo>
                <a:lnTo>
                  <a:pt x="678" y="331"/>
                </a:lnTo>
                <a:lnTo>
                  <a:pt x="679" y="351"/>
                </a:lnTo>
                <a:lnTo>
                  <a:pt x="684" y="365"/>
                </a:lnTo>
                <a:lnTo>
                  <a:pt x="694" y="376"/>
                </a:lnTo>
                <a:lnTo>
                  <a:pt x="707" y="381"/>
                </a:lnTo>
                <a:lnTo>
                  <a:pt x="721" y="381"/>
                </a:lnTo>
                <a:lnTo>
                  <a:pt x="738" y="376"/>
                </a:lnTo>
                <a:lnTo>
                  <a:pt x="755" y="370"/>
                </a:lnTo>
                <a:lnTo>
                  <a:pt x="772" y="367"/>
                </a:lnTo>
                <a:lnTo>
                  <a:pt x="787" y="365"/>
                </a:lnTo>
                <a:lnTo>
                  <a:pt x="796" y="368"/>
                </a:lnTo>
                <a:lnTo>
                  <a:pt x="805" y="376"/>
                </a:lnTo>
                <a:lnTo>
                  <a:pt x="813" y="388"/>
                </a:lnTo>
                <a:lnTo>
                  <a:pt x="817" y="399"/>
                </a:lnTo>
                <a:lnTo>
                  <a:pt x="816" y="412"/>
                </a:lnTo>
                <a:lnTo>
                  <a:pt x="816" y="412"/>
                </a:lnTo>
                <a:lnTo>
                  <a:pt x="808" y="428"/>
                </a:lnTo>
                <a:lnTo>
                  <a:pt x="795" y="444"/>
                </a:lnTo>
                <a:lnTo>
                  <a:pt x="779" y="458"/>
                </a:lnTo>
                <a:lnTo>
                  <a:pt x="764" y="469"/>
                </a:lnTo>
                <a:lnTo>
                  <a:pt x="751" y="477"/>
                </a:lnTo>
                <a:lnTo>
                  <a:pt x="738" y="489"/>
                </a:lnTo>
                <a:lnTo>
                  <a:pt x="728" y="504"/>
                </a:lnTo>
                <a:lnTo>
                  <a:pt x="722" y="521"/>
                </a:lnTo>
                <a:lnTo>
                  <a:pt x="720" y="538"/>
                </a:lnTo>
                <a:lnTo>
                  <a:pt x="724" y="578"/>
                </a:lnTo>
                <a:lnTo>
                  <a:pt x="726" y="592"/>
                </a:lnTo>
                <a:lnTo>
                  <a:pt x="734" y="601"/>
                </a:lnTo>
                <a:lnTo>
                  <a:pt x="745" y="605"/>
                </a:lnTo>
                <a:lnTo>
                  <a:pt x="758" y="603"/>
                </a:lnTo>
                <a:lnTo>
                  <a:pt x="772" y="596"/>
                </a:lnTo>
                <a:lnTo>
                  <a:pt x="787" y="588"/>
                </a:lnTo>
                <a:lnTo>
                  <a:pt x="800" y="582"/>
                </a:lnTo>
                <a:lnTo>
                  <a:pt x="812" y="579"/>
                </a:lnTo>
                <a:lnTo>
                  <a:pt x="820" y="580"/>
                </a:lnTo>
                <a:lnTo>
                  <a:pt x="826" y="588"/>
                </a:lnTo>
                <a:lnTo>
                  <a:pt x="833" y="599"/>
                </a:lnTo>
                <a:lnTo>
                  <a:pt x="835" y="611"/>
                </a:lnTo>
                <a:lnTo>
                  <a:pt x="834" y="624"/>
                </a:lnTo>
                <a:lnTo>
                  <a:pt x="829" y="637"/>
                </a:lnTo>
                <a:lnTo>
                  <a:pt x="822" y="646"/>
                </a:lnTo>
                <a:lnTo>
                  <a:pt x="817" y="651"/>
                </a:lnTo>
                <a:lnTo>
                  <a:pt x="814" y="654"/>
                </a:lnTo>
                <a:lnTo>
                  <a:pt x="763" y="695"/>
                </a:lnTo>
                <a:lnTo>
                  <a:pt x="751" y="708"/>
                </a:lnTo>
                <a:lnTo>
                  <a:pt x="743" y="724"/>
                </a:lnTo>
                <a:lnTo>
                  <a:pt x="738" y="739"/>
                </a:lnTo>
                <a:lnTo>
                  <a:pt x="737" y="755"/>
                </a:lnTo>
                <a:lnTo>
                  <a:pt x="738" y="770"/>
                </a:lnTo>
                <a:lnTo>
                  <a:pt x="740" y="780"/>
                </a:lnTo>
                <a:lnTo>
                  <a:pt x="741" y="788"/>
                </a:lnTo>
                <a:lnTo>
                  <a:pt x="741" y="791"/>
                </a:lnTo>
                <a:lnTo>
                  <a:pt x="743" y="814"/>
                </a:lnTo>
                <a:lnTo>
                  <a:pt x="745" y="833"/>
                </a:lnTo>
                <a:lnTo>
                  <a:pt x="743" y="846"/>
                </a:lnTo>
                <a:lnTo>
                  <a:pt x="741" y="856"/>
                </a:lnTo>
                <a:lnTo>
                  <a:pt x="737" y="863"/>
                </a:lnTo>
                <a:lnTo>
                  <a:pt x="730" y="864"/>
                </a:lnTo>
                <a:lnTo>
                  <a:pt x="722" y="861"/>
                </a:lnTo>
                <a:lnTo>
                  <a:pt x="715" y="856"/>
                </a:lnTo>
                <a:lnTo>
                  <a:pt x="707" y="848"/>
                </a:lnTo>
                <a:lnTo>
                  <a:pt x="699" y="839"/>
                </a:lnTo>
                <a:lnTo>
                  <a:pt x="695" y="830"/>
                </a:lnTo>
                <a:lnTo>
                  <a:pt x="514" y="479"/>
                </a:lnTo>
                <a:lnTo>
                  <a:pt x="505" y="468"/>
                </a:lnTo>
                <a:lnTo>
                  <a:pt x="494" y="460"/>
                </a:lnTo>
                <a:lnTo>
                  <a:pt x="482" y="460"/>
                </a:lnTo>
                <a:lnTo>
                  <a:pt x="472" y="466"/>
                </a:lnTo>
                <a:lnTo>
                  <a:pt x="253" y="663"/>
                </a:lnTo>
                <a:lnTo>
                  <a:pt x="241" y="676"/>
                </a:lnTo>
                <a:lnTo>
                  <a:pt x="232" y="693"/>
                </a:lnTo>
                <a:lnTo>
                  <a:pt x="228" y="712"/>
                </a:lnTo>
                <a:lnTo>
                  <a:pt x="229" y="730"/>
                </a:lnTo>
                <a:lnTo>
                  <a:pt x="232" y="750"/>
                </a:lnTo>
                <a:lnTo>
                  <a:pt x="234" y="767"/>
                </a:lnTo>
                <a:lnTo>
                  <a:pt x="235" y="784"/>
                </a:lnTo>
                <a:lnTo>
                  <a:pt x="234" y="800"/>
                </a:lnTo>
                <a:lnTo>
                  <a:pt x="232" y="810"/>
                </a:lnTo>
                <a:lnTo>
                  <a:pt x="221" y="823"/>
                </a:lnTo>
                <a:lnTo>
                  <a:pt x="210" y="833"/>
                </a:lnTo>
                <a:lnTo>
                  <a:pt x="200" y="836"/>
                </a:lnTo>
                <a:lnTo>
                  <a:pt x="188" y="838"/>
                </a:lnTo>
                <a:lnTo>
                  <a:pt x="179" y="835"/>
                </a:lnTo>
                <a:lnTo>
                  <a:pt x="170" y="830"/>
                </a:lnTo>
                <a:lnTo>
                  <a:pt x="159" y="819"/>
                </a:lnTo>
                <a:lnTo>
                  <a:pt x="151" y="806"/>
                </a:lnTo>
                <a:lnTo>
                  <a:pt x="145" y="788"/>
                </a:lnTo>
                <a:lnTo>
                  <a:pt x="140" y="771"/>
                </a:lnTo>
                <a:lnTo>
                  <a:pt x="134" y="752"/>
                </a:lnTo>
                <a:lnTo>
                  <a:pt x="126" y="734"/>
                </a:lnTo>
                <a:lnTo>
                  <a:pt x="115" y="714"/>
                </a:lnTo>
                <a:lnTo>
                  <a:pt x="98" y="701"/>
                </a:lnTo>
                <a:lnTo>
                  <a:pt x="78" y="692"/>
                </a:lnTo>
                <a:lnTo>
                  <a:pt x="61" y="684"/>
                </a:lnTo>
                <a:lnTo>
                  <a:pt x="45" y="678"/>
                </a:lnTo>
                <a:lnTo>
                  <a:pt x="27" y="668"/>
                </a:lnTo>
                <a:lnTo>
                  <a:pt x="15" y="659"/>
                </a:lnTo>
                <a:lnTo>
                  <a:pt x="6" y="649"/>
                </a:lnTo>
                <a:lnTo>
                  <a:pt x="0" y="638"/>
                </a:lnTo>
                <a:lnTo>
                  <a:pt x="0" y="629"/>
                </a:lnTo>
                <a:lnTo>
                  <a:pt x="2" y="619"/>
                </a:lnTo>
                <a:lnTo>
                  <a:pt x="7" y="607"/>
                </a:lnTo>
                <a:lnTo>
                  <a:pt x="16" y="598"/>
                </a:lnTo>
                <a:lnTo>
                  <a:pt x="31" y="590"/>
                </a:lnTo>
                <a:lnTo>
                  <a:pt x="42" y="587"/>
                </a:lnTo>
                <a:lnTo>
                  <a:pt x="58" y="587"/>
                </a:lnTo>
                <a:lnTo>
                  <a:pt x="75" y="590"/>
                </a:lnTo>
                <a:lnTo>
                  <a:pt x="92" y="595"/>
                </a:lnTo>
                <a:lnTo>
                  <a:pt x="111" y="600"/>
                </a:lnTo>
                <a:lnTo>
                  <a:pt x="129" y="603"/>
                </a:lnTo>
                <a:lnTo>
                  <a:pt x="147" y="600"/>
                </a:lnTo>
                <a:lnTo>
                  <a:pt x="166" y="594"/>
                </a:lnTo>
                <a:lnTo>
                  <a:pt x="180" y="583"/>
                </a:lnTo>
                <a:lnTo>
                  <a:pt x="398" y="385"/>
                </a:lnTo>
                <a:lnTo>
                  <a:pt x="405" y="374"/>
                </a:lnTo>
                <a:lnTo>
                  <a:pt x="406" y="363"/>
                </a:lnTo>
                <a:lnTo>
                  <a:pt x="401" y="352"/>
                </a:lnTo>
                <a:lnTo>
                  <a:pt x="389" y="342"/>
                </a:lnTo>
                <a:lnTo>
                  <a:pt x="58" y="126"/>
                </a:lnTo>
                <a:lnTo>
                  <a:pt x="50" y="120"/>
                </a:lnTo>
                <a:lnTo>
                  <a:pt x="42" y="113"/>
                </a:lnTo>
                <a:lnTo>
                  <a:pt x="35" y="104"/>
                </a:lnTo>
                <a:lnTo>
                  <a:pt x="31" y="95"/>
                </a:lnTo>
                <a:lnTo>
                  <a:pt x="28" y="87"/>
                </a:lnTo>
                <a:lnTo>
                  <a:pt x="31" y="80"/>
                </a:lnTo>
                <a:lnTo>
                  <a:pt x="37" y="76"/>
                </a:lnTo>
                <a:lnTo>
                  <a:pt x="48" y="75"/>
                </a:lnTo>
                <a:lnTo>
                  <a:pt x="62" y="76"/>
                </a:lnTo>
                <a:lnTo>
                  <a:pt x="79" y="79"/>
                </a:lnTo>
                <a:lnTo>
                  <a:pt x="102" y="84"/>
                </a:lnTo>
                <a:lnTo>
                  <a:pt x="105" y="84"/>
                </a:lnTo>
                <a:lnTo>
                  <a:pt x="112" y="86"/>
                </a:lnTo>
                <a:lnTo>
                  <a:pt x="124" y="88"/>
                </a:lnTo>
                <a:lnTo>
                  <a:pt x="137" y="92"/>
                </a:lnTo>
                <a:lnTo>
                  <a:pt x="153" y="92"/>
                </a:lnTo>
                <a:lnTo>
                  <a:pt x="170" y="88"/>
                </a:lnTo>
                <a:lnTo>
                  <a:pt x="186" y="82"/>
                </a:lnTo>
                <a:lnTo>
                  <a:pt x="200" y="71"/>
                </a:lnTo>
                <a:lnTo>
                  <a:pt x="246" y="25"/>
                </a:lnTo>
                <a:lnTo>
                  <a:pt x="249" y="23"/>
                </a:lnTo>
                <a:lnTo>
                  <a:pt x="255" y="17"/>
                </a:lnTo>
                <a:lnTo>
                  <a:pt x="264" y="12"/>
                </a:lnTo>
                <a:lnTo>
                  <a:pt x="279" y="8"/>
                </a:lnTo>
                <a:lnTo>
                  <a:pt x="291" y="8"/>
                </a:lnTo>
                <a:lnTo>
                  <a:pt x="302" y="12"/>
                </a:lnTo>
                <a:lnTo>
                  <a:pt x="313" y="20"/>
                </a:lnTo>
                <a:lnTo>
                  <a:pt x="319" y="28"/>
                </a:lnTo>
                <a:lnTo>
                  <a:pt x="319" y="36"/>
                </a:lnTo>
                <a:lnTo>
                  <a:pt x="316" y="46"/>
                </a:lnTo>
                <a:lnTo>
                  <a:pt x="308" y="59"/>
                </a:lnTo>
                <a:lnTo>
                  <a:pt x="300" y="72"/>
                </a:lnTo>
                <a:lnTo>
                  <a:pt x="292" y="86"/>
                </a:lnTo>
                <a:lnTo>
                  <a:pt x="288" y="99"/>
                </a:lnTo>
                <a:lnTo>
                  <a:pt x="291" y="109"/>
                </a:lnTo>
                <a:lnTo>
                  <a:pt x="298" y="118"/>
                </a:lnTo>
                <a:lnTo>
                  <a:pt x="313" y="122"/>
                </a:lnTo>
                <a:lnTo>
                  <a:pt x="351" y="130"/>
                </a:lnTo>
                <a:lnTo>
                  <a:pt x="368" y="130"/>
                </a:lnTo>
                <a:lnTo>
                  <a:pt x="386" y="126"/>
                </a:lnTo>
                <a:lnTo>
                  <a:pt x="402" y="117"/>
                </a:lnTo>
                <a:lnTo>
                  <a:pt x="415" y="105"/>
                </a:lnTo>
                <a:lnTo>
                  <a:pt x="424" y="93"/>
                </a:lnTo>
                <a:lnTo>
                  <a:pt x="438" y="80"/>
                </a:lnTo>
                <a:lnTo>
                  <a:pt x="452" y="66"/>
                </a:lnTo>
                <a:lnTo>
                  <a:pt x="469" y="54"/>
                </a:lnTo>
                <a:lnTo>
                  <a:pt x="486" y="48"/>
                </a:lnTo>
                <a:lnTo>
                  <a:pt x="486" y="48"/>
                </a:lnTo>
                <a:lnTo>
                  <a:pt x="499" y="48"/>
                </a:lnTo>
                <a:lnTo>
                  <a:pt x="511" y="53"/>
                </a:lnTo>
                <a:lnTo>
                  <a:pt x="522" y="62"/>
                </a:lnTo>
                <a:lnTo>
                  <a:pt x="528" y="72"/>
                </a:lnTo>
                <a:lnTo>
                  <a:pt x="531" y="82"/>
                </a:lnTo>
                <a:lnTo>
                  <a:pt x="528" y="96"/>
                </a:lnTo>
                <a:lnTo>
                  <a:pt x="522" y="112"/>
                </a:lnTo>
                <a:lnTo>
                  <a:pt x="515" y="129"/>
                </a:lnTo>
                <a:lnTo>
                  <a:pt x="508" y="145"/>
                </a:lnTo>
                <a:lnTo>
                  <a:pt x="506" y="160"/>
                </a:lnTo>
                <a:lnTo>
                  <a:pt x="510" y="174"/>
                </a:lnTo>
                <a:lnTo>
                  <a:pt x="519" y="184"/>
                </a:lnTo>
                <a:lnTo>
                  <a:pt x="533" y="189"/>
                </a:lnTo>
                <a:lnTo>
                  <a:pt x="553" y="193"/>
                </a:lnTo>
                <a:lnTo>
                  <a:pt x="570" y="195"/>
                </a:lnTo>
                <a:lnTo>
                  <a:pt x="589" y="192"/>
                </a:lnTo>
                <a:lnTo>
                  <a:pt x="607" y="185"/>
                </a:lnTo>
                <a:lnTo>
                  <a:pt x="621" y="176"/>
                </a:lnTo>
                <a:lnTo>
                  <a:pt x="783" y="36"/>
                </a:lnTo>
                <a:lnTo>
                  <a:pt x="797" y="24"/>
                </a:lnTo>
                <a:lnTo>
                  <a:pt x="814" y="12"/>
                </a:lnTo>
                <a:lnTo>
                  <a:pt x="833" y="4"/>
                </a:lnTo>
                <a:lnTo>
                  <a:pt x="850" y="0"/>
                </a:lnTo>
                <a:close/>
              </a:path>
            </a:pathLst>
          </a:custGeom>
          <a:solidFill>
            <a:schemeClr val="bg1">
              <a:lumMod val="50000"/>
            </a:schemeClr>
          </a:solidFill>
          <a:ln w="25400">
            <a:solidFill>
              <a:schemeClr val="bg1"/>
            </a:solidFill>
            <a:prstDash val="solid"/>
            <a:round/>
          </a:ln>
        </p:spPr>
        <p:txBody>
          <a:bodyPr vert="horz" wrap="square" lIns="91440" tIns="45720" rIns="91440" bIns="45720" numCol="1" anchor="t" anchorCtr="0" compatLnSpc="1"/>
          <a:lstStyle/>
          <a:p>
            <a:endParaRPr lang="en-US">
              <a:cs typeface="+mn-ea"/>
              <a:sym typeface="+mn-lt"/>
            </a:endParaRPr>
          </a:p>
        </p:txBody>
      </p:sp>
      <p:sp>
        <p:nvSpPr>
          <p:cNvPr id="60" name="Freeform 661"/>
          <p:cNvSpPr/>
          <p:nvPr/>
        </p:nvSpPr>
        <p:spPr bwMode="auto">
          <a:xfrm flipH="1">
            <a:off x="5703887" y="4421188"/>
            <a:ext cx="1577975" cy="1497013"/>
          </a:xfrm>
          <a:custGeom>
            <a:avLst/>
            <a:gdLst>
              <a:gd name="T0" fmla="*/ 352 w 994"/>
              <a:gd name="T1" fmla="*/ 14 h 943"/>
              <a:gd name="T2" fmla="*/ 347 w 994"/>
              <a:gd name="T3" fmla="*/ 57 h 943"/>
              <a:gd name="T4" fmla="*/ 326 w 994"/>
              <a:gd name="T5" fmla="*/ 112 h 943"/>
              <a:gd name="T6" fmla="*/ 411 w 994"/>
              <a:gd name="T7" fmla="*/ 136 h 943"/>
              <a:gd name="T8" fmla="*/ 474 w 994"/>
              <a:gd name="T9" fmla="*/ 96 h 943"/>
              <a:gd name="T10" fmla="*/ 541 w 994"/>
              <a:gd name="T11" fmla="*/ 48 h 943"/>
              <a:gd name="T12" fmla="*/ 579 w 994"/>
              <a:gd name="T13" fmla="*/ 63 h 943"/>
              <a:gd name="T14" fmla="*/ 580 w 994"/>
              <a:gd name="T15" fmla="*/ 119 h 943"/>
              <a:gd name="T16" fmla="*/ 563 w 994"/>
              <a:gd name="T17" fmla="*/ 180 h 943"/>
              <a:gd name="T18" fmla="*/ 612 w 994"/>
              <a:gd name="T19" fmla="*/ 209 h 943"/>
              <a:gd name="T20" fmla="*/ 687 w 994"/>
              <a:gd name="T21" fmla="*/ 191 h 943"/>
              <a:gd name="T22" fmla="*/ 908 w 994"/>
              <a:gd name="T23" fmla="*/ 11 h 943"/>
              <a:gd name="T24" fmla="*/ 961 w 994"/>
              <a:gd name="T25" fmla="*/ 6 h 943"/>
              <a:gd name="T26" fmla="*/ 992 w 994"/>
              <a:gd name="T27" fmla="*/ 42 h 943"/>
              <a:gd name="T28" fmla="*/ 981 w 994"/>
              <a:gd name="T29" fmla="*/ 94 h 943"/>
              <a:gd name="T30" fmla="*/ 773 w 994"/>
              <a:gd name="T31" fmla="*/ 289 h 943"/>
              <a:gd name="T32" fmla="*/ 744 w 994"/>
              <a:gd name="T33" fmla="*/ 361 h 943"/>
              <a:gd name="T34" fmla="*/ 776 w 994"/>
              <a:gd name="T35" fmla="*/ 417 h 943"/>
              <a:gd name="T36" fmla="*/ 848 w 994"/>
              <a:gd name="T37" fmla="*/ 401 h 943"/>
              <a:gd name="T38" fmla="*/ 891 w 994"/>
              <a:gd name="T39" fmla="*/ 424 h 943"/>
              <a:gd name="T40" fmla="*/ 886 w 994"/>
              <a:gd name="T41" fmla="*/ 470 h 943"/>
              <a:gd name="T42" fmla="*/ 822 w 994"/>
              <a:gd name="T43" fmla="*/ 522 h 943"/>
              <a:gd name="T44" fmla="*/ 788 w 994"/>
              <a:gd name="T45" fmla="*/ 587 h 943"/>
              <a:gd name="T46" fmla="*/ 814 w 994"/>
              <a:gd name="T47" fmla="*/ 661 h 943"/>
              <a:gd name="T48" fmla="*/ 874 w 994"/>
              <a:gd name="T49" fmla="*/ 637 h 943"/>
              <a:gd name="T50" fmla="*/ 910 w 994"/>
              <a:gd name="T51" fmla="*/ 656 h 943"/>
              <a:gd name="T52" fmla="*/ 901 w 994"/>
              <a:gd name="T53" fmla="*/ 704 h 943"/>
              <a:gd name="T54" fmla="*/ 832 w 994"/>
              <a:gd name="T55" fmla="*/ 761 h 943"/>
              <a:gd name="T56" fmla="*/ 802 w 994"/>
              <a:gd name="T57" fmla="*/ 825 h 943"/>
              <a:gd name="T58" fmla="*/ 806 w 994"/>
              <a:gd name="T59" fmla="*/ 864 h 943"/>
              <a:gd name="T60" fmla="*/ 805 w 994"/>
              <a:gd name="T61" fmla="*/ 935 h 943"/>
              <a:gd name="T62" fmla="*/ 776 w 994"/>
              <a:gd name="T63" fmla="*/ 934 h 943"/>
              <a:gd name="T64" fmla="*/ 563 w 994"/>
              <a:gd name="T65" fmla="*/ 520 h 943"/>
              <a:gd name="T66" fmla="*/ 517 w 994"/>
              <a:gd name="T67" fmla="*/ 505 h 943"/>
              <a:gd name="T68" fmla="*/ 249 w 994"/>
              <a:gd name="T69" fmla="*/ 757 h 943"/>
              <a:gd name="T70" fmla="*/ 253 w 994"/>
              <a:gd name="T71" fmla="*/ 827 h 943"/>
              <a:gd name="T72" fmla="*/ 238 w 994"/>
              <a:gd name="T73" fmla="*/ 890 h 943"/>
              <a:gd name="T74" fmla="*/ 192 w 994"/>
              <a:gd name="T75" fmla="*/ 902 h 943"/>
              <a:gd name="T76" fmla="*/ 155 w 994"/>
              <a:gd name="T77" fmla="*/ 850 h 943"/>
              <a:gd name="T78" fmla="*/ 125 w 994"/>
              <a:gd name="T79" fmla="*/ 768 h 943"/>
              <a:gd name="T80" fmla="*/ 47 w 994"/>
              <a:gd name="T81" fmla="*/ 726 h 943"/>
              <a:gd name="T82" fmla="*/ 1 w 994"/>
              <a:gd name="T83" fmla="*/ 683 h 943"/>
              <a:gd name="T84" fmla="*/ 18 w 994"/>
              <a:gd name="T85" fmla="*/ 640 h 943"/>
              <a:gd name="T86" fmla="*/ 83 w 994"/>
              <a:gd name="T87" fmla="*/ 632 h 943"/>
              <a:gd name="T88" fmla="*/ 154 w 994"/>
              <a:gd name="T89" fmla="*/ 646 h 943"/>
              <a:gd name="T90" fmla="*/ 440 w 994"/>
              <a:gd name="T91" fmla="*/ 414 h 943"/>
              <a:gd name="T92" fmla="*/ 429 w 994"/>
              <a:gd name="T93" fmla="*/ 367 h 943"/>
              <a:gd name="T94" fmla="*/ 47 w 994"/>
              <a:gd name="T95" fmla="*/ 100 h 943"/>
              <a:gd name="T96" fmla="*/ 50 w 994"/>
              <a:gd name="T97" fmla="*/ 71 h 943"/>
              <a:gd name="T98" fmla="*/ 121 w 994"/>
              <a:gd name="T99" fmla="*/ 81 h 943"/>
              <a:gd name="T100" fmla="*/ 159 w 994"/>
              <a:gd name="T101" fmla="*/ 90 h 943"/>
              <a:gd name="T102" fmla="*/ 228 w 994"/>
              <a:gd name="T103" fmla="*/ 69 h 943"/>
              <a:gd name="T104" fmla="*/ 293 w 994"/>
              <a:gd name="T105" fmla="*/ 8 h 9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994" h="943">
                <a:moveTo>
                  <a:pt x="315" y="0"/>
                </a:moveTo>
                <a:lnTo>
                  <a:pt x="328" y="2"/>
                </a:lnTo>
                <a:lnTo>
                  <a:pt x="341" y="6"/>
                </a:lnTo>
                <a:lnTo>
                  <a:pt x="352" y="14"/>
                </a:lnTo>
                <a:lnTo>
                  <a:pt x="360" y="23"/>
                </a:lnTo>
                <a:lnTo>
                  <a:pt x="360" y="32"/>
                </a:lnTo>
                <a:lnTo>
                  <a:pt x="356" y="44"/>
                </a:lnTo>
                <a:lnTo>
                  <a:pt x="347" y="57"/>
                </a:lnTo>
                <a:lnTo>
                  <a:pt x="337" y="73"/>
                </a:lnTo>
                <a:lnTo>
                  <a:pt x="328" y="86"/>
                </a:lnTo>
                <a:lnTo>
                  <a:pt x="323" y="99"/>
                </a:lnTo>
                <a:lnTo>
                  <a:pt x="326" y="112"/>
                </a:lnTo>
                <a:lnTo>
                  <a:pt x="335" y="121"/>
                </a:lnTo>
                <a:lnTo>
                  <a:pt x="351" y="127"/>
                </a:lnTo>
                <a:lnTo>
                  <a:pt x="393" y="136"/>
                </a:lnTo>
                <a:lnTo>
                  <a:pt x="411" y="136"/>
                </a:lnTo>
                <a:lnTo>
                  <a:pt x="431" y="132"/>
                </a:lnTo>
                <a:lnTo>
                  <a:pt x="449" y="123"/>
                </a:lnTo>
                <a:lnTo>
                  <a:pt x="463" y="109"/>
                </a:lnTo>
                <a:lnTo>
                  <a:pt x="474" y="96"/>
                </a:lnTo>
                <a:lnTo>
                  <a:pt x="487" y="82"/>
                </a:lnTo>
                <a:lnTo>
                  <a:pt x="504" y="67"/>
                </a:lnTo>
                <a:lnTo>
                  <a:pt x="523" y="54"/>
                </a:lnTo>
                <a:lnTo>
                  <a:pt x="541" y="48"/>
                </a:lnTo>
                <a:lnTo>
                  <a:pt x="541" y="48"/>
                </a:lnTo>
                <a:lnTo>
                  <a:pt x="555" y="48"/>
                </a:lnTo>
                <a:lnTo>
                  <a:pt x="568" y="54"/>
                </a:lnTo>
                <a:lnTo>
                  <a:pt x="579" y="63"/>
                </a:lnTo>
                <a:lnTo>
                  <a:pt x="587" y="75"/>
                </a:lnTo>
                <a:lnTo>
                  <a:pt x="589" y="86"/>
                </a:lnTo>
                <a:lnTo>
                  <a:pt x="586" y="100"/>
                </a:lnTo>
                <a:lnTo>
                  <a:pt x="580" y="119"/>
                </a:lnTo>
                <a:lnTo>
                  <a:pt x="571" y="137"/>
                </a:lnTo>
                <a:lnTo>
                  <a:pt x="565" y="154"/>
                </a:lnTo>
                <a:lnTo>
                  <a:pt x="562" y="167"/>
                </a:lnTo>
                <a:lnTo>
                  <a:pt x="563" y="180"/>
                </a:lnTo>
                <a:lnTo>
                  <a:pt x="568" y="191"/>
                </a:lnTo>
                <a:lnTo>
                  <a:pt x="578" y="199"/>
                </a:lnTo>
                <a:lnTo>
                  <a:pt x="591" y="204"/>
                </a:lnTo>
                <a:lnTo>
                  <a:pt x="612" y="209"/>
                </a:lnTo>
                <a:lnTo>
                  <a:pt x="631" y="211"/>
                </a:lnTo>
                <a:lnTo>
                  <a:pt x="651" y="208"/>
                </a:lnTo>
                <a:lnTo>
                  <a:pt x="671" y="200"/>
                </a:lnTo>
                <a:lnTo>
                  <a:pt x="687" y="191"/>
                </a:lnTo>
                <a:lnTo>
                  <a:pt x="865" y="40"/>
                </a:lnTo>
                <a:lnTo>
                  <a:pt x="878" y="29"/>
                </a:lnTo>
                <a:lnTo>
                  <a:pt x="893" y="20"/>
                </a:lnTo>
                <a:lnTo>
                  <a:pt x="908" y="11"/>
                </a:lnTo>
                <a:lnTo>
                  <a:pt x="924" y="4"/>
                </a:lnTo>
                <a:lnTo>
                  <a:pt x="940" y="2"/>
                </a:lnTo>
                <a:lnTo>
                  <a:pt x="949" y="3"/>
                </a:lnTo>
                <a:lnTo>
                  <a:pt x="961" y="6"/>
                </a:lnTo>
                <a:lnTo>
                  <a:pt x="971" y="12"/>
                </a:lnTo>
                <a:lnTo>
                  <a:pt x="979" y="21"/>
                </a:lnTo>
                <a:lnTo>
                  <a:pt x="987" y="32"/>
                </a:lnTo>
                <a:lnTo>
                  <a:pt x="992" y="42"/>
                </a:lnTo>
                <a:lnTo>
                  <a:pt x="994" y="54"/>
                </a:lnTo>
                <a:lnTo>
                  <a:pt x="994" y="63"/>
                </a:lnTo>
                <a:lnTo>
                  <a:pt x="989" y="78"/>
                </a:lnTo>
                <a:lnTo>
                  <a:pt x="981" y="94"/>
                </a:lnTo>
                <a:lnTo>
                  <a:pt x="970" y="108"/>
                </a:lnTo>
                <a:lnTo>
                  <a:pt x="958" y="121"/>
                </a:lnTo>
                <a:lnTo>
                  <a:pt x="947" y="133"/>
                </a:lnTo>
                <a:lnTo>
                  <a:pt x="773" y="289"/>
                </a:lnTo>
                <a:lnTo>
                  <a:pt x="761" y="304"/>
                </a:lnTo>
                <a:lnTo>
                  <a:pt x="751" y="322"/>
                </a:lnTo>
                <a:lnTo>
                  <a:pt x="746" y="342"/>
                </a:lnTo>
                <a:lnTo>
                  <a:pt x="744" y="361"/>
                </a:lnTo>
                <a:lnTo>
                  <a:pt x="747" y="382"/>
                </a:lnTo>
                <a:lnTo>
                  <a:pt x="752" y="398"/>
                </a:lnTo>
                <a:lnTo>
                  <a:pt x="761" y="410"/>
                </a:lnTo>
                <a:lnTo>
                  <a:pt x="776" y="417"/>
                </a:lnTo>
                <a:lnTo>
                  <a:pt x="792" y="415"/>
                </a:lnTo>
                <a:lnTo>
                  <a:pt x="810" y="410"/>
                </a:lnTo>
                <a:lnTo>
                  <a:pt x="830" y="405"/>
                </a:lnTo>
                <a:lnTo>
                  <a:pt x="848" y="401"/>
                </a:lnTo>
                <a:lnTo>
                  <a:pt x="864" y="400"/>
                </a:lnTo>
                <a:lnTo>
                  <a:pt x="874" y="403"/>
                </a:lnTo>
                <a:lnTo>
                  <a:pt x="884" y="413"/>
                </a:lnTo>
                <a:lnTo>
                  <a:pt x="891" y="424"/>
                </a:lnTo>
                <a:lnTo>
                  <a:pt x="897" y="439"/>
                </a:lnTo>
                <a:lnTo>
                  <a:pt x="895" y="452"/>
                </a:lnTo>
                <a:lnTo>
                  <a:pt x="895" y="453"/>
                </a:lnTo>
                <a:lnTo>
                  <a:pt x="886" y="470"/>
                </a:lnTo>
                <a:lnTo>
                  <a:pt x="870" y="486"/>
                </a:lnTo>
                <a:lnTo>
                  <a:pt x="853" y="502"/>
                </a:lnTo>
                <a:lnTo>
                  <a:pt x="836" y="512"/>
                </a:lnTo>
                <a:lnTo>
                  <a:pt x="822" y="522"/>
                </a:lnTo>
                <a:lnTo>
                  <a:pt x="809" y="535"/>
                </a:lnTo>
                <a:lnTo>
                  <a:pt x="797" y="550"/>
                </a:lnTo>
                <a:lnTo>
                  <a:pt x="790" y="569"/>
                </a:lnTo>
                <a:lnTo>
                  <a:pt x="788" y="587"/>
                </a:lnTo>
                <a:lnTo>
                  <a:pt x="790" y="631"/>
                </a:lnTo>
                <a:lnTo>
                  <a:pt x="794" y="646"/>
                </a:lnTo>
                <a:lnTo>
                  <a:pt x="802" y="657"/>
                </a:lnTo>
                <a:lnTo>
                  <a:pt x="814" y="661"/>
                </a:lnTo>
                <a:lnTo>
                  <a:pt x="828" y="658"/>
                </a:lnTo>
                <a:lnTo>
                  <a:pt x="843" y="652"/>
                </a:lnTo>
                <a:lnTo>
                  <a:pt x="859" y="644"/>
                </a:lnTo>
                <a:lnTo>
                  <a:pt x="874" y="637"/>
                </a:lnTo>
                <a:lnTo>
                  <a:pt x="886" y="635"/>
                </a:lnTo>
                <a:lnTo>
                  <a:pt x="895" y="636"/>
                </a:lnTo>
                <a:lnTo>
                  <a:pt x="903" y="644"/>
                </a:lnTo>
                <a:lnTo>
                  <a:pt x="910" y="656"/>
                </a:lnTo>
                <a:lnTo>
                  <a:pt x="912" y="670"/>
                </a:lnTo>
                <a:lnTo>
                  <a:pt x="911" y="683"/>
                </a:lnTo>
                <a:lnTo>
                  <a:pt x="906" y="695"/>
                </a:lnTo>
                <a:lnTo>
                  <a:pt x="901" y="704"/>
                </a:lnTo>
                <a:lnTo>
                  <a:pt x="894" y="711"/>
                </a:lnTo>
                <a:lnTo>
                  <a:pt x="890" y="715"/>
                </a:lnTo>
                <a:lnTo>
                  <a:pt x="889" y="716"/>
                </a:lnTo>
                <a:lnTo>
                  <a:pt x="832" y="761"/>
                </a:lnTo>
                <a:lnTo>
                  <a:pt x="819" y="774"/>
                </a:lnTo>
                <a:lnTo>
                  <a:pt x="810" y="791"/>
                </a:lnTo>
                <a:lnTo>
                  <a:pt x="803" y="808"/>
                </a:lnTo>
                <a:lnTo>
                  <a:pt x="802" y="825"/>
                </a:lnTo>
                <a:lnTo>
                  <a:pt x="803" y="841"/>
                </a:lnTo>
                <a:lnTo>
                  <a:pt x="805" y="852"/>
                </a:lnTo>
                <a:lnTo>
                  <a:pt x="806" y="862"/>
                </a:lnTo>
                <a:lnTo>
                  <a:pt x="806" y="864"/>
                </a:lnTo>
                <a:lnTo>
                  <a:pt x="809" y="889"/>
                </a:lnTo>
                <a:lnTo>
                  <a:pt x="809" y="909"/>
                </a:lnTo>
                <a:lnTo>
                  <a:pt x="807" y="925"/>
                </a:lnTo>
                <a:lnTo>
                  <a:pt x="805" y="935"/>
                </a:lnTo>
                <a:lnTo>
                  <a:pt x="801" y="942"/>
                </a:lnTo>
                <a:lnTo>
                  <a:pt x="793" y="943"/>
                </a:lnTo>
                <a:lnTo>
                  <a:pt x="785" y="940"/>
                </a:lnTo>
                <a:lnTo>
                  <a:pt x="776" y="934"/>
                </a:lnTo>
                <a:lnTo>
                  <a:pt x="767" y="926"/>
                </a:lnTo>
                <a:lnTo>
                  <a:pt x="760" y="917"/>
                </a:lnTo>
                <a:lnTo>
                  <a:pt x="755" y="906"/>
                </a:lnTo>
                <a:lnTo>
                  <a:pt x="563" y="520"/>
                </a:lnTo>
                <a:lnTo>
                  <a:pt x="554" y="506"/>
                </a:lnTo>
                <a:lnTo>
                  <a:pt x="542" y="498"/>
                </a:lnTo>
                <a:lnTo>
                  <a:pt x="530" y="498"/>
                </a:lnTo>
                <a:lnTo>
                  <a:pt x="517" y="505"/>
                </a:lnTo>
                <a:lnTo>
                  <a:pt x="274" y="716"/>
                </a:lnTo>
                <a:lnTo>
                  <a:pt x="264" y="726"/>
                </a:lnTo>
                <a:lnTo>
                  <a:pt x="256" y="741"/>
                </a:lnTo>
                <a:lnTo>
                  <a:pt x="249" y="757"/>
                </a:lnTo>
                <a:lnTo>
                  <a:pt x="247" y="772"/>
                </a:lnTo>
                <a:lnTo>
                  <a:pt x="248" y="788"/>
                </a:lnTo>
                <a:lnTo>
                  <a:pt x="251" y="809"/>
                </a:lnTo>
                <a:lnTo>
                  <a:pt x="253" y="827"/>
                </a:lnTo>
                <a:lnTo>
                  <a:pt x="255" y="847"/>
                </a:lnTo>
                <a:lnTo>
                  <a:pt x="252" y="864"/>
                </a:lnTo>
                <a:lnTo>
                  <a:pt x="249" y="876"/>
                </a:lnTo>
                <a:lnTo>
                  <a:pt x="238" y="890"/>
                </a:lnTo>
                <a:lnTo>
                  <a:pt x="226" y="900"/>
                </a:lnTo>
                <a:lnTo>
                  <a:pt x="214" y="904"/>
                </a:lnTo>
                <a:lnTo>
                  <a:pt x="201" y="905"/>
                </a:lnTo>
                <a:lnTo>
                  <a:pt x="192" y="902"/>
                </a:lnTo>
                <a:lnTo>
                  <a:pt x="181" y="896"/>
                </a:lnTo>
                <a:lnTo>
                  <a:pt x="171" y="885"/>
                </a:lnTo>
                <a:lnTo>
                  <a:pt x="162" y="869"/>
                </a:lnTo>
                <a:lnTo>
                  <a:pt x="155" y="850"/>
                </a:lnTo>
                <a:lnTo>
                  <a:pt x="150" y="831"/>
                </a:lnTo>
                <a:lnTo>
                  <a:pt x="144" y="812"/>
                </a:lnTo>
                <a:lnTo>
                  <a:pt x="137" y="791"/>
                </a:lnTo>
                <a:lnTo>
                  <a:pt x="125" y="768"/>
                </a:lnTo>
                <a:lnTo>
                  <a:pt x="105" y="754"/>
                </a:lnTo>
                <a:lnTo>
                  <a:pt x="84" y="743"/>
                </a:lnTo>
                <a:lnTo>
                  <a:pt x="66" y="734"/>
                </a:lnTo>
                <a:lnTo>
                  <a:pt x="47" y="726"/>
                </a:lnTo>
                <a:lnTo>
                  <a:pt x="29" y="717"/>
                </a:lnTo>
                <a:lnTo>
                  <a:pt x="14" y="707"/>
                </a:lnTo>
                <a:lnTo>
                  <a:pt x="5" y="695"/>
                </a:lnTo>
                <a:lnTo>
                  <a:pt x="1" y="683"/>
                </a:lnTo>
                <a:lnTo>
                  <a:pt x="0" y="674"/>
                </a:lnTo>
                <a:lnTo>
                  <a:pt x="3" y="662"/>
                </a:lnTo>
                <a:lnTo>
                  <a:pt x="8" y="650"/>
                </a:lnTo>
                <a:lnTo>
                  <a:pt x="18" y="640"/>
                </a:lnTo>
                <a:lnTo>
                  <a:pt x="34" y="631"/>
                </a:lnTo>
                <a:lnTo>
                  <a:pt x="47" y="628"/>
                </a:lnTo>
                <a:lnTo>
                  <a:pt x="64" y="629"/>
                </a:lnTo>
                <a:lnTo>
                  <a:pt x="83" y="632"/>
                </a:lnTo>
                <a:lnTo>
                  <a:pt x="101" y="638"/>
                </a:lnTo>
                <a:lnTo>
                  <a:pt x="122" y="644"/>
                </a:lnTo>
                <a:lnTo>
                  <a:pt x="137" y="646"/>
                </a:lnTo>
                <a:lnTo>
                  <a:pt x="154" y="646"/>
                </a:lnTo>
                <a:lnTo>
                  <a:pt x="169" y="642"/>
                </a:lnTo>
                <a:lnTo>
                  <a:pt x="185" y="636"/>
                </a:lnTo>
                <a:lnTo>
                  <a:pt x="197" y="627"/>
                </a:lnTo>
                <a:lnTo>
                  <a:pt x="440" y="414"/>
                </a:lnTo>
                <a:lnTo>
                  <a:pt x="448" y="403"/>
                </a:lnTo>
                <a:lnTo>
                  <a:pt x="448" y="390"/>
                </a:lnTo>
                <a:lnTo>
                  <a:pt x="442" y="379"/>
                </a:lnTo>
                <a:lnTo>
                  <a:pt x="429" y="367"/>
                </a:lnTo>
                <a:lnTo>
                  <a:pt x="72" y="125"/>
                </a:lnTo>
                <a:lnTo>
                  <a:pt x="63" y="119"/>
                </a:lnTo>
                <a:lnTo>
                  <a:pt x="55" y="111"/>
                </a:lnTo>
                <a:lnTo>
                  <a:pt x="47" y="100"/>
                </a:lnTo>
                <a:lnTo>
                  <a:pt x="43" y="91"/>
                </a:lnTo>
                <a:lnTo>
                  <a:pt x="41" y="82"/>
                </a:lnTo>
                <a:lnTo>
                  <a:pt x="43" y="75"/>
                </a:lnTo>
                <a:lnTo>
                  <a:pt x="50" y="71"/>
                </a:lnTo>
                <a:lnTo>
                  <a:pt x="62" y="70"/>
                </a:lnTo>
                <a:lnTo>
                  <a:pt x="77" y="71"/>
                </a:lnTo>
                <a:lnTo>
                  <a:pt x="97" y="74"/>
                </a:lnTo>
                <a:lnTo>
                  <a:pt x="121" y="81"/>
                </a:lnTo>
                <a:lnTo>
                  <a:pt x="125" y="81"/>
                </a:lnTo>
                <a:lnTo>
                  <a:pt x="133" y="83"/>
                </a:lnTo>
                <a:lnTo>
                  <a:pt x="144" y="86"/>
                </a:lnTo>
                <a:lnTo>
                  <a:pt x="159" y="90"/>
                </a:lnTo>
                <a:lnTo>
                  <a:pt x="176" y="90"/>
                </a:lnTo>
                <a:lnTo>
                  <a:pt x="196" y="87"/>
                </a:lnTo>
                <a:lnTo>
                  <a:pt x="213" y="79"/>
                </a:lnTo>
                <a:lnTo>
                  <a:pt x="228" y="69"/>
                </a:lnTo>
                <a:lnTo>
                  <a:pt x="280" y="19"/>
                </a:lnTo>
                <a:lnTo>
                  <a:pt x="281" y="18"/>
                </a:lnTo>
                <a:lnTo>
                  <a:pt x="286" y="14"/>
                </a:lnTo>
                <a:lnTo>
                  <a:pt x="293" y="8"/>
                </a:lnTo>
                <a:lnTo>
                  <a:pt x="303" y="4"/>
                </a:lnTo>
                <a:lnTo>
                  <a:pt x="315" y="0"/>
                </a:lnTo>
                <a:close/>
              </a:path>
            </a:pathLst>
          </a:custGeom>
          <a:solidFill>
            <a:schemeClr val="bg1">
              <a:lumMod val="65000"/>
            </a:schemeClr>
          </a:solidFill>
          <a:ln w="25400">
            <a:solidFill>
              <a:schemeClr val="bg1"/>
            </a:solidFill>
            <a:prstDash val="solid"/>
            <a:round/>
          </a:ln>
        </p:spPr>
        <p:txBody>
          <a:bodyPr vert="horz" wrap="square" lIns="91440" tIns="45720" rIns="91440" bIns="45720" numCol="1" anchor="t" anchorCtr="0" compatLnSpc="1"/>
          <a:lstStyle/>
          <a:p>
            <a:endParaRPr lang="en-US">
              <a:cs typeface="+mn-ea"/>
              <a:sym typeface="+mn-lt"/>
            </a:endParaRPr>
          </a:p>
        </p:txBody>
      </p:sp>
      <p:sp>
        <p:nvSpPr>
          <p:cNvPr id="61" name="Freeform 664"/>
          <p:cNvSpPr/>
          <p:nvPr/>
        </p:nvSpPr>
        <p:spPr bwMode="auto">
          <a:xfrm flipH="1">
            <a:off x="7615237" y="3538538"/>
            <a:ext cx="1344613" cy="1289050"/>
          </a:xfrm>
          <a:custGeom>
            <a:avLst/>
            <a:gdLst>
              <a:gd name="T0" fmla="*/ 835 w 847"/>
              <a:gd name="T1" fmla="*/ 16 h 812"/>
              <a:gd name="T2" fmla="*/ 842 w 847"/>
              <a:gd name="T3" fmla="*/ 68 h 812"/>
              <a:gd name="T4" fmla="*/ 661 w 847"/>
              <a:gd name="T5" fmla="*/ 249 h 812"/>
              <a:gd name="T6" fmla="*/ 637 w 847"/>
              <a:gd name="T7" fmla="*/ 311 h 812"/>
              <a:gd name="T8" fmla="*/ 665 w 847"/>
              <a:gd name="T9" fmla="*/ 358 h 812"/>
              <a:gd name="T10" fmla="*/ 728 w 847"/>
              <a:gd name="T11" fmla="*/ 344 h 812"/>
              <a:gd name="T12" fmla="*/ 764 w 847"/>
              <a:gd name="T13" fmla="*/ 364 h 812"/>
              <a:gd name="T14" fmla="*/ 760 w 847"/>
              <a:gd name="T15" fmla="*/ 403 h 812"/>
              <a:gd name="T16" fmla="*/ 707 w 847"/>
              <a:gd name="T17" fmla="*/ 449 h 812"/>
              <a:gd name="T18" fmla="*/ 678 w 847"/>
              <a:gd name="T19" fmla="*/ 505 h 812"/>
              <a:gd name="T20" fmla="*/ 701 w 847"/>
              <a:gd name="T21" fmla="*/ 568 h 812"/>
              <a:gd name="T22" fmla="*/ 752 w 847"/>
              <a:gd name="T23" fmla="*/ 547 h 812"/>
              <a:gd name="T24" fmla="*/ 783 w 847"/>
              <a:gd name="T25" fmla="*/ 563 h 812"/>
              <a:gd name="T26" fmla="*/ 773 w 847"/>
              <a:gd name="T27" fmla="*/ 608 h 812"/>
              <a:gd name="T28" fmla="*/ 708 w 847"/>
              <a:gd name="T29" fmla="*/ 665 h 812"/>
              <a:gd name="T30" fmla="*/ 695 w 847"/>
              <a:gd name="T31" fmla="*/ 723 h 812"/>
              <a:gd name="T32" fmla="*/ 700 w 847"/>
              <a:gd name="T33" fmla="*/ 765 h 812"/>
              <a:gd name="T34" fmla="*/ 693 w 847"/>
              <a:gd name="T35" fmla="*/ 811 h 812"/>
              <a:gd name="T36" fmla="*/ 665 w 847"/>
              <a:gd name="T37" fmla="*/ 797 h 812"/>
              <a:gd name="T38" fmla="*/ 476 w 847"/>
              <a:gd name="T39" fmla="*/ 438 h 812"/>
              <a:gd name="T40" fmla="*/ 238 w 847"/>
              <a:gd name="T41" fmla="*/ 623 h 812"/>
              <a:gd name="T42" fmla="*/ 216 w 847"/>
              <a:gd name="T43" fmla="*/ 685 h 812"/>
              <a:gd name="T44" fmla="*/ 221 w 847"/>
              <a:gd name="T45" fmla="*/ 751 h 812"/>
              <a:gd name="T46" fmla="*/ 188 w 847"/>
              <a:gd name="T47" fmla="*/ 786 h 812"/>
              <a:gd name="T48" fmla="*/ 151 w 847"/>
              <a:gd name="T49" fmla="*/ 770 h 812"/>
              <a:gd name="T50" fmla="*/ 122 w 847"/>
              <a:gd name="T51" fmla="*/ 696 h 812"/>
              <a:gd name="T52" fmla="*/ 58 w 847"/>
              <a:gd name="T53" fmla="*/ 643 h 812"/>
              <a:gd name="T54" fmla="*/ 6 w 847"/>
              <a:gd name="T55" fmla="*/ 609 h 812"/>
              <a:gd name="T56" fmla="*/ 8 w 847"/>
              <a:gd name="T57" fmla="*/ 571 h 812"/>
              <a:gd name="T58" fmla="*/ 55 w 847"/>
              <a:gd name="T59" fmla="*/ 553 h 812"/>
              <a:gd name="T60" fmla="*/ 121 w 847"/>
              <a:gd name="T61" fmla="*/ 566 h 812"/>
              <a:gd name="T62" fmla="*/ 374 w 847"/>
              <a:gd name="T63" fmla="*/ 362 h 812"/>
              <a:gd name="T64" fmla="*/ 367 w 847"/>
              <a:gd name="T65" fmla="*/ 322 h 812"/>
              <a:gd name="T66" fmla="*/ 33 w 847"/>
              <a:gd name="T67" fmla="*/ 97 h 812"/>
              <a:gd name="T68" fmla="*/ 36 w 847"/>
              <a:gd name="T69" fmla="*/ 72 h 812"/>
              <a:gd name="T70" fmla="*/ 96 w 847"/>
              <a:gd name="T71" fmla="*/ 79 h 812"/>
              <a:gd name="T72" fmla="*/ 129 w 847"/>
              <a:gd name="T73" fmla="*/ 85 h 812"/>
              <a:gd name="T74" fmla="*/ 188 w 847"/>
              <a:gd name="T75" fmla="*/ 67 h 812"/>
              <a:gd name="T76" fmla="*/ 250 w 847"/>
              <a:gd name="T77" fmla="*/ 12 h 812"/>
              <a:gd name="T78" fmla="*/ 294 w 847"/>
              <a:gd name="T79" fmla="*/ 18 h 812"/>
              <a:gd name="T80" fmla="*/ 290 w 847"/>
              <a:gd name="T81" fmla="*/ 55 h 812"/>
              <a:gd name="T82" fmla="*/ 273 w 847"/>
              <a:gd name="T83" fmla="*/ 102 h 812"/>
              <a:gd name="T84" fmla="*/ 347 w 847"/>
              <a:gd name="T85" fmla="*/ 122 h 812"/>
              <a:gd name="T86" fmla="*/ 399 w 847"/>
              <a:gd name="T87" fmla="*/ 88 h 812"/>
              <a:gd name="T88" fmla="*/ 457 w 847"/>
              <a:gd name="T89" fmla="*/ 45 h 812"/>
              <a:gd name="T90" fmla="*/ 490 w 847"/>
              <a:gd name="T91" fmla="*/ 58 h 812"/>
              <a:gd name="T92" fmla="*/ 491 w 847"/>
              <a:gd name="T93" fmla="*/ 105 h 812"/>
              <a:gd name="T94" fmla="*/ 481 w 847"/>
              <a:gd name="T95" fmla="*/ 163 h 812"/>
              <a:gd name="T96" fmla="*/ 537 w 847"/>
              <a:gd name="T97" fmla="*/ 182 h 812"/>
              <a:gd name="T98" fmla="*/ 737 w 847"/>
              <a:gd name="T99" fmla="*/ 33 h 812"/>
              <a:gd name="T100" fmla="*/ 800 w 847"/>
              <a:gd name="T101" fmla="*/ 0 h 8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847" h="812">
                <a:moveTo>
                  <a:pt x="800" y="0"/>
                </a:moveTo>
                <a:lnTo>
                  <a:pt x="808" y="0"/>
                </a:lnTo>
                <a:lnTo>
                  <a:pt x="822" y="5"/>
                </a:lnTo>
                <a:lnTo>
                  <a:pt x="835" y="16"/>
                </a:lnTo>
                <a:lnTo>
                  <a:pt x="844" y="29"/>
                </a:lnTo>
                <a:lnTo>
                  <a:pt x="847" y="43"/>
                </a:lnTo>
                <a:lnTo>
                  <a:pt x="847" y="51"/>
                </a:lnTo>
                <a:lnTo>
                  <a:pt x="842" y="68"/>
                </a:lnTo>
                <a:lnTo>
                  <a:pt x="831" y="84"/>
                </a:lnTo>
                <a:lnTo>
                  <a:pt x="819" y="100"/>
                </a:lnTo>
                <a:lnTo>
                  <a:pt x="808" y="111"/>
                </a:lnTo>
                <a:lnTo>
                  <a:pt x="661" y="249"/>
                </a:lnTo>
                <a:lnTo>
                  <a:pt x="650" y="261"/>
                </a:lnTo>
                <a:lnTo>
                  <a:pt x="642" y="277"/>
                </a:lnTo>
                <a:lnTo>
                  <a:pt x="638" y="295"/>
                </a:lnTo>
                <a:lnTo>
                  <a:pt x="637" y="311"/>
                </a:lnTo>
                <a:lnTo>
                  <a:pt x="640" y="329"/>
                </a:lnTo>
                <a:lnTo>
                  <a:pt x="644" y="344"/>
                </a:lnTo>
                <a:lnTo>
                  <a:pt x="653" y="353"/>
                </a:lnTo>
                <a:lnTo>
                  <a:pt x="665" y="358"/>
                </a:lnTo>
                <a:lnTo>
                  <a:pt x="679" y="357"/>
                </a:lnTo>
                <a:lnTo>
                  <a:pt x="695" y="353"/>
                </a:lnTo>
                <a:lnTo>
                  <a:pt x="712" y="348"/>
                </a:lnTo>
                <a:lnTo>
                  <a:pt x="728" y="344"/>
                </a:lnTo>
                <a:lnTo>
                  <a:pt x="739" y="343"/>
                </a:lnTo>
                <a:lnTo>
                  <a:pt x="749" y="346"/>
                </a:lnTo>
                <a:lnTo>
                  <a:pt x="758" y="353"/>
                </a:lnTo>
                <a:lnTo>
                  <a:pt x="764" y="364"/>
                </a:lnTo>
                <a:lnTo>
                  <a:pt x="768" y="375"/>
                </a:lnTo>
                <a:lnTo>
                  <a:pt x="768" y="388"/>
                </a:lnTo>
                <a:lnTo>
                  <a:pt x="768" y="388"/>
                </a:lnTo>
                <a:lnTo>
                  <a:pt x="760" y="403"/>
                </a:lnTo>
                <a:lnTo>
                  <a:pt x="747" y="417"/>
                </a:lnTo>
                <a:lnTo>
                  <a:pt x="733" y="430"/>
                </a:lnTo>
                <a:lnTo>
                  <a:pt x="718" y="441"/>
                </a:lnTo>
                <a:lnTo>
                  <a:pt x="707" y="449"/>
                </a:lnTo>
                <a:lnTo>
                  <a:pt x="695" y="459"/>
                </a:lnTo>
                <a:lnTo>
                  <a:pt x="686" y="474"/>
                </a:lnTo>
                <a:lnTo>
                  <a:pt x="679" y="490"/>
                </a:lnTo>
                <a:lnTo>
                  <a:pt x="678" y="505"/>
                </a:lnTo>
                <a:lnTo>
                  <a:pt x="680" y="543"/>
                </a:lnTo>
                <a:lnTo>
                  <a:pt x="684" y="556"/>
                </a:lnTo>
                <a:lnTo>
                  <a:pt x="691" y="566"/>
                </a:lnTo>
                <a:lnTo>
                  <a:pt x="701" y="568"/>
                </a:lnTo>
                <a:lnTo>
                  <a:pt x="713" y="566"/>
                </a:lnTo>
                <a:lnTo>
                  <a:pt x="726" y="559"/>
                </a:lnTo>
                <a:lnTo>
                  <a:pt x="739" y="553"/>
                </a:lnTo>
                <a:lnTo>
                  <a:pt x="752" y="547"/>
                </a:lnTo>
                <a:lnTo>
                  <a:pt x="763" y="545"/>
                </a:lnTo>
                <a:lnTo>
                  <a:pt x="771" y="546"/>
                </a:lnTo>
                <a:lnTo>
                  <a:pt x="777" y="553"/>
                </a:lnTo>
                <a:lnTo>
                  <a:pt x="783" y="563"/>
                </a:lnTo>
                <a:lnTo>
                  <a:pt x="785" y="575"/>
                </a:lnTo>
                <a:lnTo>
                  <a:pt x="785" y="585"/>
                </a:lnTo>
                <a:lnTo>
                  <a:pt x="780" y="598"/>
                </a:lnTo>
                <a:lnTo>
                  <a:pt x="773" y="608"/>
                </a:lnTo>
                <a:lnTo>
                  <a:pt x="768" y="613"/>
                </a:lnTo>
                <a:lnTo>
                  <a:pt x="766" y="614"/>
                </a:lnTo>
                <a:lnTo>
                  <a:pt x="718" y="654"/>
                </a:lnTo>
                <a:lnTo>
                  <a:pt x="708" y="665"/>
                </a:lnTo>
                <a:lnTo>
                  <a:pt x="699" y="680"/>
                </a:lnTo>
                <a:lnTo>
                  <a:pt x="695" y="696"/>
                </a:lnTo>
                <a:lnTo>
                  <a:pt x="693" y="710"/>
                </a:lnTo>
                <a:lnTo>
                  <a:pt x="695" y="723"/>
                </a:lnTo>
                <a:lnTo>
                  <a:pt x="696" y="734"/>
                </a:lnTo>
                <a:lnTo>
                  <a:pt x="697" y="740"/>
                </a:lnTo>
                <a:lnTo>
                  <a:pt x="697" y="743"/>
                </a:lnTo>
                <a:lnTo>
                  <a:pt x="700" y="765"/>
                </a:lnTo>
                <a:lnTo>
                  <a:pt x="700" y="782"/>
                </a:lnTo>
                <a:lnTo>
                  <a:pt x="700" y="795"/>
                </a:lnTo>
                <a:lnTo>
                  <a:pt x="697" y="805"/>
                </a:lnTo>
                <a:lnTo>
                  <a:pt x="693" y="811"/>
                </a:lnTo>
                <a:lnTo>
                  <a:pt x="688" y="812"/>
                </a:lnTo>
                <a:lnTo>
                  <a:pt x="680" y="810"/>
                </a:lnTo>
                <a:lnTo>
                  <a:pt x="672" y="805"/>
                </a:lnTo>
                <a:lnTo>
                  <a:pt x="665" y="797"/>
                </a:lnTo>
                <a:lnTo>
                  <a:pt x="658" y="789"/>
                </a:lnTo>
                <a:lnTo>
                  <a:pt x="653" y="781"/>
                </a:lnTo>
                <a:lnTo>
                  <a:pt x="483" y="450"/>
                </a:lnTo>
                <a:lnTo>
                  <a:pt x="476" y="438"/>
                </a:lnTo>
                <a:lnTo>
                  <a:pt x="465" y="433"/>
                </a:lnTo>
                <a:lnTo>
                  <a:pt x="454" y="432"/>
                </a:lnTo>
                <a:lnTo>
                  <a:pt x="444" y="438"/>
                </a:lnTo>
                <a:lnTo>
                  <a:pt x="238" y="623"/>
                </a:lnTo>
                <a:lnTo>
                  <a:pt x="227" y="635"/>
                </a:lnTo>
                <a:lnTo>
                  <a:pt x="218" y="652"/>
                </a:lnTo>
                <a:lnTo>
                  <a:pt x="214" y="669"/>
                </a:lnTo>
                <a:lnTo>
                  <a:pt x="216" y="685"/>
                </a:lnTo>
                <a:lnTo>
                  <a:pt x="218" y="705"/>
                </a:lnTo>
                <a:lnTo>
                  <a:pt x="221" y="721"/>
                </a:lnTo>
                <a:lnTo>
                  <a:pt x="222" y="736"/>
                </a:lnTo>
                <a:lnTo>
                  <a:pt x="221" y="751"/>
                </a:lnTo>
                <a:lnTo>
                  <a:pt x="218" y="763"/>
                </a:lnTo>
                <a:lnTo>
                  <a:pt x="209" y="774"/>
                </a:lnTo>
                <a:lnTo>
                  <a:pt x="199" y="782"/>
                </a:lnTo>
                <a:lnTo>
                  <a:pt x="188" y="786"/>
                </a:lnTo>
                <a:lnTo>
                  <a:pt x="178" y="788"/>
                </a:lnTo>
                <a:lnTo>
                  <a:pt x="170" y="785"/>
                </a:lnTo>
                <a:lnTo>
                  <a:pt x="160" y="780"/>
                </a:lnTo>
                <a:lnTo>
                  <a:pt x="151" y="770"/>
                </a:lnTo>
                <a:lnTo>
                  <a:pt x="143" y="757"/>
                </a:lnTo>
                <a:lnTo>
                  <a:pt x="137" y="740"/>
                </a:lnTo>
                <a:lnTo>
                  <a:pt x="130" y="719"/>
                </a:lnTo>
                <a:lnTo>
                  <a:pt x="122" y="696"/>
                </a:lnTo>
                <a:lnTo>
                  <a:pt x="109" y="671"/>
                </a:lnTo>
                <a:lnTo>
                  <a:pt x="92" y="659"/>
                </a:lnTo>
                <a:lnTo>
                  <a:pt x="74" y="650"/>
                </a:lnTo>
                <a:lnTo>
                  <a:pt x="58" y="643"/>
                </a:lnTo>
                <a:lnTo>
                  <a:pt x="42" y="637"/>
                </a:lnTo>
                <a:lnTo>
                  <a:pt x="27" y="629"/>
                </a:lnTo>
                <a:lnTo>
                  <a:pt x="15" y="619"/>
                </a:lnTo>
                <a:lnTo>
                  <a:pt x="6" y="609"/>
                </a:lnTo>
                <a:lnTo>
                  <a:pt x="2" y="600"/>
                </a:lnTo>
                <a:lnTo>
                  <a:pt x="0" y="592"/>
                </a:lnTo>
                <a:lnTo>
                  <a:pt x="3" y="581"/>
                </a:lnTo>
                <a:lnTo>
                  <a:pt x="8" y="571"/>
                </a:lnTo>
                <a:lnTo>
                  <a:pt x="16" y="562"/>
                </a:lnTo>
                <a:lnTo>
                  <a:pt x="29" y="554"/>
                </a:lnTo>
                <a:lnTo>
                  <a:pt x="41" y="551"/>
                </a:lnTo>
                <a:lnTo>
                  <a:pt x="55" y="553"/>
                </a:lnTo>
                <a:lnTo>
                  <a:pt x="71" y="554"/>
                </a:lnTo>
                <a:lnTo>
                  <a:pt x="87" y="559"/>
                </a:lnTo>
                <a:lnTo>
                  <a:pt x="105" y="563"/>
                </a:lnTo>
                <a:lnTo>
                  <a:pt x="121" y="566"/>
                </a:lnTo>
                <a:lnTo>
                  <a:pt x="139" y="564"/>
                </a:lnTo>
                <a:lnTo>
                  <a:pt x="157" y="558"/>
                </a:lnTo>
                <a:lnTo>
                  <a:pt x="170" y="549"/>
                </a:lnTo>
                <a:lnTo>
                  <a:pt x="374" y="362"/>
                </a:lnTo>
                <a:lnTo>
                  <a:pt x="382" y="352"/>
                </a:lnTo>
                <a:lnTo>
                  <a:pt x="382" y="341"/>
                </a:lnTo>
                <a:lnTo>
                  <a:pt x="377" y="331"/>
                </a:lnTo>
                <a:lnTo>
                  <a:pt x="367" y="322"/>
                </a:lnTo>
                <a:lnTo>
                  <a:pt x="55" y="118"/>
                </a:lnTo>
                <a:lnTo>
                  <a:pt x="48" y="113"/>
                </a:lnTo>
                <a:lnTo>
                  <a:pt x="40" y="105"/>
                </a:lnTo>
                <a:lnTo>
                  <a:pt x="33" y="97"/>
                </a:lnTo>
                <a:lnTo>
                  <a:pt x="29" y="89"/>
                </a:lnTo>
                <a:lnTo>
                  <a:pt x="28" y="81"/>
                </a:lnTo>
                <a:lnTo>
                  <a:pt x="29" y="75"/>
                </a:lnTo>
                <a:lnTo>
                  <a:pt x="36" y="72"/>
                </a:lnTo>
                <a:lnTo>
                  <a:pt x="45" y="71"/>
                </a:lnTo>
                <a:lnTo>
                  <a:pt x="58" y="71"/>
                </a:lnTo>
                <a:lnTo>
                  <a:pt x="75" y="73"/>
                </a:lnTo>
                <a:lnTo>
                  <a:pt x="96" y="79"/>
                </a:lnTo>
                <a:lnTo>
                  <a:pt x="99" y="79"/>
                </a:lnTo>
                <a:lnTo>
                  <a:pt x="107" y="81"/>
                </a:lnTo>
                <a:lnTo>
                  <a:pt x="117" y="83"/>
                </a:lnTo>
                <a:lnTo>
                  <a:pt x="129" y="85"/>
                </a:lnTo>
                <a:lnTo>
                  <a:pt x="145" y="87"/>
                </a:lnTo>
                <a:lnTo>
                  <a:pt x="160" y="83"/>
                </a:lnTo>
                <a:lnTo>
                  <a:pt x="175" y="76"/>
                </a:lnTo>
                <a:lnTo>
                  <a:pt x="188" y="67"/>
                </a:lnTo>
                <a:lnTo>
                  <a:pt x="231" y="24"/>
                </a:lnTo>
                <a:lnTo>
                  <a:pt x="234" y="21"/>
                </a:lnTo>
                <a:lnTo>
                  <a:pt x="241" y="17"/>
                </a:lnTo>
                <a:lnTo>
                  <a:pt x="250" y="12"/>
                </a:lnTo>
                <a:lnTo>
                  <a:pt x="263" y="8"/>
                </a:lnTo>
                <a:lnTo>
                  <a:pt x="273" y="8"/>
                </a:lnTo>
                <a:lnTo>
                  <a:pt x="285" y="12"/>
                </a:lnTo>
                <a:lnTo>
                  <a:pt x="294" y="18"/>
                </a:lnTo>
                <a:lnTo>
                  <a:pt x="301" y="26"/>
                </a:lnTo>
                <a:lnTo>
                  <a:pt x="301" y="33"/>
                </a:lnTo>
                <a:lnTo>
                  <a:pt x="297" y="43"/>
                </a:lnTo>
                <a:lnTo>
                  <a:pt x="290" y="55"/>
                </a:lnTo>
                <a:lnTo>
                  <a:pt x="283" y="68"/>
                </a:lnTo>
                <a:lnTo>
                  <a:pt x="275" y="81"/>
                </a:lnTo>
                <a:lnTo>
                  <a:pt x="271" y="92"/>
                </a:lnTo>
                <a:lnTo>
                  <a:pt x="273" y="102"/>
                </a:lnTo>
                <a:lnTo>
                  <a:pt x="281" y="110"/>
                </a:lnTo>
                <a:lnTo>
                  <a:pt x="294" y="115"/>
                </a:lnTo>
                <a:lnTo>
                  <a:pt x="331" y="122"/>
                </a:lnTo>
                <a:lnTo>
                  <a:pt x="347" y="122"/>
                </a:lnTo>
                <a:lnTo>
                  <a:pt x="364" y="118"/>
                </a:lnTo>
                <a:lnTo>
                  <a:pt x="378" y="110"/>
                </a:lnTo>
                <a:lnTo>
                  <a:pt x="391" y="100"/>
                </a:lnTo>
                <a:lnTo>
                  <a:pt x="399" y="88"/>
                </a:lnTo>
                <a:lnTo>
                  <a:pt x="411" y="75"/>
                </a:lnTo>
                <a:lnTo>
                  <a:pt x="426" y="62"/>
                </a:lnTo>
                <a:lnTo>
                  <a:pt x="441" y="51"/>
                </a:lnTo>
                <a:lnTo>
                  <a:pt x="457" y="45"/>
                </a:lnTo>
                <a:lnTo>
                  <a:pt x="457" y="45"/>
                </a:lnTo>
                <a:lnTo>
                  <a:pt x="470" y="45"/>
                </a:lnTo>
                <a:lnTo>
                  <a:pt x="481" y="50"/>
                </a:lnTo>
                <a:lnTo>
                  <a:pt x="490" y="58"/>
                </a:lnTo>
                <a:lnTo>
                  <a:pt x="497" y="67"/>
                </a:lnTo>
                <a:lnTo>
                  <a:pt x="499" y="77"/>
                </a:lnTo>
                <a:lnTo>
                  <a:pt x="497" y="89"/>
                </a:lnTo>
                <a:lnTo>
                  <a:pt x="491" y="105"/>
                </a:lnTo>
                <a:lnTo>
                  <a:pt x="485" y="121"/>
                </a:lnTo>
                <a:lnTo>
                  <a:pt x="479" y="136"/>
                </a:lnTo>
                <a:lnTo>
                  <a:pt x="477" y="150"/>
                </a:lnTo>
                <a:lnTo>
                  <a:pt x="481" y="163"/>
                </a:lnTo>
                <a:lnTo>
                  <a:pt x="489" y="172"/>
                </a:lnTo>
                <a:lnTo>
                  <a:pt x="502" y="178"/>
                </a:lnTo>
                <a:lnTo>
                  <a:pt x="520" y="182"/>
                </a:lnTo>
                <a:lnTo>
                  <a:pt x="537" y="182"/>
                </a:lnTo>
                <a:lnTo>
                  <a:pt x="554" y="180"/>
                </a:lnTo>
                <a:lnTo>
                  <a:pt x="571" y="175"/>
                </a:lnTo>
                <a:lnTo>
                  <a:pt x="584" y="165"/>
                </a:lnTo>
                <a:lnTo>
                  <a:pt x="737" y="33"/>
                </a:lnTo>
                <a:lnTo>
                  <a:pt x="750" y="22"/>
                </a:lnTo>
                <a:lnTo>
                  <a:pt x="766" y="12"/>
                </a:lnTo>
                <a:lnTo>
                  <a:pt x="784" y="4"/>
                </a:lnTo>
                <a:lnTo>
                  <a:pt x="800" y="0"/>
                </a:lnTo>
                <a:close/>
              </a:path>
            </a:pathLst>
          </a:custGeom>
          <a:gradFill>
            <a:gsLst>
              <a:gs pos="0">
                <a:srgbClr val="5B9BD5">
                  <a:lumMod val="50000"/>
                </a:srgbClr>
              </a:gs>
              <a:gs pos="47000">
                <a:srgbClr val="5B9BD5">
                  <a:lumMod val="75000"/>
                </a:srgbClr>
              </a:gs>
              <a:gs pos="100000">
                <a:srgbClr val="00B0F0"/>
              </a:gs>
            </a:gsLst>
            <a:lin ang="18000000" scaled="0"/>
          </a:gradFill>
          <a:ln w="25400">
            <a:solidFill>
              <a:schemeClr val="bg1"/>
            </a:solidFill>
            <a:prstDash val="solid"/>
            <a:round/>
          </a:ln>
        </p:spPr>
        <p:txBody>
          <a:bodyPr vert="horz" wrap="square" lIns="91440" tIns="45720" rIns="91440" bIns="45720" numCol="1" anchor="t" anchorCtr="0" compatLnSpc="1"/>
          <a:lstStyle/>
          <a:p>
            <a:endParaRPr lang="en-US">
              <a:cs typeface="+mn-ea"/>
              <a:sym typeface="+mn-lt"/>
            </a:endParaRPr>
          </a:p>
        </p:txBody>
      </p:sp>
      <p:sp>
        <p:nvSpPr>
          <p:cNvPr id="62" name="Freeform 667"/>
          <p:cNvSpPr/>
          <p:nvPr/>
        </p:nvSpPr>
        <p:spPr bwMode="auto">
          <a:xfrm flipH="1">
            <a:off x="9536112" y="573088"/>
            <a:ext cx="1228725" cy="1193800"/>
          </a:xfrm>
          <a:custGeom>
            <a:avLst/>
            <a:gdLst>
              <a:gd name="T0" fmla="*/ 770 w 774"/>
              <a:gd name="T1" fmla="*/ 26 h 752"/>
              <a:gd name="T2" fmla="*/ 759 w 774"/>
              <a:gd name="T3" fmla="*/ 77 h 752"/>
              <a:gd name="T4" fmla="*/ 595 w 774"/>
              <a:gd name="T5" fmla="*/ 244 h 752"/>
              <a:gd name="T6" fmla="*/ 586 w 774"/>
              <a:gd name="T7" fmla="*/ 308 h 752"/>
              <a:gd name="T8" fmla="*/ 623 w 774"/>
              <a:gd name="T9" fmla="*/ 332 h 752"/>
              <a:gd name="T10" fmla="*/ 679 w 774"/>
              <a:gd name="T11" fmla="*/ 318 h 752"/>
              <a:gd name="T12" fmla="*/ 705 w 774"/>
              <a:gd name="T13" fmla="*/ 360 h 752"/>
              <a:gd name="T14" fmla="*/ 674 w 774"/>
              <a:gd name="T15" fmla="*/ 399 h 752"/>
              <a:gd name="T16" fmla="*/ 631 w 774"/>
              <a:gd name="T17" fmla="*/ 440 h 752"/>
              <a:gd name="T18" fmla="*/ 631 w 774"/>
              <a:gd name="T19" fmla="*/ 516 h 752"/>
              <a:gd name="T20" fmla="*/ 670 w 774"/>
              <a:gd name="T21" fmla="*/ 518 h 752"/>
              <a:gd name="T22" fmla="*/ 712 w 774"/>
              <a:gd name="T23" fmla="*/ 507 h 752"/>
              <a:gd name="T24" fmla="*/ 720 w 774"/>
              <a:gd name="T25" fmla="*/ 553 h 752"/>
              <a:gd name="T26" fmla="*/ 665 w 774"/>
              <a:gd name="T27" fmla="*/ 605 h 752"/>
              <a:gd name="T28" fmla="*/ 642 w 774"/>
              <a:gd name="T29" fmla="*/ 658 h 752"/>
              <a:gd name="T30" fmla="*/ 649 w 774"/>
              <a:gd name="T31" fmla="*/ 709 h 752"/>
              <a:gd name="T32" fmla="*/ 645 w 774"/>
              <a:gd name="T33" fmla="*/ 751 h 752"/>
              <a:gd name="T34" fmla="*/ 617 w 774"/>
              <a:gd name="T35" fmla="*/ 739 h 752"/>
              <a:gd name="T36" fmla="*/ 436 w 774"/>
              <a:gd name="T37" fmla="*/ 411 h 752"/>
              <a:gd name="T38" fmla="*/ 220 w 774"/>
              <a:gd name="T39" fmla="*/ 585 h 752"/>
              <a:gd name="T40" fmla="*/ 200 w 774"/>
              <a:gd name="T41" fmla="*/ 645 h 752"/>
              <a:gd name="T42" fmla="*/ 207 w 774"/>
              <a:gd name="T43" fmla="*/ 705 h 752"/>
              <a:gd name="T44" fmla="*/ 167 w 774"/>
              <a:gd name="T45" fmla="*/ 738 h 752"/>
              <a:gd name="T46" fmla="*/ 129 w 774"/>
              <a:gd name="T47" fmla="*/ 697 h 752"/>
              <a:gd name="T48" fmla="*/ 81 w 774"/>
              <a:gd name="T49" fmla="*/ 618 h 752"/>
              <a:gd name="T50" fmla="*/ 8 w 774"/>
              <a:gd name="T51" fmla="*/ 581 h 752"/>
              <a:gd name="T52" fmla="*/ 11 w 774"/>
              <a:gd name="T53" fmla="*/ 536 h 752"/>
              <a:gd name="T54" fmla="*/ 65 w 774"/>
              <a:gd name="T55" fmla="*/ 525 h 752"/>
              <a:gd name="T56" fmla="*/ 128 w 774"/>
              <a:gd name="T57" fmla="*/ 533 h 752"/>
              <a:gd name="T58" fmla="*/ 348 w 774"/>
              <a:gd name="T59" fmla="*/ 332 h 752"/>
              <a:gd name="T60" fmla="*/ 42 w 774"/>
              <a:gd name="T61" fmla="*/ 123 h 752"/>
              <a:gd name="T62" fmla="*/ 18 w 774"/>
              <a:gd name="T63" fmla="*/ 96 h 752"/>
              <a:gd name="T64" fmla="*/ 32 w 774"/>
              <a:gd name="T65" fmla="*/ 79 h 752"/>
              <a:gd name="T66" fmla="*/ 82 w 774"/>
              <a:gd name="T67" fmla="*/ 85 h 752"/>
              <a:gd name="T68" fmla="*/ 124 w 774"/>
              <a:gd name="T69" fmla="*/ 92 h 752"/>
              <a:gd name="T70" fmla="*/ 204 w 774"/>
              <a:gd name="T71" fmla="*/ 31 h 752"/>
              <a:gd name="T72" fmla="*/ 232 w 774"/>
              <a:gd name="T73" fmla="*/ 17 h 752"/>
              <a:gd name="T74" fmla="*/ 267 w 774"/>
              <a:gd name="T75" fmla="*/ 33 h 752"/>
              <a:gd name="T76" fmla="*/ 251 w 774"/>
              <a:gd name="T77" fmla="*/ 72 h 752"/>
              <a:gd name="T78" fmla="*/ 251 w 774"/>
              <a:gd name="T79" fmla="*/ 112 h 752"/>
              <a:gd name="T80" fmla="*/ 327 w 774"/>
              <a:gd name="T81" fmla="*/ 117 h 752"/>
              <a:gd name="T82" fmla="*/ 371 w 774"/>
              <a:gd name="T83" fmla="*/ 76 h 752"/>
              <a:gd name="T84" fmla="*/ 413 w 774"/>
              <a:gd name="T85" fmla="*/ 47 h 752"/>
              <a:gd name="T86" fmla="*/ 452 w 774"/>
              <a:gd name="T87" fmla="*/ 76 h 752"/>
              <a:gd name="T88" fmla="*/ 434 w 774"/>
              <a:gd name="T89" fmla="*/ 131 h 752"/>
              <a:gd name="T90" fmla="*/ 456 w 774"/>
              <a:gd name="T91" fmla="*/ 169 h 752"/>
              <a:gd name="T92" fmla="*/ 520 w 774"/>
              <a:gd name="T93" fmla="*/ 165 h 752"/>
              <a:gd name="T94" fmla="*/ 698 w 774"/>
              <a:gd name="T95" fmla="*/ 12 h 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774" h="752">
                <a:moveTo>
                  <a:pt x="736" y="0"/>
                </a:moveTo>
                <a:lnTo>
                  <a:pt x="749" y="4"/>
                </a:lnTo>
                <a:lnTo>
                  <a:pt x="761" y="14"/>
                </a:lnTo>
                <a:lnTo>
                  <a:pt x="770" y="26"/>
                </a:lnTo>
                <a:lnTo>
                  <a:pt x="774" y="39"/>
                </a:lnTo>
                <a:lnTo>
                  <a:pt x="772" y="47"/>
                </a:lnTo>
                <a:lnTo>
                  <a:pt x="768" y="62"/>
                </a:lnTo>
                <a:lnTo>
                  <a:pt x="759" y="77"/>
                </a:lnTo>
                <a:lnTo>
                  <a:pt x="749" y="92"/>
                </a:lnTo>
                <a:lnTo>
                  <a:pt x="737" y="104"/>
                </a:lnTo>
                <a:lnTo>
                  <a:pt x="604" y="232"/>
                </a:lnTo>
                <a:lnTo>
                  <a:pt x="595" y="244"/>
                </a:lnTo>
                <a:lnTo>
                  <a:pt x="587" y="260"/>
                </a:lnTo>
                <a:lnTo>
                  <a:pt x="583" y="276"/>
                </a:lnTo>
                <a:lnTo>
                  <a:pt x="583" y="290"/>
                </a:lnTo>
                <a:lnTo>
                  <a:pt x="586" y="308"/>
                </a:lnTo>
                <a:lnTo>
                  <a:pt x="590" y="320"/>
                </a:lnTo>
                <a:lnTo>
                  <a:pt x="599" y="329"/>
                </a:lnTo>
                <a:lnTo>
                  <a:pt x="610" y="333"/>
                </a:lnTo>
                <a:lnTo>
                  <a:pt x="623" y="332"/>
                </a:lnTo>
                <a:lnTo>
                  <a:pt x="637" y="328"/>
                </a:lnTo>
                <a:lnTo>
                  <a:pt x="653" y="323"/>
                </a:lnTo>
                <a:lnTo>
                  <a:pt x="667" y="319"/>
                </a:lnTo>
                <a:lnTo>
                  <a:pt x="679" y="318"/>
                </a:lnTo>
                <a:lnTo>
                  <a:pt x="690" y="323"/>
                </a:lnTo>
                <a:lnTo>
                  <a:pt x="699" y="332"/>
                </a:lnTo>
                <a:lnTo>
                  <a:pt x="705" y="345"/>
                </a:lnTo>
                <a:lnTo>
                  <a:pt x="705" y="360"/>
                </a:lnTo>
                <a:lnTo>
                  <a:pt x="705" y="360"/>
                </a:lnTo>
                <a:lnTo>
                  <a:pt x="699" y="373"/>
                </a:lnTo>
                <a:lnTo>
                  <a:pt x="687" y="387"/>
                </a:lnTo>
                <a:lnTo>
                  <a:pt x="674" y="399"/>
                </a:lnTo>
                <a:lnTo>
                  <a:pt x="661" y="408"/>
                </a:lnTo>
                <a:lnTo>
                  <a:pt x="650" y="416"/>
                </a:lnTo>
                <a:lnTo>
                  <a:pt x="638" y="427"/>
                </a:lnTo>
                <a:lnTo>
                  <a:pt x="631" y="440"/>
                </a:lnTo>
                <a:lnTo>
                  <a:pt x="625" y="455"/>
                </a:lnTo>
                <a:lnTo>
                  <a:pt x="624" y="470"/>
                </a:lnTo>
                <a:lnTo>
                  <a:pt x="628" y="504"/>
                </a:lnTo>
                <a:lnTo>
                  <a:pt x="631" y="516"/>
                </a:lnTo>
                <a:lnTo>
                  <a:pt x="638" y="524"/>
                </a:lnTo>
                <a:lnTo>
                  <a:pt x="648" y="528"/>
                </a:lnTo>
                <a:lnTo>
                  <a:pt x="658" y="525"/>
                </a:lnTo>
                <a:lnTo>
                  <a:pt x="670" y="518"/>
                </a:lnTo>
                <a:lnTo>
                  <a:pt x="683" y="512"/>
                </a:lnTo>
                <a:lnTo>
                  <a:pt x="695" y="507"/>
                </a:lnTo>
                <a:lnTo>
                  <a:pt x="704" y="504"/>
                </a:lnTo>
                <a:lnTo>
                  <a:pt x="712" y="507"/>
                </a:lnTo>
                <a:lnTo>
                  <a:pt x="720" y="516"/>
                </a:lnTo>
                <a:lnTo>
                  <a:pt x="725" y="528"/>
                </a:lnTo>
                <a:lnTo>
                  <a:pt x="725" y="542"/>
                </a:lnTo>
                <a:lnTo>
                  <a:pt x="720" y="553"/>
                </a:lnTo>
                <a:lnTo>
                  <a:pt x="715" y="562"/>
                </a:lnTo>
                <a:lnTo>
                  <a:pt x="709" y="567"/>
                </a:lnTo>
                <a:lnTo>
                  <a:pt x="708" y="568"/>
                </a:lnTo>
                <a:lnTo>
                  <a:pt x="665" y="605"/>
                </a:lnTo>
                <a:lnTo>
                  <a:pt x="654" y="617"/>
                </a:lnTo>
                <a:lnTo>
                  <a:pt x="648" y="630"/>
                </a:lnTo>
                <a:lnTo>
                  <a:pt x="642" y="645"/>
                </a:lnTo>
                <a:lnTo>
                  <a:pt x="642" y="658"/>
                </a:lnTo>
                <a:lnTo>
                  <a:pt x="645" y="673"/>
                </a:lnTo>
                <a:lnTo>
                  <a:pt x="646" y="685"/>
                </a:lnTo>
                <a:lnTo>
                  <a:pt x="646" y="689"/>
                </a:lnTo>
                <a:lnTo>
                  <a:pt x="649" y="709"/>
                </a:lnTo>
                <a:lnTo>
                  <a:pt x="650" y="725"/>
                </a:lnTo>
                <a:lnTo>
                  <a:pt x="650" y="736"/>
                </a:lnTo>
                <a:lnTo>
                  <a:pt x="648" y="746"/>
                </a:lnTo>
                <a:lnTo>
                  <a:pt x="645" y="751"/>
                </a:lnTo>
                <a:lnTo>
                  <a:pt x="638" y="752"/>
                </a:lnTo>
                <a:lnTo>
                  <a:pt x="632" y="751"/>
                </a:lnTo>
                <a:lnTo>
                  <a:pt x="624" y="746"/>
                </a:lnTo>
                <a:lnTo>
                  <a:pt x="617" y="739"/>
                </a:lnTo>
                <a:lnTo>
                  <a:pt x="611" y="731"/>
                </a:lnTo>
                <a:lnTo>
                  <a:pt x="607" y="725"/>
                </a:lnTo>
                <a:lnTo>
                  <a:pt x="444" y="423"/>
                </a:lnTo>
                <a:lnTo>
                  <a:pt x="436" y="411"/>
                </a:lnTo>
                <a:lnTo>
                  <a:pt x="427" y="406"/>
                </a:lnTo>
                <a:lnTo>
                  <a:pt x="417" y="406"/>
                </a:lnTo>
                <a:lnTo>
                  <a:pt x="407" y="411"/>
                </a:lnTo>
                <a:lnTo>
                  <a:pt x="220" y="585"/>
                </a:lnTo>
                <a:lnTo>
                  <a:pt x="211" y="597"/>
                </a:lnTo>
                <a:lnTo>
                  <a:pt x="203" y="613"/>
                </a:lnTo>
                <a:lnTo>
                  <a:pt x="200" y="629"/>
                </a:lnTo>
                <a:lnTo>
                  <a:pt x="200" y="645"/>
                </a:lnTo>
                <a:lnTo>
                  <a:pt x="204" y="662"/>
                </a:lnTo>
                <a:lnTo>
                  <a:pt x="207" y="676"/>
                </a:lnTo>
                <a:lnTo>
                  <a:pt x="208" y="690"/>
                </a:lnTo>
                <a:lnTo>
                  <a:pt x="207" y="705"/>
                </a:lnTo>
                <a:lnTo>
                  <a:pt x="204" y="714"/>
                </a:lnTo>
                <a:lnTo>
                  <a:pt x="192" y="729"/>
                </a:lnTo>
                <a:lnTo>
                  <a:pt x="180" y="736"/>
                </a:lnTo>
                <a:lnTo>
                  <a:pt x="167" y="738"/>
                </a:lnTo>
                <a:lnTo>
                  <a:pt x="157" y="736"/>
                </a:lnTo>
                <a:lnTo>
                  <a:pt x="146" y="729"/>
                </a:lnTo>
                <a:lnTo>
                  <a:pt x="137" y="715"/>
                </a:lnTo>
                <a:lnTo>
                  <a:pt x="129" y="697"/>
                </a:lnTo>
                <a:lnTo>
                  <a:pt x="123" y="677"/>
                </a:lnTo>
                <a:lnTo>
                  <a:pt x="115" y="655"/>
                </a:lnTo>
                <a:lnTo>
                  <a:pt x="102" y="633"/>
                </a:lnTo>
                <a:lnTo>
                  <a:pt x="81" y="618"/>
                </a:lnTo>
                <a:lnTo>
                  <a:pt x="60" y="609"/>
                </a:lnTo>
                <a:lnTo>
                  <a:pt x="40" y="601"/>
                </a:lnTo>
                <a:lnTo>
                  <a:pt x="21" y="593"/>
                </a:lnTo>
                <a:lnTo>
                  <a:pt x="8" y="581"/>
                </a:lnTo>
                <a:lnTo>
                  <a:pt x="2" y="571"/>
                </a:lnTo>
                <a:lnTo>
                  <a:pt x="0" y="560"/>
                </a:lnTo>
                <a:lnTo>
                  <a:pt x="3" y="547"/>
                </a:lnTo>
                <a:lnTo>
                  <a:pt x="11" y="536"/>
                </a:lnTo>
                <a:lnTo>
                  <a:pt x="27" y="525"/>
                </a:lnTo>
                <a:lnTo>
                  <a:pt x="36" y="524"/>
                </a:lnTo>
                <a:lnTo>
                  <a:pt x="50" y="524"/>
                </a:lnTo>
                <a:lnTo>
                  <a:pt x="65" y="525"/>
                </a:lnTo>
                <a:lnTo>
                  <a:pt x="79" y="529"/>
                </a:lnTo>
                <a:lnTo>
                  <a:pt x="96" y="533"/>
                </a:lnTo>
                <a:lnTo>
                  <a:pt x="112" y="536"/>
                </a:lnTo>
                <a:lnTo>
                  <a:pt x="128" y="533"/>
                </a:lnTo>
                <a:lnTo>
                  <a:pt x="144" y="526"/>
                </a:lnTo>
                <a:lnTo>
                  <a:pt x="155" y="517"/>
                </a:lnTo>
                <a:lnTo>
                  <a:pt x="342" y="341"/>
                </a:lnTo>
                <a:lnTo>
                  <a:pt x="348" y="332"/>
                </a:lnTo>
                <a:lnTo>
                  <a:pt x="348" y="323"/>
                </a:lnTo>
                <a:lnTo>
                  <a:pt x="343" y="312"/>
                </a:lnTo>
                <a:lnTo>
                  <a:pt x="334" y="305"/>
                </a:lnTo>
                <a:lnTo>
                  <a:pt x="42" y="123"/>
                </a:lnTo>
                <a:lnTo>
                  <a:pt x="35" y="118"/>
                </a:lnTo>
                <a:lnTo>
                  <a:pt x="28" y="112"/>
                </a:lnTo>
                <a:lnTo>
                  <a:pt x="21" y="104"/>
                </a:lnTo>
                <a:lnTo>
                  <a:pt x="18" y="96"/>
                </a:lnTo>
                <a:lnTo>
                  <a:pt x="16" y="89"/>
                </a:lnTo>
                <a:lnTo>
                  <a:pt x="18" y="84"/>
                </a:lnTo>
                <a:lnTo>
                  <a:pt x="23" y="80"/>
                </a:lnTo>
                <a:lnTo>
                  <a:pt x="32" y="79"/>
                </a:lnTo>
                <a:lnTo>
                  <a:pt x="45" y="79"/>
                </a:lnTo>
                <a:lnTo>
                  <a:pt x="61" y="81"/>
                </a:lnTo>
                <a:lnTo>
                  <a:pt x="81" y="85"/>
                </a:lnTo>
                <a:lnTo>
                  <a:pt x="82" y="85"/>
                </a:lnTo>
                <a:lnTo>
                  <a:pt x="88" y="87"/>
                </a:lnTo>
                <a:lnTo>
                  <a:pt x="99" y="89"/>
                </a:lnTo>
                <a:lnTo>
                  <a:pt x="111" y="92"/>
                </a:lnTo>
                <a:lnTo>
                  <a:pt x="124" y="92"/>
                </a:lnTo>
                <a:lnTo>
                  <a:pt x="138" y="88"/>
                </a:lnTo>
                <a:lnTo>
                  <a:pt x="153" y="81"/>
                </a:lnTo>
                <a:lnTo>
                  <a:pt x="165" y="72"/>
                </a:lnTo>
                <a:lnTo>
                  <a:pt x="204" y="31"/>
                </a:lnTo>
                <a:lnTo>
                  <a:pt x="205" y="30"/>
                </a:lnTo>
                <a:lnTo>
                  <a:pt x="212" y="25"/>
                </a:lnTo>
                <a:lnTo>
                  <a:pt x="220" y="20"/>
                </a:lnTo>
                <a:lnTo>
                  <a:pt x="232" y="17"/>
                </a:lnTo>
                <a:lnTo>
                  <a:pt x="242" y="17"/>
                </a:lnTo>
                <a:lnTo>
                  <a:pt x="253" y="20"/>
                </a:lnTo>
                <a:lnTo>
                  <a:pt x="262" y="26"/>
                </a:lnTo>
                <a:lnTo>
                  <a:pt x="267" y="33"/>
                </a:lnTo>
                <a:lnTo>
                  <a:pt x="268" y="39"/>
                </a:lnTo>
                <a:lnTo>
                  <a:pt x="264" y="49"/>
                </a:lnTo>
                <a:lnTo>
                  <a:pt x="259" y="60"/>
                </a:lnTo>
                <a:lnTo>
                  <a:pt x="251" y="72"/>
                </a:lnTo>
                <a:lnTo>
                  <a:pt x="245" y="84"/>
                </a:lnTo>
                <a:lnTo>
                  <a:pt x="241" y="94"/>
                </a:lnTo>
                <a:lnTo>
                  <a:pt x="243" y="104"/>
                </a:lnTo>
                <a:lnTo>
                  <a:pt x="251" y="112"/>
                </a:lnTo>
                <a:lnTo>
                  <a:pt x="263" y="115"/>
                </a:lnTo>
                <a:lnTo>
                  <a:pt x="297" y="121"/>
                </a:lnTo>
                <a:lnTo>
                  <a:pt x="312" y="121"/>
                </a:lnTo>
                <a:lnTo>
                  <a:pt x="327" y="117"/>
                </a:lnTo>
                <a:lnTo>
                  <a:pt x="342" y="109"/>
                </a:lnTo>
                <a:lnTo>
                  <a:pt x="352" y="100"/>
                </a:lnTo>
                <a:lnTo>
                  <a:pt x="360" y="88"/>
                </a:lnTo>
                <a:lnTo>
                  <a:pt x="371" y="76"/>
                </a:lnTo>
                <a:lnTo>
                  <a:pt x="384" y="64"/>
                </a:lnTo>
                <a:lnTo>
                  <a:pt x="398" y="54"/>
                </a:lnTo>
                <a:lnTo>
                  <a:pt x="413" y="47"/>
                </a:lnTo>
                <a:lnTo>
                  <a:pt x="413" y="47"/>
                </a:lnTo>
                <a:lnTo>
                  <a:pt x="427" y="49"/>
                </a:lnTo>
                <a:lnTo>
                  <a:pt x="439" y="55"/>
                </a:lnTo>
                <a:lnTo>
                  <a:pt x="448" y="66"/>
                </a:lnTo>
                <a:lnTo>
                  <a:pt x="452" y="76"/>
                </a:lnTo>
                <a:lnTo>
                  <a:pt x="449" y="88"/>
                </a:lnTo>
                <a:lnTo>
                  <a:pt x="445" y="102"/>
                </a:lnTo>
                <a:lnTo>
                  <a:pt x="439" y="117"/>
                </a:lnTo>
                <a:lnTo>
                  <a:pt x="434" y="131"/>
                </a:lnTo>
                <a:lnTo>
                  <a:pt x="432" y="144"/>
                </a:lnTo>
                <a:lnTo>
                  <a:pt x="436" y="156"/>
                </a:lnTo>
                <a:lnTo>
                  <a:pt x="444" y="165"/>
                </a:lnTo>
                <a:lnTo>
                  <a:pt x="456" y="169"/>
                </a:lnTo>
                <a:lnTo>
                  <a:pt x="473" y="173"/>
                </a:lnTo>
                <a:lnTo>
                  <a:pt x="489" y="175"/>
                </a:lnTo>
                <a:lnTo>
                  <a:pt x="505" y="171"/>
                </a:lnTo>
                <a:lnTo>
                  <a:pt x="520" y="165"/>
                </a:lnTo>
                <a:lnTo>
                  <a:pt x="532" y="156"/>
                </a:lnTo>
                <a:lnTo>
                  <a:pt x="670" y="31"/>
                </a:lnTo>
                <a:lnTo>
                  <a:pt x="682" y="21"/>
                </a:lnTo>
                <a:lnTo>
                  <a:pt x="698" y="12"/>
                </a:lnTo>
                <a:lnTo>
                  <a:pt x="713" y="4"/>
                </a:lnTo>
                <a:lnTo>
                  <a:pt x="729" y="0"/>
                </a:lnTo>
                <a:lnTo>
                  <a:pt x="736" y="0"/>
                </a:lnTo>
                <a:close/>
              </a:path>
            </a:pathLst>
          </a:custGeom>
          <a:solidFill>
            <a:schemeClr val="bg1">
              <a:lumMod val="85000"/>
            </a:schemeClr>
          </a:solidFill>
          <a:ln w="25400">
            <a:solidFill>
              <a:schemeClr val="bg1"/>
            </a:solidFill>
            <a:prstDash val="solid"/>
            <a:round/>
          </a:ln>
        </p:spPr>
        <p:txBody>
          <a:bodyPr vert="horz" wrap="square" lIns="91440" tIns="45720" rIns="91440" bIns="45720" numCol="1" anchor="t" anchorCtr="0" compatLnSpc="1"/>
          <a:lstStyle/>
          <a:p>
            <a:endParaRPr lang="en-US">
              <a:cs typeface="+mn-ea"/>
              <a:sym typeface="+mn-lt"/>
            </a:endParaRPr>
          </a:p>
        </p:txBody>
      </p:sp>
      <p:grpSp>
        <p:nvGrpSpPr>
          <p:cNvPr id="87" name="组合 86"/>
          <p:cNvGrpSpPr/>
          <p:nvPr/>
        </p:nvGrpSpPr>
        <p:grpSpPr>
          <a:xfrm>
            <a:off x="8624925" y="306807"/>
            <a:ext cx="598349" cy="910050"/>
            <a:chOff x="5455566" y="1446212"/>
            <a:chExt cx="732107" cy="1113488"/>
          </a:xfrm>
        </p:grpSpPr>
        <p:grpSp>
          <p:nvGrpSpPr>
            <p:cNvPr id="88" name="组合 87"/>
            <p:cNvGrpSpPr/>
            <p:nvPr/>
          </p:nvGrpSpPr>
          <p:grpSpPr>
            <a:xfrm>
              <a:off x="5455566" y="1446212"/>
              <a:ext cx="732107" cy="1113488"/>
              <a:chOff x="2174876" y="1390651"/>
              <a:chExt cx="2584450" cy="3930786"/>
            </a:xfrm>
            <a:effectLst>
              <a:outerShdw blurRad="76200" dist="38100" dir="2700000" algn="tl" rotWithShape="0">
                <a:prstClr val="black">
                  <a:alpha val="24000"/>
                </a:prstClr>
              </a:outerShdw>
            </a:effectLst>
          </p:grpSpPr>
          <p:sp>
            <p:nvSpPr>
              <p:cNvPr id="90" name="Freeform 121"/>
              <p:cNvSpPr>
                <a:spLocks noEditPoints="1"/>
              </p:cNvSpPr>
              <p:nvPr/>
            </p:nvSpPr>
            <p:spPr bwMode="auto">
              <a:xfrm>
                <a:off x="2174876" y="1390651"/>
                <a:ext cx="2584450" cy="3135313"/>
              </a:xfrm>
              <a:custGeom>
                <a:avLst/>
                <a:gdLst>
                  <a:gd name="T0" fmla="*/ 880 w 2160"/>
                  <a:gd name="T1" fmla="*/ 2621 h 2621"/>
                  <a:gd name="T2" fmla="*/ 689 w 2160"/>
                  <a:gd name="T3" fmla="*/ 2482 h 2621"/>
                  <a:gd name="T4" fmla="*/ 692 w 2160"/>
                  <a:gd name="T5" fmla="*/ 2442 h 2621"/>
                  <a:gd name="T6" fmla="*/ 677 w 2160"/>
                  <a:gd name="T7" fmla="*/ 2401 h 2621"/>
                  <a:gd name="T8" fmla="*/ 436 w 2160"/>
                  <a:gd name="T9" fmla="*/ 2014 h 2621"/>
                  <a:gd name="T10" fmla="*/ 246 w 2160"/>
                  <a:gd name="T11" fmla="*/ 1813 h 2621"/>
                  <a:gd name="T12" fmla="*/ 3 w 2160"/>
                  <a:gd name="T13" fmla="*/ 1196 h 2621"/>
                  <a:gd name="T14" fmla="*/ 6 w 2160"/>
                  <a:gd name="T15" fmla="*/ 1035 h 2621"/>
                  <a:gd name="T16" fmla="*/ 338 w 2160"/>
                  <a:gd name="T17" fmla="*/ 303 h 2621"/>
                  <a:gd name="T18" fmla="*/ 1822 w 2160"/>
                  <a:gd name="T19" fmla="*/ 303 h 2621"/>
                  <a:gd name="T20" fmla="*/ 2155 w 2160"/>
                  <a:gd name="T21" fmla="*/ 1035 h 2621"/>
                  <a:gd name="T22" fmla="*/ 2157 w 2160"/>
                  <a:gd name="T23" fmla="*/ 1196 h 2621"/>
                  <a:gd name="T24" fmla="*/ 1914 w 2160"/>
                  <a:gd name="T25" fmla="*/ 1813 h 2621"/>
                  <a:gd name="T26" fmla="*/ 1724 w 2160"/>
                  <a:gd name="T27" fmla="*/ 2014 h 2621"/>
                  <a:gd name="T28" fmla="*/ 1483 w 2160"/>
                  <a:gd name="T29" fmla="*/ 2401 h 2621"/>
                  <a:gd name="T30" fmla="*/ 1469 w 2160"/>
                  <a:gd name="T31" fmla="*/ 2442 h 2621"/>
                  <a:gd name="T32" fmla="*/ 1472 w 2160"/>
                  <a:gd name="T33" fmla="*/ 2482 h 2621"/>
                  <a:gd name="T34" fmla="*/ 1280 w 2160"/>
                  <a:gd name="T35" fmla="*/ 2621 h 2621"/>
                  <a:gd name="T36" fmla="*/ 1280 w 2160"/>
                  <a:gd name="T37" fmla="*/ 2466 h 2621"/>
                  <a:gd name="T38" fmla="*/ 1332 w 2160"/>
                  <a:gd name="T39" fmla="*/ 2364 h 2621"/>
                  <a:gd name="T40" fmla="*/ 1455 w 2160"/>
                  <a:gd name="T41" fmla="*/ 2088 h 2621"/>
                  <a:gd name="T42" fmla="*/ 1670 w 2160"/>
                  <a:gd name="T43" fmla="*/ 1852 h 2621"/>
                  <a:gd name="T44" fmla="*/ 1981 w 2160"/>
                  <a:gd name="T45" fmla="*/ 1319 h 2621"/>
                  <a:gd name="T46" fmla="*/ 2003 w 2160"/>
                  <a:gd name="T47" fmla="*/ 1183 h 2621"/>
                  <a:gd name="T48" fmla="*/ 2000 w 2160"/>
                  <a:gd name="T49" fmla="*/ 1046 h 2621"/>
                  <a:gd name="T50" fmla="*/ 161 w 2160"/>
                  <a:gd name="T51" fmla="*/ 1046 h 2621"/>
                  <a:gd name="T52" fmla="*/ 156 w 2160"/>
                  <a:gd name="T53" fmla="*/ 1127 h 2621"/>
                  <a:gd name="T54" fmla="*/ 179 w 2160"/>
                  <a:gd name="T55" fmla="*/ 1316 h 2621"/>
                  <a:gd name="T56" fmla="*/ 367 w 2160"/>
                  <a:gd name="T57" fmla="*/ 1716 h 2621"/>
                  <a:gd name="T58" fmla="*/ 542 w 2160"/>
                  <a:gd name="T59" fmla="*/ 1901 h 2621"/>
                  <a:gd name="T60" fmla="*/ 824 w 2160"/>
                  <a:gd name="T61" fmla="*/ 2350 h 2621"/>
                  <a:gd name="T62" fmla="*/ 843 w 2160"/>
                  <a:gd name="T63" fmla="*/ 2411 h 26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160" h="2621">
                    <a:moveTo>
                      <a:pt x="1280" y="2621"/>
                    </a:moveTo>
                    <a:cubicBezTo>
                      <a:pt x="880" y="2621"/>
                      <a:pt x="880" y="2621"/>
                      <a:pt x="880" y="2621"/>
                    </a:cubicBezTo>
                    <a:cubicBezTo>
                      <a:pt x="847" y="2621"/>
                      <a:pt x="808" y="2619"/>
                      <a:pt x="771" y="2602"/>
                    </a:cubicBezTo>
                    <a:cubicBezTo>
                      <a:pt x="720" y="2578"/>
                      <a:pt x="690" y="2533"/>
                      <a:pt x="689" y="2482"/>
                    </a:cubicBezTo>
                    <a:cubicBezTo>
                      <a:pt x="688" y="2469"/>
                      <a:pt x="690" y="2458"/>
                      <a:pt x="691" y="2450"/>
                    </a:cubicBezTo>
                    <a:cubicBezTo>
                      <a:pt x="691" y="2447"/>
                      <a:pt x="692" y="2444"/>
                      <a:pt x="692" y="2442"/>
                    </a:cubicBezTo>
                    <a:cubicBezTo>
                      <a:pt x="690" y="2436"/>
                      <a:pt x="687" y="2427"/>
                      <a:pt x="684" y="2419"/>
                    </a:cubicBezTo>
                    <a:cubicBezTo>
                      <a:pt x="682" y="2413"/>
                      <a:pt x="679" y="2407"/>
                      <a:pt x="677" y="2401"/>
                    </a:cubicBezTo>
                    <a:cubicBezTo>
                      <a:pt x="646" y="2309"/>
                      <a:pt x="611" y="2233"/>
                      <a:pt x="572" y="2168"/>
                    </a:cubicBezTo>
                    <a:cubicBezTo>
                      <a:pt x="536" y="2107"/>
                      <a:pt x="490" y="2064"/>
                      <a:pt x="436" y="2014"/>
                    </a:cubicBezTo>
                    <a:cubicBezTo>
                      <a:pt x="418" y="1997"/>
                      <a:pt x="400" y="1980"/>
                      <a:pt x="382" y="1962"/>
                    </a:cubicBezTo>
                    <a:cubicBezTo>
                      <a:pt x="328" y="1909"/>
                      <a:pt x="284" y="1860"/>
                      <a:pt x="246" y="1813"/>
                    </a:cubicBezTo>
                    <a:cubicBezTo>
                      <a:pt x="134" y="1674"/>
                      <a:pt x="60" y="1518"/>
                      <a:pt x="28" y="1349"/>
                    </a:cubicBezTo>
                    <a:cubicBezTo>
                      <a:pt x="16" y="1299"/>
                      <a:pt x="8" y="1247"/>
                      <a:pt x="3" y="1196"/>
                    </a:cubicBezTo>
                    <a:cubicBezTo>
                      <a:pt x="3" y="1193"/>
                      <a:pt x="3" y="1193"/>
                      <a:pt x="3" y="1193"/>
                    </a:cubicBezTo>
                    <a:cubicBezTo>
                      <a:pt x="0" y="1138"/>
                      <a:pt x="1" y="1085"/>
                      <a:pt x="6" y="1035"/>
                    </a:cubicBezTo>
                    <a:cubicBezTo>
                      <a:pt x="7" y="1025"/>
                      <a:pt x="7" y="1025"/>
                      <a:pt x="7" y="1025"/>
                    </a:cubicBezTo>
                    <a:cubicBezTo>
                      <a:pt x="24" y="750"/>
                      <a:pt x="141" y="494"/>
                      <a:pt x="338" y="303"/>
                    </a:cubicBezTo>
                    <a:cubicBezTo>
                      <a:pt x="539" y="107"/>
                      <a:pt x="803" y="0"/>
                      <a:pt x="1080" y="0"/>
                    </a:cubicBezTo>
                    <a:cubicBezTo>
                      <a:pt x="1358" y="0"/>
                      <a:pt x="1621" y="107"/>
                      <a:pt x="1822" y="303"/>
                    </a:cubicBezTo>
                    <a:cubicBezTo>
                      <a:pt x="2020" y="494"/>
                      <a:pt x="2137" y="751"/>
                      <a:pt x="2154" y="1027"/>
                    </a:cubicBezTo>
                    <a:cubicBezTo>
                      <a:pt x="2155" y="1035"/>
                      <a:pt x="2155" y="1035"/>
                      <a:pt x="2155" y="1035"/>
                    </a:cubicBezTo>
                    <a:cubicBezTo>
                      <a:pt x="2159" y="1085"/>
                      <a:pt x="2160" y="1138"/>
                      <a:pt x="2158" y="1193"/>
                    </a:cubicBezTo>
                    <a:cubicBezTo>
                      <a:pt x="2157" y="1196"/>
                      <a:pt x="2157" y="1196"/>
                      <a:pt x="2157" y="1196"/>
                    </a:cubicBezTo>
                    <a:cubicBezTo>
                      <a:pt x="2153" y="1247"/>
                      <a:pt x="2144" y="1299"/>
                      <a:pt x="2133" y="1349"/>
                    </a:cubicBezTo>
                    <a:cubicBezTo>
                      <a:pt x="2100" y="1518"/>
                      <a:pt x="2027" y="1674"/>
                      <a:pt x="1914" y="1813"/>
                    </a:cubicBezTo>
                    <a:cubicBezTo>
                      <a:pt x="1877" y="1860"/>
                      <a:pt x="1832" y="1909"/>
                      <a:pt x="1779" y="1962"/>
                    </a:cubicBezTo>
                    <a:cubicBezTo>
                      <a:pt x="1760" y="1980"/>
                      <a:pt x="1742" y="1997"/>
                      <a:pt x="1724" y="2014"/>
                    </a:cubicBezTo>
                    <a:cubicBezTo>
                      <a:pt x="1670" y="2064"/>
                      <a:pt x="1624" y="2107"/>
                      <a:pt x="1588" y="2168"/>
                    </a:cubicBezTo>
                    <a:cubicBezTo>
                      <a:pt x="1549" y="2233"/>
                      <a:pt x="1515" y="2309"/>
                      <a:pt x="1483" y="2401"/>
                    </a:cubicBezTo>
                    <a:cubicBezTo>
                      <a:pt x="1481" y="2407"/>
                      <a:pt x="1479" y="2413"/>
                      <a:pt x="1476" y="2419"/>
                    </a:cubicBezTo>
                    <a:cubicBezTo>
                      <a:pt x="1473" y="2427"/>
                      <a:pt x="1470" y="2436"/>
                      <a:pt x="1469" y="2442"/>
                    </a:cubicBezTo>
                    <a:cubicBezTo>
                      <a:pt x="1469" y="2444"/>
                      <a:pt x="1469" y="2447"/>
                      <a:pt x="1470" y="2450"/>
                    </a:cubicBezTo>
                    <a:cubicBezTo>
                      <a:pt x="1470" y="2458"/>
                      <a:pt x="1472" y="2469"/>
                      <a:pt x="1472" y="2482"/>
                    </a:cubicBezTo>
                    <a:cubicBezTo>
                      <a:pt x="1471" y="2533"/>
                      <a:pt x="1440" y="2578"/>
                      <a:pt x="1389" y="2602"/>
                    </a:cubicBezTo>
                    <a:cubicBezTo>
                      <a:pt x="1352" y="2619"/>
                      <a:pt x="1313" y="2621"/>
                      <a:pt x="1280" y="2621"/>
                    </a:cubicBezTo>
                    <a:close/>
                    <a:moveTo>
                      <a:pt x="880" y="2466"/>
                    </a:moveTo>
                    <a:cubicBezTo>
                      <a:pt x="1280" y="2466"/>
                      <a:pt x="1280" y="2466"/>
                      <a:pt x="1280" y="2466"/>
                    </a:cubicBezTo>
                    <a:cubicBezTo>
                      <a:pt x="1286" y="2466"/>
                      <a:pt x="1312" y="2432"/>
                      <a:pt x="1317" y="2411"/>
                    </a:cubicBezTo>
                    <a:cubicBezTo>
                      <a:pt x="1321" y="2392"/>
                      <a:pt x="1327" y="2376"/>
                      <a:pt x="1332" y="2364"/>
                    </a:cubicBezTo>
                    <a:cubicBezTo>
                      <a:pt x="1333" y="2359"/>
                      <a:pt x="1335" y="2355"/>
                      <a:pt x="1337" y="2350"/>
                    </a:cubicBezTo>
                    <a:cubicBezTo>
                      <a:pt x="1372" y="2249"/>
                      <a:pt x="1411" y="2163"/>
                      <a:pt x="1455" y="2088"/>
                    </a:cubicBezTo>
                    <a:cubicBezTo>
                      <a:pt x="1502" y="2009"/>
                      <a:pt x="1561" y="1954"/>
                      <a:pt x="1618" y="1901"/>
                    </a:cubicBezTo>
                    <a:cubicBezTo>
                      <a:pt x="1635" y="1885"/>
                      <a:pt x="1653" y="1868"/>
                      <a:pt x="1670" y="1852"/>
                    </a:cubicBezTo>
                    <a:cubicBezTo>
                      <a:pt x="1719" y="1803"/>
                      <a:pt x="1760" y="1758"/>
                      <a:pt x="1794" y="1716"/>
                    </a:cubicBezTo>
                    <a:cubicBezTo>
                      <a:pt x="1890" y="1596"/>
                      <a:pt x="1953" y="1463"/>
                      <a:pt x="1981" y="1319"/>
                    </a:cubicBezTo>
                    <a:cubicBezTo>
                      <a:pt x="1981" y="1316"/>
                      <a:pt x="1981" y="1316"/>
                      <a:pt x="1981" y="1316"/>
                    </a:cubicBezTo>
                    <a:cubicBezTo>
                      <a:pt x="1992" y="1272"/>
                      <a:pt x="1999" y="1228"/>
                      <a:pt x="2003" y="1183"/>
                    </a:cubicBezTo>
                    <a:cubicBezTo>
                      <a:pt x="2004" y="1164"/>
                      <a:pt x="2004" y="1145"/>
                      <a:pt x="2004" y="1127"/>
                    </a:cubicBezTo>
                    <a:cubicBezTo>
                      <a:pt x="2000" y="1046"/>
                      <a:pt x="2000" y="1046"/>
                      <a:pt x="2000" y="1046"/>
                    </a:cubicBezTo>
                    <a:cubicBezTo>
                      <a:pt x="1975" y="546"/>
                      <a:pt x="1571" y="155"/>
                      <a:pt x="1080" y="155"/>
                    </a:cubicBezTo>
                    <a:cubicBezTo>
                      <a:pt x="590" y="155"/>
                      <a:pt x="186" y="546"/>
                      <a:pt x="161" y="1046"/>
                    </a:cubicBezTo>
                    <a:cubicBezTo>
                      <a:pt x="157" y="1127"/>
                      <a:pt x="157" y="1127"/>
                      <a:pt x="157" y="1127"/>
                    </a:cubicBezTo>
                    <a:cubicBezTo>
                      <a:pt x="156" y="1127"/>
                      <a:pt x="156" y="1127"/>
                      <a:pt x="156" y="1127"/>
                    </a:cubicBezTo>
                    <a:cubicBezTo>
                      <a:pt x="156" y="1145"/>
                      <a:pt x="156" y="1164"/>
                      <a:pt x="157" y="1183"/>
                    </a:cubicBezTo>
                    <a:cubicBezTo>
                      <a:pt x="162" y="1228"/>
                      <a:pt x="169" y="1272"/>
                      <a:pt x="179" y="1316"/>
                    </a:cubicBezTo>
                    <a:cubicBezTo>
                      <a:pt x="179" y="1319"/>
                      <a:pt x="179" y="1319"/>
                      <a:pt x="179" y="1319"/>
                    </a:cubicBezTo>
                    <a:cubicBezTo>
                      <a:pt x="207" y="1463"/>
                      <a:pt x="270" y="1596"/>
                      <a:pt x="367" y="1716"/>
                    </a:cubicBezTo>
                    <a:cubicBezTo>
                      <a:pt x="401" y="1758"/>
                      <a:pt x="441" y="1803"/>
                      <a:pt x="491" y="1852"/>
                    </a:cubicBezTo>
                    <a:cubicBezTo>
                      <a:pt x="508" y="1868"/>
                      <a:pt x="525" y="1885"/>
                      <a:pt x="542" y="1901"/>
                    </a:cubicBezTo>
                    <a:cubicBezTo>
                      <a:pt x="599" y="1954"/>
                      <a:pt x="658" y="2009"/>
                      <a:pt x="705" y="2088"/>
                    </a:cubicBezTo>
                    <a:cubicBezTo>
                      <a:pt x="750" y="2163"/>
                      <a:pt x="788" y="2249"/>
                      <a:pt x="824" y="2350"/>
                    </a:cubicBezTo>
                    <a:cubicBezTo>
                      <a:pt x="825" y="2355"/>
                      <a:pt x="827" y="2359"/>
                      <a:pt x="829" y="2363"/>
                    </a:cubicBezTo>
                    <a:cubicBezTo>
                      <a:pt x="834" y="2376"/>
                      <a:pt x="840" y="2392"/>
                      <a:pt x="843" y="2411"/>
                    </a:cubicBezTo>
                    <a:cubicBezTo>
                      <a:pt x="848" y="2432"/>
                      <a:pt x="874" y="2466"/>
                      <a:pt x="880" y="2466"/>
                    </a:cubicBezTo>
                    <a:close/>
                  </a:path>
                </a:pathLst>
              </a:custGeom>
              <a:gradFill flip="none" rotWithShape="1">
                <a:gsLst>
                  <a:gs pos="0">
                    <a:srgbClr val="E4E4E4"/>
                  </a:gs>
                  <a:gs pos="100000">
                    <a:srgbClr val="F3F3F3"/>
                  </a:gs>
                </a:gsLst>
                <a:lin ang="2700000" scaled="1"/>
                <a:tileRect/>
              </a:gradFill>
              <a:ln>
                <a:noFill/>
              </a:ln>
              <a:effectLst>
                <a:outerShdw blurRad="152400" dist="63500" dir="2700000" algn="tl" rotWithShape="0">
                  <a:prstClr val="black">
                    <a:alpha val="25000"/>
                  </a:prstClr>
                </a:outerShdw>
              </a:effectLst>
              <a:scene3d>
                <a:camera prst="orthographicFront"/>
                <a:lightRig rig="threePt" dir="t"/>
              </a:scene3d>
              <a:sp3d>
                <a:bevelT w="19050" h="6350" prst="angle"/>
              </a:sp3d>
            </p:spPr>
            <p:txBody>
              <a:bodyPr vert="horz" wrap="square" lIns="121920" tIns="60960" rIns="121920" bIns="60960" numCol="1" anchor="t" anchorCtr="0" compatLnSpc="1"/>
              <a:lstStyle/>
              <a:p>
                <a:endParaRPr lang="zh-CN" altLang="en-US" b="1">
                  <a:solidFill>
                    <a:srgbClr val="0CA0E0"/>
                  </a:solidFill>
                  <a:cs typeface="+mn-ea"/>
                  <a:sym typeface="+mn-lt"/>
                </a:endParaRPr>
              </a:p>
            </p:txBody>
          </p:sp>
          <p:grpSp>
            <p:nvGrpSpPr>
              <p:cNvPr id="91" name="Group 11"/>
              <p:cNvGrpSpPr>
                <a:grpSpLocks noChangeAspect="1"/>
              </p:cNvGrpSpPr>
              <p:nvPr/>
            </p:nvGrpSpPr>
            <p:grpSpPr bwMode="auto">
              <a:xfrm>
                <a:off x="3018271" y="4583942"/>
                <a:ext cx="898348" cy="737495"/>
                <a:chOff x="2952" y="1432"/>
                <a:chExt cx="1776" cy="1458"/>
              </a:xfrm>
              <a:solidFill>
                <a:srgbClr val="EEEEEE"/>
              </a:solidFill>
              <a:effectLst>
                <a:outerShdw blurRad="127000" dist="63500" dir="2700000" algn="tl" rotWithShape="0">
                  <a:prstClr val="black">
                    <a:alpha val="25000"/>
                  </a:prstClr>
                </a:outerShdw>
              </a:effectLst>
            </p:grpSpPr>
            <p:sp>
              <p:nvSpPr>
                <p:cNvPr id="92" name="Freeform 12"/>
                <p:cNvSpPr/>
                <p:nvPr/>
              </p:nvSpPr>
              <p:spPr bwMode="auto">
                <a:xfrm>
                  <a:off x="2978" y="1432"/>
                  <a:ext cx="1722" cy="345"/>
                </a:xfrm>
                <a:custGeom>
                  <a:avLst/>
                  <a:gdLst>
                    <a:gd name="T0" fmla="*/ 40 w 726"/>
                    <a:gd name="T1" fmla="*/ 145 h 145"/>
                    <a:gd name="T2" fmla="*/ 65 w 726"/>
                    <a:gd name="T3" fmla="*/ 143 h 145"/>
                    <a:gd name="T4" fmla="*/ 119 w 726"/>
                    <a:gd name="T5" fmla="*/ 138 h 145"/>
                    <a:gd name="T6" fmla="*/ 196 w 726"/>
                    <a:gd name="T7" fmla="*/ 131 h 145"/>
                    <a:gd name="T8" fmla="*/ 286 w 726"/>
                    <a:gd name="T9" fmla="*/ 121 h 145"/>
                    <a:gd name="T10" fmla="*/ 384 w 726"/>
                    <a:gd name="T11" fmla="*/ 111 h 145"/>
                    <a:gd name="T12" fmla="*/ 627 w 726"/>
                    <a:gd name="T13" fmla="*/ 82 h 145"/>
                    <a:gd name="T14" fmla="*/ 693 w 726"/>
                    <a:gd name="T15" fmla="*/ 70 h 145"/>
                    <a:gd name="T16" fmla="*/ 726 w 726"/>
                    <a:gd name="T17" fmla="*/ 29 h 145"/>
                    <a:gd name="T18" fmla="*/ 707 w 726"/>
                    <a:gd name="T19" fmla="*/ 0 h 145"/>
                    <a:gd name="T20" fmla="*/ 38 w 726"/>
                    <a:gd name="T21" fmla="*/ 0 h 145"/>
                    <a:gd name="T22" fmla="*/ 0 w 726"/>
                    <a:gd name="T23" fmla="*/ 73 h 145"/>
                    <a:gd name="T24" fmla="*/ 38 w 726"/>
                    <a:gd name="T25" fmla="*/ 145 h 145"/>
                    <a:gd name="T26" fmla="*/ 40 w 726"/>
                    <a:gd name="T27" fmla="*/ 145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26" h="145">
                      <a:moveTo>
                        <a:pt x="40" y="145"/>
                      </a:moveTo>
                      <a:cubicBezTo>
                        <a:pt x="48" y="144"/>
                        <a:pt x="57" y="144"/>
                        <a:pt x="65" y="143"/>
                      </a:cubicBezTo>
                      <a:cubicBezTo>
                        <a:pt x="83" y="141"/>
                        <a:pt x="101" y="139"/>
                        <a:pt x="119" y="138"/>
                      </a:cubicBezTo>
                      <a:cubicBezTo>
                        <a:pt x="145" y="135"/>
                        <a:pt x="170" y="133"/>
                        <a:pt x="196" y="131"/>
                      </a:cubicBezTo>
                      <a:cubicBezTo>
                        <a:pt x="226" y="128"/>
                        <a:pt x="256" y="124"/>
                        <a:pt x="286" y="121"/>
                      </a:cubicBezTo>
                      <a:cubicBezTo>
                        <a:pt x="319" y="119"/>
                        <a:pt x="351" y="115"/>
                        <a:pt x="384" y="111"/>
                      </a:cubicBezTo>
                      <a:cubicBezTo>
                        <a:pt x="416" y="107"/>
                        <a:pt x="579" y="90"/>
                        <a:pt x="627" y="82"/>
                      </a:cubicBezTo>
                      <a:cubicBezTo>
                        <a:pt x="648" y="78"/>
                        <a:pt x="671" y="75"/>
                        <a:pt x="693" y="70"/>
                      </a:cubicBezTo>
                      <a:cubicBezTo>
                        <a:pt x="713" y="65"/>
                        <a:pt x="726" y="54"/>
                        <a:pt x="726" y="29"/>
                      </a:cubicBezTo>
                      <a:cubicBezTo>
                        <a:pt x="726" y="16"/>
                        <a:pt x="717" y="6"/>
                        <a:pt x="707" y="0"/>
                      </a:cubicBezTo>
                      <a:cubicBezTo>
                        <a:pt x="38" y="0"/>
                        <a:pt x="38" y="0"/>
                        <a:pt x="38" y="0"/>
                      </a:cubicBezTo>
                      <a:cubicBezTo>
                        <a:pt x="17" y="0"/>
                        <a:pt x="0" y="32"/>
                        <a:pt x="0" y="73"/>
                      </a:cubicBezTo>
                      <a:cubicBezTo>
                        <a:pt x="0" y="113"/>
                        <a:pt x="17" y="145"/>
                        <a:pt x="38" y="145"/>
                      </a:cubicBezTo>
                      <a:cubicBezTo>
                        <a:pt x="39" y="145"/>
                        <a:pt x="39" y="145"/>
                        <a:pt x="40" y="145"/>
                      </a:cubicBezTo>
                      <a:close/>
                    </a:path>
                  </a:pathLst>
                </a:custGeom>
                <a:grpFill/>
                <a:ln>
                  <a:noFill/>
                </a:ln>
                <a:scene3d>
                  <a:camera prst="orthographicFront"/>
                  <a:lightRig rig="threePt" dir="t"/>
                </a:scene3d>
                <a:sp3d>
                  <a:bevelT w="19050" h="6350" prst="angle"/>
                </a:sp3d>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b="1">
                    <a:solidFill>
                      <a:srgbClr val="0CA0E0"/>
                    </a:solidFill>
                    <a:cs typeface="+mn-ea"/>
                    <a:sym typeface="+mn-lt"/>
                  </a:endParaRPr>
                </a:p>
              </p:txBody>
            </p:sp>
            <p:sp>
              <p:nvSpPr>
                <p:cNvPr id="93" name="Freeform 13"/>
                <p:cNvSpPr/>
                <p:nvPr/>
              </p:nvSpPr>
              <p:spPr bwMode="auto">
                <a:xfrm>
                  <a:off x="2978" y="2080"/>
                  <a:ext cx="1722" cy="347"/>
                </a:xfrm>
                <a:custGeom>
                  <a:avLst/>
                  <a:gdLst>
                    <a:gd name="T0" fmla="*/ 688 w 726"/>
                    <a:gd name="T1" fmla="*/ 0 h 146"/>
                    <a:gd name="T2" fmla="*/ 686 w 726"/>
                    <a:gd name="T3" fmla="*/ 0 h 146"/>
                    <a:gd name="T4" fmla="*/ 661 w 726"/>
                    <a:gd name="T5" fmla="*/ 3 h 146"/>
                    <a:gd name="T6" fmla="*/ 607 w 726"/>
                    <a:gd name="T7" fmla="*/ 8 h 146"/>
                    <a:gd name="T8" fmla="*/ 530 w 726"/>
                    <a:gd name="T9" fmla="*/ 15 h 146"/>
                    <a:gd name="T10" fmla="*/ 440 w 726"/>
                    <a:gd name="T11" fmla="*/ 24 h 146"/>
                    <a:gd name="T12" fmla="*/ 342 w 726"/>
                    <a:gd name="T13" fmla="*/ 35 h 146"/>
                    <a:gd name="T14" fmla="*/ 100 w 726"/>
                    <a:gd name="T15" fmla="*/ 64 h 146"/>
                    <a:gd name="T16" fmla="*/ 33 w 726"/>
                    <a:gd name="T17" fmla="*/ 76 h 146"/>
                    <a:gd name="T18" fmla="*/ 0 w 726"/>
                    <a:gd name="T19" fmla="*/ 116 h 146"/>
                    <a:gd name="T20" fmla="*/ 19 w 726"/>
                    <a:gd name="T21" fmla="*/ 146 h 146"/>
                    <a:gd name="T22" fmla="*/ 688 w 726"/>
                    <a:gd name="T23" fmla="*/ 146 h 146"/>
                    <a:gd name="T24" fmla="*/ 726 w 726"/>
                    <a:gd name="T25" fmla="*/ 73 h 146"/>
                    <a:gd name="T26" fmla="*/ 688 w 726"/>
                    <a:gd name="T27" fmla="*/ 0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26" h="146">
                      <a:moveTo>
                        <a:pt x="688" y="0"/>
                      </a:moveTo>
                      <a:cubicBezTo>
                        <a:pt x="687" y="0"/>
                        <a:pt x="687" y="0"/>
                        <a:pt x="686" y="0"/>
                      </a:cubicBezTo>
                      <a:cubicBezTo>
                        <a:pt x="678" y="1"/>
                        <a:pt x="670" y="2"/>
                        <a:pt x="661" y="3"/>
                      </a:cubicBezTo>
                      <a:cubicBezTo>
                        <a:pt x="643" y="4"/>
                        <a:pt x="625" y="6"/>
                        <a:pt x="607" y="8"/>
                      </a:cubicBezTo>
                      <a:cubicBezTo>
                        <a:pt x="581" y="10"/>
                        <a:pt x="556" y="12"/>
                        <a:pt x="530" y="15"/>
                      </a:cubicBezTo>
                      <a:cubicBezTo>
                        <a:pt x="500" y="18"/>
                        <a:pt x="470" y="21"/>
                        <a:pt x="440" y="24"/>
                      </a:cubicBezTo>
                      <a:cubicBezTo>
                        <a:pt x="407" y="27"/>
                        <a:pt x="375" y="30"/>
                        <a:pt x="342" y="35"/>
                      </a:cubicBezTo>
                      <a:cubicBezTo>
                        <a:pt x="310" y="39"/>
                        <a:pt x="148" y="55"/>
                        <a:pt x="100" y="64"/>
                      </a:cubicBezTo>
                      <a:cubicBezTo>
                        <a:pt x="78" y="67"/>
                        <a:pt x="55" y="71"/>
                        <a:pt x="33" y="76"/>
                      </a:cubicBezTo>
                      <a:cubicBezTo>
                        <a:pt x="14" y="80"/>
                        <a:pt x="0" y="92"/>
                        <a:pt x="0" y="116"/>
                      </a:cubicBezTo>
                      <a:cubicBezTo>
                        <a:pt x="0" y="130"/>
                        <a:pt x="9" y="139"/>
                        <a:pt x="19" y="146"/>
                      </a:cubicBezTo>
                      <a:cubicBezTo>
                        <a:pt x="688" y="146"/>
                        <a:pt x="688" y="146"/>
                        <a:pt x="688" y="146"/>
                      </a:cubicBezTo>
                      <a:cubicBezTo>
                        <a:pt x="709" y="146"/>
                        <a:pt x="726" y="113"/>
                        <a:pt x="726" y="73"/>
                      </a:cubicBezTo>
                      <a:cubicBezTo>
                        <a:pt x="726" y="33"/>
                        <a:pt x="709" y="0"/>
                        <a:pt x="688" y="0"/>
                      </a:cubicBezTo>
                      <a:close/>
                    </a:path>
                  </a:pathLst>
                </a:custGeom>
                <a:grpFill/>
                <a:ln>
                  <a:noFill/>
                </a:ln>
                <a:scene3d>
                  <a:camera prst="orthographicFront"/>
                  <a:lightRig rig="threePt" dir="t"/>
                </a:scene3d>
                <a:sp3d>
                  <a:bevelT w="19050" h="6350" prst="angle"/>
                </a:sp3d>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b="1">
                    <a:solidFill>
                      <a:srgbClr val="0CA0E0"/>
                    </a:solidFill>
                    <a:cs typeface="+mn-ea"/>
                    <a:sym typeface="+mn-lt"/>
                  </a:endParaRPr>
                </a:p>
              </p:txBody>
            </p:sp>
            <p:sp>
              <p:nvSpPr>
                <p:cNvPr id="94" name="Freeform 14"/>
                <p:cNvSpPr/>
                <p:nvPr/>
              </p:nvSpPr>
              <p:spPr bwMode="auto">
                <a:xfrm>
                  <a:off x="2952" y="1658"/>
                  <a:ext cx="1776" cy="541"/>
                </a:xfrm>
                <a:custGeom>
                  <a:avLst/>
                  <a:gdLst>
                    <a:gd name="T0" fmla="*/ 3 w 749"/>
                    <a:gd name="T1" fmla="*/ 157 h 228"/>
                    <a:gd name="T2" fmla="*/ 49 w 749"/>
                    <a:gd name="T3" fmla="*/ 225 h 228"/>
                    <a:gd name="T4" fmla="*/ 714 w 749"/>
                    <a:gd name="T5" fmla="*/ 147 h 228"/>
                    <a:gd name="T6" fmla="*/ 745 w 749"/>
                    <a:gd name="T7" fmla="*/ 70 h 228"/>
                    <a:gd name="T8" fmla="*/ 700 w 749"/>
                    <a:gd name="T9" fmla="*/ 3 h 228"/>
                    <a:gd name="T10" fmla="*/ 35 w 749"/>
                    <a:gd name="T11" fmla="*/ 81 h 228"/>
                    <a:gd name="T12" fmla="*/ 3 w 749"/>
                    <a:gd name="T13" fmla="*/ 157 h 228"/>
                  </a:gdLst>
                  <a:ahLst/>
                  <a:cxnLst>
                    <a:cxn ang="0">
                      <a:pos x="T0" y="T1"/>
                    </a:cxn>
                    <a:cxn ang="0">
                      <a:pos x="T2" y="T3"/>
                    </a:cxn>
                    <a:cxn ang="0">
                      <a:pos x="T4" y="T5"/>
                    </a:cxn>
                    <a:cxn ang="0">
                      <a:pos x="T6" y="T7"/>
                    </a:cxn>
                    <a:cxn ang="0">
                      <a:pos x="T8" y="T9"/>
                    </a:cxn>
                    <a:cxn ang="0">
                      <a:pos x="T10" y="T11"/>
                    </a:cxn>
                    <a:cxn ang="0">
                      <a:pos x="T12" y="T13"/>
                    </a:cxn>
                  </a:cxnLst>
                  <a:rect l="0" t="0" r="r" b="b"/>
                  <a:pathLst>
                    <a:path w="749" h="228">
                      <a:moveTo>
                        <a:pt x="3" y="157"/>
                      </a:moveTo>
                      <a:cubicBezTo>
                        <a:pt x="7" y="197"/>
                        <a:pt x="27" y="228"/>
                        <a:pt x="49" y="225"/>
                      </a:cubicBezTo>
                      <a:cubicBezTo>
                        <a:pt x="714" y="147"/>
                        <a:pt x="714" y="147"/>
                        <a:pt x="714" y="147"/>
                      </a:cubicBezTo>
                      <a:cubicBezTo>
                        <a:pt x="735" y="145"/>
                        <a:pt x="749" y="110"/>
                        <a:pt x="745" y="70"/>
                      </a:cubicBezTo>
                      <a:cubicBezTo>
                        <a:pt x="741" y="30"/>
                        <a:pt x="721" y="0"/>
                        <a:pt x="700" y="3"/>
                      </a:cubicBezTo>
                      <a:cubicBezTo>
                        <a:pt x="35" y="81"/>
                        <a:pt x="35" y="81"/>
                        <a:pt x="35" y="81"/>
                      </a:cubicBezTo>
                      <a:cubicBezTo>
                        <a:pt x="14" y="83"/>
                        <a:pt x="0" y="117"/>
                        <a:pt x="3" y="157"/>
                      </a:cubicBezTo>
                      <a:close/>
                    </a:path>
                  </a:pathLst>
                </a:custGeom>
                <a:grpFill/>
                <a:ln>
                  <a:noFill/>
                </a:ln>
                <a:scene3d>
                  <a:camera prst="orthographicFront"/>
                  <a:lightRig rig="threePt" dir="t"/>
                </a:scene3d>
                <a:sp3d>
                  <a:bevelT w="19050" h="6350" prst="angle"/>
                </a:sp3d>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b="1">
                    <a:solidFill>
                      <a:srgbClr val="0CA0E0"/>
                    </a:solidFill>
                    <a:cs typeface="+mn-ea"/>
                    <a:sym typeface="+mn-lt"/>
                  </a:endParaRPr>
                </a:p>
              </p:txBody>
            </p:sp>
            <p:sp>
              <p:nvSpPr>
                <p:cNvPr id="95" name="Freeform 15"/>
                <p:cNvSpPr/>
                <p:nvPr/>
              </p:nvSpPr>
              <p:spPr bwMode="auto">
                <a:xfrm>
                  <a:off x="3186" y="2484"/>
                  <a:ext cx="1301" cy="406"/>
                </a:xfrm>
                <a:custGeom>
                  <a:avLst/>
                  <a:gdLst>
                    <a:gd name="T0" fmla="*/ 533 w 548"/>
                    <a:gd name="T1" fmla="*/ 0 h 171"/>
                    <a:gd name="T2" fmla="*/ 21 w 548"/>
                    <a:gd name="T3" fmla="*/ 0 h 171"/>
                    <a:gd name="T4" fmla="*/ 11 w 548"/>
                    <a:gd name="T5" fmla="*/ 20 h 171"/>
                    <a:gd name="T6" fmla="*/ 41 w 548"/>
                    <a:gd name="T7" fmla="*/ 36 h 171"/>
                    <a:gd name="T8" fmla="*/ 275 w 548"/>
                    <a:gd name="T9" fmla="*/ 171 h 171"/>
                    <a:gd name="T10" fmla="*/ 505 w 548"/>
                    <a:gd name="T11" fmla="*/ 39 h 171"/>
                    <a:gd name="T12" fmla="*/ 540 w 548"/>
                    <a:gd name="T13" fmla="*/ 20 h 171"/>
                    <a:gd name="T14" fmla="*/ 533 w 548"/>
                    <a:gd name="T15" fmla="*/ 0 h 17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48" h="171">
                      <a:moveTo>
                        <a:pt x="533" y="0"/>
                      </a:moveTo>
                      <a:cubicBezTo>
                        <a:pt x="21" y="0"/>
                        <a:pt x="21" y="0"/>
                        <a:pt x="21" y="0"/>
                      </a:cubicBezTo>
                      <a:cubicBezTo>
                        <a:pt x="21" y="0"/>
                        <a:pt x="0" y="2"/>
                        <a:pt x="11" y="20"/>
                      </a:cubicBezTo>
                      <a:cubicBezTo>
                        <a:pt x="17" y="30"/>
                        <a:pt x="34" y="27"/>
                        <a:pt x="41" y="36"/>
                      </a:cubicBezTo>
                      <a:cubicBezTo>
                        <a:pt x="100" y="112"/>
                        <a:pt x="178" y="171"/>
                        <a:pt x="275" y="171"/>
                      </a:cubicBezTo>
                      <a:cubicBezTo>
                        <a:pt x="372" y="171"/>
                        <a:pt x="446" y="113"/>
                        <a:pt x="505" y="39"/>
                      </a:cubicBezTo>
                      <a:cubicBezTo>
                        <a:pt x="513" y="29"/>
                        <a:pt x="533" y="31"/>
                        <a:pt x="540" y="20"/>
                      </a:cubicBezTo>
                      <a:cubicBezTo>
                        <a:pt x="548" y="6"/>
                        <a:pt x="533" y="0"/>
                        <a:pt x="533" y="0"/>
                      </a:cubicBezTo>
                      <a:close/>
                    </a:path>
                  </a:pathLst>
                </a:custGeom>
                <a:grpFill/>
                <a:ln>
                  <a:noFill/>
                </a:ln>
                <a:scene3d>
                  <a:camera prst="orthographicFront"/>
                  <a:lightRig rig="threePt" dir="t"/>
                </a:scene3d>
                <a:sp3d>
                  <a:bevelT w="19050" h="6350" prst="angle"/>
                </a:sp3d>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b="1">
                    <a:solidFill>
                      <a:srgbClr val="0CA0E0"/>
                    </a:solidFill>
                    <a:cs typeface="+mn-ea"/>
                    <a:sym typeface="+mn-lt"/>
                  </a:endParaRPr>
                </a:p>
              </p:txBody>
            </p:sp>
          </p:grpSp>
        </p:grpSp>
        <p:sp>
          <p:nvSpPr>
            <p:cNvPr id="89" name="文本框 88"/>
            <p:cNvSpPr txBox="1"/>
            <p:nvPr/>
          </p:nvSpPr>
          <p:spPr>
            <a:xfrm>
              <a:off x="5568803" y="1518384"/>
              <a:ext cx="523876" cy="638654"/>
            </a:xfrm>
            <a:prstGeom prst="rect">
              <a:avLst/>
            </a:prstGeom>
            <a:noFill/>
          </p:spPr>
          <p:txBody>
            <a:bodyPr wrap="square" rtlCol="0">
              <a:spAutoFit/>
            </a:bodyPr>
            <a:lstStyle/>
            <a:p>
              <a:pPr algn="ctr"/>
              <a:endParaRPr lang="zh-CN" altLang="en-US" sz="2800" b="1" dirty="0">
                <a:solidFill>
                  <a:srgbClr val="0CA0E0"/>
                </a:solidFill>
                <a:cs typeface="+mn-ea"/>
                <a:sym typeface="+mn-lt"/>
              </a:endParaRPr>
            </a:p>
          </p:txBody>
        </p:sp>
      </p:grpSp>
      <p:graphicFrame>
        <p:nvGraphicFramePr>
          <p:cNvPr id="8" name="表格 7"/>
          <p:cNvGraphicFramePr/>
          <p:nvPr>
            <p:custDataLst>
              <p:tags r:id="rId2"/>
            </p:custDataLst>
          </p:nvPr>
        </p:nvGraphicFramePr>
        <p:xfrm>
          <a:off x="2536190" y="1606550"/>
          <a:ext cx="6610350" cy="4213860"/>
        </p:xfrm>
        <a:graphic>
          <a:graphicData uri="http://schemas.openxmlformats.org/drawingml/2006/table">
            <a:tbl>
              <a:tblPr/>
              <a:tblGrid>
                <a:gridCol w="1834515"/>
                <a:gridCol w="1607820"/>
                <a:gridCol w="1670050"/>
                <a:gridCol w="1497965"/>
              </a:tblGrid>
              <a:tr h="300990">
                <a:tc gridSpan="4">
                  <a:txBody>
                    <a:bodyPr/>
                    <a:p>
                      <a:pPr indent="0" algn="ctr">
                        <a:buNone/>
                      </a:pPr>
                      <a:r>
                        <a:rPr lang="en-US" sz="1200" b="1">
                          <a:latin typeface="Times New Roman" panose="02020603050405020304" charset="0"/>
                          <a:cs typeface="Times New Roman" panose="02020603050405020304" charset="0"/>
                        </a:rPr>
                        <a:t>第二十条第（一）项</a:t>
                      </a:r>
                      <a:endParaRPr lang="en-US" altLang="en-US" sz="12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300990">
                <a:tc>
                  <a:txBody>
                    <a:bodyPr/>
                    <a:p>
                      <a:pPr indent="0" algn="ctr">
                        <a:buNone/>
                      </a:pPr>
                      <a:r>
                        <a:rPr lang="en-US" sz="1200" b="1">
                          <a:latin typeface="Times New Roman" panose="02020603050405020304" charset="0"/>
                          <a:cs typeface="Times New Roman" panose="02020603050405020304" charset="0"/>
                        </a:rPr>
                        <a:t>信息内容</a:t>
                      </a:r>
                      <a:endParaRPr lang="en-US" altLang="en-US" sz="12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200" b="1">
                          <a:latin typeface="Times New Roman" panose="02020603050405020304" charset="0"/>
                          <a:cs typeface="Times New Roman" panose="02020603050405020304" charset="0"/>
                        </a:rPr>
                        <a:t>本年制发件数</a:t>
                      </a:r>
                      <a:endParaRPr lang="en-US" altLang="en-US" sz="12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200" b="1">
                          <a:latin typeface="Times New Roman" panose="02020603050405020304" charset="0"/>
                          <a:cs typeface="Times New Roman" panose="02020603050405020304" charset="0"/>
                        </a:rPr>
                        <a:t>本年废止件数</a:t>
                      </a:r>
                      <a:endParaRPr lang="en-US" altLang="en-US" sz="12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200" b="1">
                          <a:latin typeface="Times New Roman" panose="02020603050405020304" charset="0"/>
                          <a:cs typeface="Times New Roman" panose="02020603050405020304" charset="0"/>
                        </a:rPr>
                        <a:t>现行有效件数</a:t>
                      </a:r>
                      <a:endParaRPr lang="en-US" altLang="en-US" sz="12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00990">
                <a:tc>
                  <a:txBody>
                    <a:bodyPr/>
                    <a:p>
                      <a:pPr indent="0">
                        <a:buNone/>
                      </a:pPr>
                      <a:r>
                        <a:rPr lang="en-US" sz="1200" b="1">
                          <a:latin typeface="Times New Roman" panose="02020603050405020304" charset="0"/>
                          <a:cs typeface="Times New Roman" panose="02020603050405020304" charset="0"/>
                        </a:rPr>
                        <a:t>规章</a:t>
                      </a:r>
                      <a:endParaRPr lang="en-US" altLang="en-US" sz="12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200" b="1">
                          <a:latin typeface="Times New Roman" panose="02020603050405020304" charset="0"/>
                          <a:cs typeface="Times New Roman" panose="02020603050405020304" charset="0"/>
                        </a:rPr>
                        <a:t>　　</a:t>
                      </a:r>
                      <a:r>
                        <a:rPr lang="en-US" sz="1200" b="1">
                          <a:latin typeface="Arial Unicode MS" panose="020B0604020202020204" charset="-122"/>
                          <a:ea typeface="Arial Unicode MS" panose="020B0604020202020204" charset="-122"/>
                          <a:cs typeface="Arial Unicode MS" panose="020B0604020202020204" charset="-122"/>
                        </a:rPr>
                        <a:t>0</a:t>
                      </a:r>
                      <a:endParaRPr lang="en-US" altLang="en-US" sz="12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200" b="1">
                          <a:latin typeface="Times New Roman" panose="02020603050405020304" charset="0"/>
                          <a:cs typeface="Times New Roman" panose="02020603050405020304" charset="0"/>
                        </a:rPr>
                        <a:t> 　</a:t>
                      </a:r>
                      <a:r>
                        <a:rPr lang="en-US" sz="1200" b="1">
                          <a:latin typeface="Arial Unicode MS" panose="020B0604020202020204" charset="-122"/>
                          <a:ea typeface="Arial Unicode MS" panose="020B0604020202020204" charset="-122"/>
                          <a:cs typeface="Arial Unicode MS" panose="020B0604020202020204" charset="-122"/>
                        </a:rPr>
                        <a:t>0</a:t>
                      </a:r>
                      <a:endParaRPr lang="en-US" altLang="en-US" sz="12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200" b="1">
                          <a:latin typeface="Times New Roman" panose="02020603050405020304" charset="0"/>
                          <a:cs typeface="Times New Roman" panose="02020603050405020304" charset="0"/>
                        </a:rPr>
                        <a:t> </a:t>
                      </a:r>
                      <a:r>
                        <a:rPr lang="en-US" sz="1200" b="1">
                          <a:latin typeface="Arial Unicode MS" panose="020B0604020202020204" charset="-122"/>
                          <a:ea typeface="Arial Unicode MS" panose="020B0604020202020204" charset="-122"/>
                          <a:cs typeface="Arial Unicode MS" panose="020B0604020202020204" charset="-122"/>
                        </a:rPr>
                        <a:t>0</a:t>
                      </a:r>
                      <a:endParaRPr lang="en-US" altLang="en-US" sz="12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00990">
                <a:tc>
                  <a:txBody>
                    <a:bodyPr/>
                    <a:p>
                      <a:pPr indent="0">
                        <a:buNone/>
                      </a:pPr>
                      <a:r>
                        <a:rPr lang="en-US" sz="1200" b="1">
                          <a:latin typeface="Times New Roman" panose="02020603050405020304" charset="0"/>
                          <a:cs typeface="Times New Roman" panose="02020603050405020304" charset="0"/>
                        </a:rPr>
                        <a:t>行政规范性文件</a:t>
                      </a:r>
                      <a:endParaRPr lang="en-US" altLang="en-US" sz="12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200" b="1">
                          <a:latin typeface="Times New Roman" panose="02020603050405020304" charset="0"/>
                          <a:cs typeface="Times New Roman" panose="02020603050405020304" charset="0"/>
                        </a:rPr>
                        <a:t>　　</a:t>
                      </a:r>
                      <a:r>
                        <a:rPr lang="en-US" sz="1200" b="1">
                          <a:latin typeface="Arial Unicode MS" panose="020B0604020202020204" charset="-122"/>
                          <a:ea typeface="Arial Unicode MS" panose="020B0604020202020204" charset="-122"/>
                          <a:cs typeface="Arial Unicode MS" panose="020B0604020202020204" charset="-122"/>
                        </a:rPr>
                        <a:t>0</a:t>
                      </a:r>
                      <a:endParaRPr lang="en-US" altLang="en-US" sz="12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200" b="1">
                          <a:latin typeface="Times New Roman" panose="02020603050405020304" charset="0"/>
                          <a:cs typeface="Times New Roman" panose="02020603050405020304" charset="0"/>
                        </a:rPr>
                        <a:t> 　</a:t>
                      </a:r>
                      <a:r>
                        <a:rPr lang="en-US" sz="1200" b="1">
                          <a:latin typeface="Arial Unicode MS" panose="020B0604020202020204" charset="-122"/>
                          <a:ea typeface="Arial Unicode MS" panose="020B0604020202020204" charset="-122"/>
                          <a:cs typeface="Arial Unicode MS" panose="020B0604020202020204" charset="-122"/>
                        </a:rPr>
                        <a:t>0</a:t>
                      </a:r>
                      <a:endParaRPr lang="en-US" altLang="en-US" sz="12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200" b="1">
                          <a:latin typeface="Times New Roman" panose="02020603050405020304" charset="0"/>
                          <a:cs typeface="Times New Roman" panose="02020603050405020304" charset="0"/>
                        </a:rPr>
                        <a:t> </a:t>
                      </a:r>
                      <a:r>
                        <a:rPr lang="en-US" sz="1200" b="1">
                          <a:latin typeface="Arial Unicode MS" panose="020B0604020202020204" charset="-122"/>
                          <a:ea typeface="Arial Unicode MS" panose="020B0604020202020204" charset="-122"/>
                          <a:cs typeface="Arial Unicode MS" panose="020B0604020202020204" charset="-122"/>
                        </a:rPr>
                        <a:t>0</a:t>
                      </a:r>
                      <a:endParaRPr lang="en-US" altLang="en-US" sz="12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00990">
                <a:tc gridSpan="4">
                  <a:txBody>
                    <a:bodyPr/>
                    <a:p>
                      <a:pPr indent="0" algn="ctr">
                        <a:buNone/>
                      </a:pPr>
                      <a:r>
                        <a:rPr lang="en-US" sz="1200" b="1">
                          <a:latin typeface="Times New Roman" panose="02020603050405020304" charset="0"/>
                          <a:cs typeface="Times New Roman" panose="02020603050405020304" charset="0"/>
                        </a:rPr>
                        <a:t>第二十条第（五）项</a:t>
                      </a:r>
                      <a:endParaRPr lang="en-US" altLang="en-US" sz="12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300990">
                <a:tc>
                  <a:txBody>
                    <a:bodyPr/>
                    <a:p>
                      <a:pPr indent="0" algn="ctr">
                        <a:buNone/>
                      </a:pPr>
                      <a:r>
                        <a:rPr lang="en-US" sz="1200" b="1">
                          <a:latin typeface="Times New Roman" panose="02020603050405020304" charset="0"/>
                          <a:cs typeface="Times New Roman" panose="02020603050405020304" charset="0"/>
                        </a:rPr>
                        <a:t>信息内容</a:t>
                      </a:r>
                      <a:endParaRPr lang="en-US" altLang="en-US" sz="12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3">
                  <a:txBody>
                    <a:bodyPr/>
                    <a:p>
                      <a:pPr indent="0" algn="ctr">
                        <a:buNone/>
                      </a:pPr>
                      <a:r>
                        <a:rPr lang="en-US" sz="1200" b="1">
                          <a:latin typeface="Times New Roman" panose="02020603050405020304" charset="0"/>
                          <a:cs typeface="Times New Roman" panose="02020603050405020304" charset="0"/>
                        </a:rPr>
                        <a:t>本年处理决定数量</a:t>
                      </a:r>
                      <a:endParaRPr lang="en-US" altLang="en-US" sz="12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300990">
                <a:tc>
                  <a:txBody>
                    <a:bodyPr/>
                    <a:p>
                      <a:pPr indent="0">
                        <a:buNone/>
                      </a:pPr>
                      <a:r>
                        <a:rPr lang="en-US" sz="1200" b="1">
                          <a:latin typeface="Times New Roman" panose="02020603050405020304" charset="0"/>
                          <a:cs typeface="Times New Roman" panose="02020603050405020304" charset="0"/>
                        </a:rPr>
                        <a:t>行政许可</a:t>
                      </a:r>
                      <a:endParaRPr lang="en-US" altLang="en-US" sz="12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3">
                  <a:txBody>
                    <a:bodyPr/>
                    <a:p>
                      <a:pPr indent="0">
                        <a:buNone/>
                      </a:pPr>
                      <a:r>
                        <a:rPr lang="en-US" sz="1200" b="1">
                          <a:latin typeface="Times New Roman" panose="02020603050405020304" charset="0"/>
                          <a:cs typeface="Times New Roman" panose="02020603050405020304" charset="0"/>
                        </a:rPr>
                        <a:t>   </a:t>
                      </a:r>
                      <a:r>
                        <a:rPr lang="en-US" sz="1200" b="1">
                          <a:latin typeface="Arial Unicode MS" panose="020B0604020202020204" charset="-122"/>
                          <a:ea typeface="Arial Unicode MS" panose="020B0604020202020204" charset="-122"/>
                          <a:cs typeface="Arial Unicode MS" panose="020B0604020202020204" charset="-122"/>
                        </a:rPr>
                        <a:t>0</a:t>
                      </a:r>
                      <a:endParaRPr lang="en-US" altLang="en-US" sz="12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300990">
                <a:tc gridSpan="4">
                  <a:txBody>
                    <a:bodyPr/>
                    <a:p>
                      <a:pPr indent="0" algn="ctr">
                        <a:buNone/>
                      </a:pPr>
                      <a:r>
                        <a:rPr lang="en-US" sz="1200" b="1">
                          <a:latin typeface="Times New Roman" panose="02020603050405020304" charset="0"/>
                          <a:cs typeface="Times New Roman" panose="02020603050405020304" charset="0"/>
                        </a:rPr>
                        <a:t>第二十条第（六）项</a:t>
                      </a:r>
                      <a:endParaRPr lang="en-US" altLang="en-US" sz="12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300990">
                <a:tc>
                  <a:txBody>
                    <a:bodyPr/>
                    <a:p>
                      <a:pPr indent="0" algn="ctr">
                        <a:buNone/>
                      </a:pPr>
                      <a:r>
                        <a:rPr lang="en-US" sz="1200" b="1">
                          <a:latin typeface="Times New Roman" panose="02020603050405020304" charset="0"/>
                          <a:cs typeface="Times New Roman" panose="02020603050405020304" charset="0"/>
                        </a:rPr>
                        <a:t>信息内容</a:t>
                      </a:r>
                      <a:endParaRPr lang="en-US" altLang="en-US" sz="12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3">
                  <a:txBody>
                    <a:bodyPr/>
                    <a:p>
                      <a:pPr indent="0" algn="ctr">
                        <a:buNone/>
                      </a:pPr>
                      <a:r>
                        <a:rPr lang="en-US" sz="1200" b="1">
                          <a:latin typeface="Times New Roman" panose="02020603050405020304" charset="0"/>
                          <a:cs typeface="Times New Roman" panose="02020603050405020304" charset="0"/>
                        </a:rPr>
                        <a:t>本年处理决定数量</a:t>
                      </a:r>
                      <a:endParaRPr lang="en-US" altLang="en-US" sz="12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300990">
                <a:tc>
                  <a:txBody>
                    <a:bodyPr/>
                    <a:p>
                      <a:pPr indent="0">
                        <a:buNone/>
                      </a:pPr>
                      <a:r>
                        <a:rPr lang="en-US" sz="1200" b="1">
                          <a:latin typeface="Times New Roman" panose="02020603050405020304" charset="0"/>
                          <a:cs typeface="Times New Roman" panose="02020603050405020304" charset="0"/>
                        </a:rPr>
                        <a:t>行政处罚</a:t>
                      </a:r>
                      <a:endParaRPr lang="en-US" altLang="en-US" sz="12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3">
                  <a:txBody>
                    <a:bodyPr/>
                    <a:p>
                      <a:pPr indent="0">
                        <a:buNone/>
                      </a:pPr>
                      <a:r>
                        <a:rPr lang="en-US" sz="1200" b="1">
                          <a:latin typeface="Times New Roman" panose="02020603050405020304" charset="0"/>
                          <a:cs typeface="Times New Roman" panose="02020603050405020304" charset="0"/>
                        </a:rPr>
                        <a:t>　</a:t>
                      </a:r>
                      <a:r>
                        <a:rPr lang="en-US" sz="1200" b="1">
                          <a:latin typeface="Arial Unicode MS" panose="020B0604020202020204" charset="-122"/>
                          <a:ea typeface="Arial Unicode MS" panose="020B0604020202020204" charset="-122"/>
                          <a:cs typeface="Arial Unicode MS" panose="020B0604020202020204" charset="-122"/>
                        </a:rPr>
                        <a:t>0</a:t>
                      </a:r>
                      <a:endParaRPr lang="en-US" altLang="en-US" sz="12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300990">
                <a:tc>
                  <a:txBody>
                    <a:bodyPr/>
                    <a:p>
                      <a:pPr indent="0">
                        <a:buNone/>
                      </a:pPr>
                      <a:r>
                        <a:rPr lang="en-US" sz="1200" b="1">
                          <a:latin typeface="Times New Roman" panose="02020603050405020304" charset="0"/>
                          <a:cs typeface="Times New Roman" panose="02020603050405020304" charset="0"/>
                        </a:rPr>
                        <a:t>行政强制</a:t>
                      </a:r>
                      <a:endParaRPr lang="en-US" altLang="en-US" sz="12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3">
                  <a:txBody>
                    <a:bodyPr/>
                    <a:p>
                      <a:pPr indent="0">
                        <a:buNone/>
                      </a:pPr>
                      <a:r>
                        <a:rPr lang="en-US" sz="1200" b="1">
                          <a:latin typeface="Times New Roman" panose="02020603050405020304" charset="0"/>
                          <a:cs typeface="Times New Roman" panose="02020603050405020304" charset="0"/>
                        </a:rPr>
                        <a:t>　</a:t>
                      </a:r>
                      <a:r>
                        <a:rPr lang="en-US" sz="1200" b="1">
                          <a:latin typeface="Arial Unicode MS" panose="020B0604020202020204" charset="-122"/>
                          <a:ea typeface="Arial Unicode MS" panose="020B0604020202020204" charset="-122"/>
                          <a:cs typeface="Arial Unicode MS" panose="020B0604020202020204" charset="-122"/>
                        </a:rPr>
                        <a:t>0</a:t>
                      </a:r>
                      <a:endParaRPr lang="en-US" altLang="en-US" sz="12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300990">
                <a:tc gridSpan="4">
                  <a:txBody>
                    <a:bodyPr/>
                    <a:p>
                      <a:pPr indent="0" algn="ctr">
                        <a:buNone/>
                      </a:pPr>
                      <a:r>
                        <a:rPr lang="en-US" sz="1200" b="1">
                          <a:latin typeface="Times New Roman" panose="02020603050405020304" charset="0"/>
                          <a:cs typeface="Times New Roman" panose="02020603050405020304" charset="0"/>
                        </a:rPr>
                        <a:t>第二十条第（八）项</a:t>
                      </a:r>
                      <a:endParaRPr lang="en-US" altLang="en-US" sz="12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300990">
                <a:tc>
                  <a:txBody>
                    <a:bodyPr/>
                    <a:p>
                      <a:pPr indent="0" algn="ctr">
                        <a:buNone/>
                      </a:pPr>
                      <a:r>
                        <a:rPr lang="en-US" sz="1200" b="1">
                          <a:latin typeface="Times New Roman" panose="02020603050405020304" charset="0"/>
                          <a:cs typeface="Times New Roman" panose="02020603050405020304" charset="0"/>
                        </a:rPr>
                        <a:t>信息内容</a:t>
                      </a:r>
                      <a:endParaRPr lang="en-US" altLang="en-US" sz="12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3">
                  <a:txBody>
                    <a:bodyPr/>
                    <a:p>
                      <a:pPr indent="0" algn="ctr">
                        <a:buNone/>
                      </a:pPr>
                      <a:r>
                        <a:rPr lang="en-US" sz="1200" b="1">
                          <a:latin typeface="Times New Roman" panose="02020603050405020304" charset="0"/>
                          <a:cs typeface="Times New Roman" panose="02020603050405020304" charset="0"/>
                        </a:rPr>
                        <a:t>本年收费金额（单位：万元）</a:t>
                      </a:r>
                      <a:endParaRPr lang="en-US" altLang="en-US" sz="12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300990">
                <a:tc>
                  <a:txBody>
                    <a:bodyPr/>
                    <a:p>
                      <a:pPr indent="0">
                        <a:buNone/>
                      </a:pPr>
                      <a:r>
                        <a:rPr lang="en-US" sz="1200" b="1">
                          <a:latin typeface="Times New Roman" panose="02020603050405020304" charset="0"/>
                          <a:cs typeface="Times New Roman" panose="02020603050405020304" charset="0"/>
                        </a:rPr>
                        <a:t>行政事业性收费</a:t>
                      </a:r>
                      <a:endParaRPr lang="en-US" altLang="en-US" sz="12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3">
                  <a:txBody>
                    <a:bodyPr/>
                    <a:p>
                      <a:pPr indent="0">
                        <a:buNone/>
                      </a:pPr>
                      <a:r>
                        <a:rPr lang="en-US" sz="1200" b="1">
                          <a:latin typeface="Arial Unicode MS" panose="020B0604020202020204" charset="-122"/>
                          <a:ea typeface="Arial Unicode MS" panose="020B0604020202020204" charset="-122"/>
                          <a:cs typeface="Arial Unicode MS" panose="020B0604020202020204" charset="-122"/>
                        </a:rPr>
                        <a:t>  0</a:t>
                      </a:r>
                      <a:endParaRPr lang="en-US" altLang="en-US" sz="1200" b="1">
                        <a:latin typeface="Arial Unicode MS" panose="020B0604020202020204" charset="-122"/>
                        <a:ea typeface="Arial Unicode MS" panose="020B0604020202020204" charset="-122"/>
                        <a:cs typeface="Arial Unicode MS" panose="020B0604020202020204"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bl>
          </a:graphicData>
        </a:graphic>
      </p:graphicFrame>
      <p:sp>
        <p:nvSpPr>
          <p:cNvPr id="10" name="矩形 9"/>
          <p:cNvSpPr>
            <a:spLocks noChangeArrowheads="1"/>
          </p:cNvSpPr>
          <p:nvPr/>
        </p:nvSpPr>
        <p:spPr bwMode="auto">
          <a:xfrm>
            <a:off x="824652" y="642976"/>
            <a:ext cx="435610" cy="3975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marL="0" marR="0" lvl="0" indent="0" algn="ctr" defTabSz="914400" eaLnBrk="1" fontAlgn="auto" latinLnBrk="0" hangingPunct="1">
              <a:lnSpc>
                <a:spcPct val="100000"/>
              </a:lnSpc>
              <a:spcBef>
                <a:spcPct val="0"/>
              </a:spcBef>
              <a:spcAft>
                <a:spcPts val="0"/>
              </a:spcAft>
              <a:buClrTx/>
              <a:buSzTx/>
              <a:buFont typeface="Arial" panose="020B0604020202020204" pitchFamily="34" charset="0"/>
              <a:buNone/>
              <a:defRPr/>
            </a:pPr>
            <a:r>
              <a:rPr kumimoji="0" lang="en-US" altLang="zh-CN" sz="2000" b="0" i="0" u="none" strike="noStrike" kern="0" cap="none" spc="0" normalizeH="0" baseline="0" noProof="0" dirty="0">
                <a:ln>
                  <a:noFill/>
                </a:ln>
                <a:solidFill>
                  <a:prstClr val="white"/>
                </a:solidFill>
                <a:effectLst/>
                <a:uLnTx/>
                <a:uFillTx/>
                <a:latin typeface="+mn-lt"/>
                <a:ea typeface="+mn-ea"/>
                <a:cs typeface="+mn-ea"/>
                <a:sym typeface="+mn-lt"/>
              </a:rPr>
              <a:t>03</a:t>
            </a:r>
            <a:endParaRPr kumimoji="0" lang="zh-CN" altLang="en-US" sz="2000" b="0" i="0" u="none" strike="noStrike" kern="0" cap="none" spc="0" normalizeH="0" baseline="0" noProof="0" dirty="0">
              <a:ln>
                <a:noFill/>
              </a:ln>
              <a:solidFill>
                <a:prstClr val="white"/>
              </a:solidFill>
              <a:effectLst/>
              <a:uLnTx/>
              <a:uFillTx/>
              <a:latin typeface="+mn-lt"/>
              <a:ea typeface="+mn-ea"/>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1300">
        <p14:pa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10000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500" fill="hold"/>
                                        <p:tgtEl>
                                          <p:spTgt spid="2"/>
                                        </p:tgtEl>
                                        <p:attrNameLst>
                                          <p:attrName>ppt_x</p:attrName>
                                        </p:attrNameLst>
                                      </p:cBhvr>
                                      <p:tavLst>
                                        <p:tav tm="0">
                                          <p:val>
                                            <p:strVal val="0-#ppt_w/2"/>
                                          </p:val>
                                        </p:tav>
                                        <p:tav tm="100000">
                                          <p:val>
                                            <p:strVal val="#ppt_x"/>
                                          </p:val>
                                        </p:tav>
                                      </p:tavLst>
                                    </p:anim>
                                    <p:anim calcmode="lin" valueType="num">
                                      <p:cBhvr additive="base">
                                        <p:cTn id="8" dur="1500" fill="hold"/>
                                        <p:tgtEl>
                                          <p:spTgt spid="2"/>
                                        </p:tgtEl>
                                        <p:attrNameLst>
                                          <p:attrName>ppt_y</p:attrName>
                                        </p:attrNameLst>
                                      </p:cBhvr>
                                      <p:tavLst>
                                        <p:tav tm="0">
                                          <p:val>
                                            <p:strVal val="#ppt_y"/>
                                          </p:val>
                                        </p:tav>
                                        <p:tav tm="100000">
                                          <p:val>
                                            <p:strVal val="#ppt_y"/>
                                          </p:val>
                                        </p:tav>
                                      </p:tavLst>
                                    </p:anim>
                                  </p:childTnLst>
                                </p:cTn>
                              </p:par>
                              <p:par>
                                <p:cTn id="9" presetID="53" presetClass="entr" presetSubtype="16" fill="hold" grpId="0" nodeType="withEffect">
                                  <p:stCondLst>
                                    <p:cond delay="1000"/>
                                  </p:stCondLst>
                                  <p:iterate type="lt">
                                    <p:tmPct val="10000"/>
                                  </p:iterate>
                                  <p:childTnLst>
                                    <p:set>
                                      <p:cBhvr>
                                        <p:cTn id="10" dur="1" fill="hold">
                                          <p:stCondLst>
                                            <p:cond delay="0"/>
                                          </p:stCondLst>
                                        </p:cTn>
                                        <p:tgtEl>
                                          <p:spTgt spid="7"/>
                                        </p:tgtEl>
                                        <p:attrNameLst>
                                          <p:attrName>style.visibility</p:attrName>
                                        </p:attrNameLst>
                                      </p:cBhvr>
                                      <p:to>
                                        <p:strVal val="visible"/>
                                      </p:to>
                                    </p:set>
                                    <p:anim calcmode="lin" valueType="num">
                                      <p:cBhvr>
                                        <p:cTn id="11" dur="500" fill="hold"/>
                                        <p:tgtEl>
                                          <p:spTgt spid="7"/>
                                        </p:tgtEl>
                                        <p:attrNameLst>
                                          <p:attrName>ppt_w</p:attrName>
                                        </p:attrNameLst>
                                      </p:cBhvr>
                                      <p:tavLst>
                                        <p:tav tm="0">
                                          <p:val>
                                            <p:fltVal val="0"/>
                                          </p:val>
                                        </p:tav>
                                        <p:tav tm="100000">
                                          <p:val>
                                            <p:strVal val="#ppt_w"/>
                                          </p:val>
                                        </p:tav>
                                      </p:tavLst>
                                    </p:anim>
                                    <p:anim calcmode="lin" valueType="num">
                                      <p:cBhvr>
                                        <p:cTn id="12" dur="500" fill="hold"/>
                                        <p:tgtEl>
                                          <p:spTgt spid="7"/>
                                        </p:tgtEl>
                                        <p:attrNameLst>
                                          <p:attrName>ppt_h</p:attrName>
                                        </p:attrNameLst>
                                      </p:cBhvr>
                                      <p:tavLst>
                                        <p:tav tm="0">
                                          <p:val>
                                            <p:fltVal val="0"/>
                                          </p:val>
                                        </p:tav>
                                        <p:tav tm="100000">
                                          <p:val>
                                            <p:strVal val="#ppt_h"/>
                                          </p:val>
                                        </p:tav>
                                      </p:tavLst>
                                    </p:anim>
                                    <p:animEffect transition="in" filter="fade">
                                      <p:cBhvr>
                                        <p:cTn id="13" dur="500"/>
                                        <p:tgtEl>
                                          <p:spTgt spid="7"/>
                                        </p:tgtEl>
                                      </p:cBhvr>
                                    </p:animEffect>
                                  </p:childTnLst>
                                </p:cTn>
                              </p:par>
                            </p:childTnLst>
                          </p:cTn>
                        </p:par>
                        <p:par>
                          <p:cTn id="14" fill="hold">
                            <p:stCondLst>
                              <p:cond delay="0"/>
                            </p:stCondLst>
                            <p:childTnLst>
                              <p:par>
                                <p:cTn id="15" presetID="2" presetClass="entr" presetSubtype="6" decel="100000" fill="hold" grpId="0" nodeType="afterEffect">
                                  <p:stCondLst>
                                    <p:cond delay="0"/>
                                  </p:stCondLst>
                                  <p:childTnLst>
                                    <p:set>
                                      <p:cBhvr>
                                        <p:cTn id="16" dur="1" fill="hold">
                                          <p:stCondLst>
                                            <p:cond delay="0"/>
                                          </p:stCondLst>
                                        </p:cTn>
                                        <p:tgtEl>
                                          <p:spTgt spid="62"/>
                                        </p:tgtEl>
                                        <p:attrNameLst>
                                          <p:attrName>style.visibility</p:attrName>
                                        </p:attrNameLst>
                                      </p:cBhvr>
                                      <p:to>
                                        <p:strVal val="visible"/>
                                      </p:to>
                                    </p:set>
                                    <p:anim calcmode="lin" valueType="num">
                                      <p:cBhvr additive="base">
                                        <p:cTn id="17" dur="1500" fill="hold"/>
                                        <p:tgtEl>
                                          <p:spTgt spid="62"/>
                                        </p:tgtEl>
                                        <p:attrNameLst>
                                          <p:attrName>ppt_x</p:attrName>
                                        </p:attrNameLst>
                                      </p:cBhvr>
                                      <p:tavLst>
                                        <p:tav tm="0">
                                          <p:val>
                                            <p:strVal val="1+#ppt_w/2"/>
                                          </p:val>
                                        </p:tav>
                                        <p:tav tm="100000">
                                          <p:val>
                                            <p:strVal val="#ppt_x"/>
                                          </p:val>
                                        </p:tav>
                                      </p:tavLst>
                                    </p:anim>
                                    <p:anim calcmode="lin" valueType="num">
                                      <p:cBhvr additive="base">
                                        <p:cTn id="18" dur="1500" fill="hold"/>
                                        <p:tgtEl>
                                          <p:spTgt spid="62"/>
                                        </p:tgtEl>
                                        <p:attrNameLst>
                                          <p:attrName>ppt_y</p:attrName>
                                        </p:attrNameLst>
                                      </p:cBhvr>
                                      <p:tavLst>
                                        <p:tav tm="0">
                                          <p:val>
                                            <p:strVal val="1+#ppt_h/2"/>
                                          </p:val>
                                        </p:tav>
                                        <p:tav tm="100000">
                                          <p:val>
                                            <p:strVal val="#ppt_y"/>
                                          </p:val>
                                        </p:tav>
                                      </p:tavLst>
                                    </p:anim>
                                  </p:childTnLst>
                                </p:cTn>
                              </p:par>
                              <p:par>
                                <p:cTn id="19" presetID="2" presetClass="entr" presetSubtype="6" decel="100000" fill="hold" grpId="0" nodeType="withEffect">
                                  <p:stCondLst>
                                    <p:cond delay="0"/>
                                  </p:stCondLst>
                                  <p:childTnLst>
                                    <p:set>
                                      <p:cBhvr>
                                        <p:cTn id="20" dur="1" fill="hold">
                                          <p:stCondLst>
                                            <p:cond delay="0"/>
                                          </p:stCondLst>
                                        </p:cTn>
                                        <p:tgtEl>
                                          <p:spTgt spid="55"/>
                                        </p:tgtEl>
                                        <p:attrNameLst>
                                          <p:attrName>style.visibility</p:attrName>
                                        </p:attrNameLst>
                                      </p:cBhvr>
                                      <p:to>
                                        <p:strVal val="visible"/>
                                      </p:to>
                                    </p:set>
                                    <p:anim calcmode="lin" valueType="num">
                                      <p:cBhvr additive="base">
                                        <p:cTn id="21" dur="1500" fill="hold"/>
                                        <p:tgtEl>
                                          <p:spTgt spid="55"/>
                                        </p:tgtEl>
                                        <p:attrNameLst>
                                          <p:attrName>ppt_x</p:attrName>
                                        </p:attrNameLst>
                                      </p:cBhvr>
                                      <p:tavLst>
                                        <p:tav tm="0">
                                          <p:val>
                                            <p:strVal val="1+#ppt_w/2"/>
                                          </p:val>
                                        </p:tav>
                                        <p:tav tm="100000">
                                          <p:val>
                                            <p:strVal val="#ppt_x"/>
                                          </p:val>
                                        </p:tav>
                                      </p:tavLst>
                                    </p:anim>
                                    <p:anim calcmode="lin" valueType="num">
                                      <p:cBhvr additive="base">
                                        <p:cTn id="22" dur="1500" fill="hold"/>
                                        <p:tgtEl>
                                          <p:spTgt spid="55"/>
                                        </p:tgtEl>
                                        <p:attrNameLst>
                                          <p:attrName>ppt_y</p:attrName>
                                        </p:attrNameLst>
                                      </p:cBhvr>
                                      <p:tavLst>
                                        <p:tav tm="0">
                                          <p:val>
                                            <p:strVal val="1+#ppt_h/2"/>
                                          </p:val>
                                        </p:tav>
                                        <p:tav tm="100000">
                                          <p:val>
                                            <p:strVal val="#ppt_y"/>
                                          </p:val>
                                        </p:tav>
                                      </p:tavLst>
                                    </p:anim>
                                  </p:childTnLst>
                                </p:cTn>
                              </p:par>
                              <p:par>
                                <p:cTn id="23" presetID="2" presetClass="entr" presetSubtype="6" decel="100000" fill="hold" grpId="0" nodeType="withEffect">
                                  <p:stCondLst>
                                    <p:cond delay="0"/>
                                  </p:stCondLst>
                                  <p:childTnLst>
                                    <p:set>
                                      <p:cBhvr>
                                        <p:cTn id="24" dur="1" fill="hold">
                                          <p:stCondLst>
                                            <p:cond delay="0"/>
                                          </p:stCondLst>
                                        </p:cTn>
                                        <p:tgtEl>
                                          <p:spTgt spid="59"/>
                                        </p:tgtEl>
                                        <p:attrNameLst>
                                          <p:attrName>style.visibility</p:attrName>
                                        </p:attrNameLst>
                                      </p:cBhvr>
                                      <p:to>
                                        <p:strVal val="visible"/>
                                      </p:to>
                                    </p:set>
                                    <p:anim calcmode="lin" valueType="num">
                                      <p:cBhvr additive="base">
                                        <p:cTn id="25" dur="1500" fill="hold"/>
                                        <p:tgtEl>
                                          <p:spTgt spid="59"/>
                                        </p:tgtEl>
                                        <p:attrNameLst>
                                          <p:attrName>ppt_x</p:attrName>
                                        </p:attrNameLst>
                                      </p:cBhvr>
                                      <p:tavLst>
                                        <p:tav tm="0">
                                          <p:val>
                                            <p:strVal val="1+#ppt_w/2"/>
                                          </p:val>
                                        </p:tav>
                                        <p:tav tm="100000">
                                          <p:val>
                                            <p:strVal val="#ppt_x"/>
                                          </p:val>
                                        </p:tav>
                                      </p:tavLst>
                                    </p:anim>
                                    <p:anim calcmode="lin" valueType="num">
                                      <p:cBhvr additive="base">
                                        <p:cTn id="26" dur="1500" fill="hold"/>
                                        <p:tgtEl>
                                          <p:spTgt spid="59"/>
                                        </p:tgtEl>
                                        <p:attrNameLst>
                                          <p:attrName>ppt_y</p:attrName>
                                        </p:attrNameLst>
                                      </p:cBhvr>
                                      <p:tavLst>
                                        <p:tav tm="0">
                                          <p:val>
                                            <p:strVal val="1+#ppt_h/2"/>
                                          </p:val>
                                        </p:tav>
                                        <p:tav tm="100000">
                                          <p:val>
                                            <p:strVal val="#ppt_y"/>
                                          </p:val>
                                        </p:tav>
                                      </p:tavLst>
                                    </p:anim>
                                  </p:childTnLst>
                                </p:cTn>
                              </p:par>
                              <p:par>
                                <p:cTn id="27" presetID="2" presetClass="entr" presetSubtype="6" decel="100000" fill="hold" grpId="0" nodeType="withEffect">
                                  <p:stCondLst>
                                    <p:cond delay="0"/>
                                  </p:stCondLst>
                                  <p:childTnLst>
                                    <p:set>
                                      <p:cBhvr>
                                        <p:cTn id="28" dur="1" fill="hold">
                                          <p:stCondLst>
                                            <p:cond delay="0"/>
                                          </p:stCondLst>
                                        </p:cTn>
                                        <p:tgtEl>
                                          <p:spTgt spid="56"/>
                                        </p:tgtEl>
                                        <p:attrNameLst>
                                          <p:attrName>style.visibility</p:attrName>
                                        </p:attrNameLst>
                                      </p:cBhvr>
                                      <p:to>
                                        <p:strVal val="visible"/>
                                      </p:to>
                                    </p:set>
                                    <p:anim calcmode="lin" valueType="num">
                                      <p:cBhvr additive="base">
                                        <p:cTn id="29" dur="1500" fill="hold"/>
                                        <p:tgtEl>
                                          <p:spTgt spid="56"/>
                                        </p:tgtEl>
                                        <p:attrNameLst>
                                          <p:attrName>ppt_x</p:attrName>
                                        </p:attrNameLst>
                                      </p:cBhvr>
                                      <p:tavLst>
                                        <p:tav tm="0">
                                          <p:val>
                                            <p:strVal val="1+#ppt_w/2"/>
                                          </p:val>
                                        </p:tav>
                                        <p:tav tm="100000">
                                          <p:val>
                                            <p:strVal val="#ppt_x"/>
                                          </p:val>
                                        </p:tav>
                                      </p:tavLst>
                                    </p:anim>
                                    <p:anim calcmode="lin" valueType="num">
                                      <p:cBhvr additive="base">
                                        <p:cTn id="30" dur="1500" fill="hold"/>
                                        <p:tgtEl>
                                          <p:spTgt spid="56"/>
                                        </p:tgtEl>
                                        <p:attrNameLst>
                                          <p:attrName>ppt_y</p:attrName>
                                        </p:attrNameLst>
                                      </p:cBhvr>
                                      <p:tavLst>
                                        <p:tav tm="0">
                                          <p:val>
                                            <p:strVal val="1+#ppt_h/2"/>
                                          </p:val>
                                        </p:tav>
                                        <p:tav tm="100000">
                                          <p:val>
                                            <p:strVal val="#ppt_y"/>
                                          </p:val>
                                        </p:tav>
                                      </p:tavLst>
                                    </p:anim>
                                  </p:childTnLst>
                                </p:cTn>
                              </p:par>
                              <p:par>
                                <p:cTn id="31" presetID="2" presetClass="entr" presetSubtype="6" decel="100000" fill="hold" grpId="0" nodeType="withEffect">
                                  <p:stCondLst>
                                    <p:cond delay="0"/>
                                  </p:stCondLst>
                                  <p:childTnLst>
                                    <p:set>
                                      <p:cBhvr>
                                        <p:cTn id="32" dur="1" fill="hold">
                                          <p:stCondLst>
                                            <p:cond delay="0"/>
                                          </p:stCondLst>
                                        </p:cTn>
                                        <p:tgtEl>
                                          <p:spTgt spid="61"/>
                                        </p:tgtEl>
                                        <p:attrNameLst>
                                          <p:attrName>style.visibility</p:attrName>
                                        </p:attrNameLst>
                                      </p:cBhvr>
                                      <p:to>
                                        <p:strVal val="visible"/>
                                      </p:to>
                                    </p:set>
                                    <p:anim calcmode="lin" valueType="num">
                                      <p:cBhvr additive="base">
                                        <p:cTn id="33" dur="1500" fill="hold"/>
                                        <p:tgtEl>
                                          <p:spTgt spid="61"/>
                                        </p:tgtEl>
                                        <p:attrNameLst>
                                          <p:attrName>ppt_x</p:attrName>
                                        </p:attrNameLst>
                                      </p:cBhvr>
                                      <p:tavLst>
                                        <p:tav tm="0">
                                          <p:val>
                                            <p:strVal val="1+#ppt_w/2"/>
                                          </p:val>
                                        </p:tav>
                                        <p:tav tm="100000">
                                          <p:val>
                                            <p:strVal val="#ppt_x"/>
                                          </p:val>
                                        </p:tav>
                                      </p:tavLst>
                                    </p:anim>
                                    <p:anim calcmode="lin" valueType="num">
                                      <p:cBhvr additive="base">
                                        <p:cTn id="34" dur="1500" fill="hold"/>
                                        <p:tgtEl>
                                          <p:spTgt spid="61"/>
                                        </p:tgtEl>
                                        <p:attrNameLst>
                                          <p:attrName>ppt_y</p:attrName>
                                        </p:attrNameLst>
                                      </p:cBhvr>
                                      <p:tavLst>
                                        <p:tav tm="0">
                                          <p:val>
                                            <p:strVal val="1+#ppt_h/2"/>
                                          </p:val>
                                        </p:tav>
                                        <p:tav tm="100000">
                                          <p:val>
                                            <p:strVal val="#ppt_y"/>
                                          </p:val>
                                        </p:tav>
                                      </p:tavLst>
                                    </p:anim>
                                  </p:childTnLst>
                                </p:cTn>
                              </p:par>
                              <p:par>
                                <p:cTn id="35" presetID="2" presetClass="entr" presetSubtype="6" decel="100000" fill="hold" grpId="0" nodeType="withEffect">
                                  <p:stCondLst>
                                    <p:cond delay="0"/>
                                  </p:stCondLst>
                                  <p:childTnLst>
                                    <p:set>
                                      <p:cBhvr>
                                        <p:cTn id="36" dur="1" fill="hold">
                                          <p:stCondLst>
                                            <p:cond delay="0"/>
                                          </p:stCondLst>
                                        </p:cTn>
                                        <p:tgtEl>
                                          <p:spTgt spid="57"/>
                                        </p:tgtEl>
                                        <p:attrNameLst>
                                          <p:attrName>style.visibility</p:attrName>
                                        </p:attrNameLst>
                                      </p:cBhvr>
                                      <p:to>
                                        <p:strVal val="visible"/>
                                      </p:to>
                                    </p:set>
                                    <p:anim calcmode="lin" valueType="num">
                                      <p:cBhvr additive="base">
                                        <p:cTn id="37" dur="1500" fill="hold"/>
                                        <p:tgtEl>
                                          <p:spTgt spid="57"/>
                                        </p:tgtEl>
                                        <p:attrNameLst>
                                          <p:attrName>ppt_x</p:attrName>
                                        </p:attrNameLst>
                                      </p:cBhvr>
                                      <p:tavLst>
                                        <p:tav tm="0">
                                          <p:val>
                                            <p:strVal val="1+#ppt_w/2"/>
                                          </p:val>
                                        </p:tav>
                                        <p:tav tm="100000">
                                          <p:val>
                                            <p:strVal val="#ppt_x"/>
                                          </p:val>
                                        </p:tav>
                                      </p:tavLst>
                                    </p:anim>
                                    <p:anim calcmode="lin" valueType="num">
                                      <p:cBhvr additive="base">
                                        <p:cTn id="38" dur="1500" fill="hold"/>
                                        <p:tgtEl>
                                          <p:spTgt spid="57"/>
                                        </p:tgtEl>
                                        <p:attrNameLst>
                                          <p:attrName>ppt_y</p:attrName>
                                        </p:attrNameLst>
                                      </p:cBhvr>
                                      <p:tavLst>
                                        <p:tav tm="0">
                                          <p:val>
                                            <p:strVal val="1+#ppt_h/2"/>
                                          </p:val>
                                        </p:tav>
                                        <p:tav tm="100000">
                                          <p:val>
                                            <p:strVal val="#ppt_y"/>
                                          </p:val>
                                        </p:tav>
                                      </p:tavLst>
                                    </p:anim>
                                  </p:childTnLst>
                                </p:cTn>
                              </p:par>
                              <p:par>
                                <p:cTn id="39" presetID="2" presetClass="entr" presetSubtype="6" decel="100000" fill="hold" grpId="0" nodeType="withEffect">
                                  <p:stCondLst>
                                    <p:cond delay="0"/>
                                  </p:stCondLst>
                                  <p:childTnLst>
                                    <p:set>
                                      <p:cBhvr>
                                        <p:cTn id="40" dur="1" fill="hold">
                                          <p:stCondLst>
                                            <p:cond delay="0"/>
                                          </p:stCondLst>
                                        </p:cTn>
                                        <p:tgtEl>
                                          <p:spTgt spid="60"/>
                                        </p:tgtEl>
                                        <p:attrNameLst>
                                          <p:attrName>style.visibility</p:attrName>
                                        </p:attrNameLst>
                                      </p:cBhvr>
                                      <p:to>
                                        <p:strVal val="visible"/>
                                      </p:to>
                                    </p:set>
                                    <p:anim calcmode="lin" valueType="num">
                                      <p:cBhvr additive="base">
                                        <p:cTn id="41" dur="1500" fill="hold"/>
                                        <p:tgtEl>
                                          <p:spTgt spid="60"/>
                                        </p:tgtEl>
                                        <p:attrNameLst>
                                          <p:attrName>ppt_x</p:attrName>
                                        </p:attrNameLst>
                                      </p:cBhvr>
                                      <p:tavLst>
                                        <p:tav tm="0">
                                          <p:val>
                                            <p:strVal val="1+#ppt_w/2"/>
                                          </p:val>
                                        </p:tav>
                                        <p:tav tm="100000">
                                          <p:val>
                                            <p:strVal val="#ppt_x"/>
                                          </p:val>
                                        </p:tav>
                                      </p:tavLst>
                                    </p:anim>
                                    <p:anim calcmode="lin" valueType="num">
                                      <p:cBhvr additive="base">
                                        <p:cTn id="42" dur="1500" fill="hold"/>
                                        <p:tgtEl>
                                          <p:spTgt spid="60"/>
                                        </p:tgtEl>
                                        <p:attrNameLst>
                                          <p:attrName>ppt_y</p:attrName>
                                        </p:attrNameLst>
                                      </p:cBhvr>
                                      <p:tavLst>
                                        <p:tav tm="0">
                                          <p:val>
                                            <p:strVal val="1+#ppt_h/2"/>
                                          </p:val>
                                        </p:tav>
                                        <p:tav tm="100000">
                                          <p:val>
                                            <p:strVal val="#ppt_y"/>
                                          </p:val>
                                        </p:tav>
                                      </p:tavLst>
                                    </p:anim>
                                  </p:childTnLst>
                                </p:cTn>
                              </p:par>
                              <p:par>
                                <p:cTn id="43" presetID="2" presetClass="entr" presetSubtype="6" decel="100000" fill="hold" grpId="0" nodeType="withEffect">
                                  <p:stCondLst>
                                    <p:cond delay="0"/>
                                  </p:stCondLst>
                                  <p:childTnLst>
                                    <p:set>
                                      <p:cBhvr>
                                        <p:cTn id="44" dur="1" fill="hold">
                                          <p:stCondLst>
                                            <p:cond delay="0"/>
                                          </p:stCondLst>
                                        </p:cTn>
                                        <p:tgtEl>
                                          <p:spTgt spid="58"/>
                                        </p:tgtEl>
                                        <p:attrNameLst>
                                          <p:attrName>style.visibility</p:attrName>
                                        </p:attrNameLst>
                                      </p:cBhvr>
                                      <p:to>
                                        <p:strVal val="visible"/>
                                      </p:to>
                                    </p:set>
                                    <p:anim calcmode="lin" valueType="num">
                                      <p:cBhvr additive="base">
                                        <p:cTn id="45" dur="1500" fill="hold"/>
                                        <p:tgtEl>
                                          <p:spTgt spid="58"/>
                                        </p:tgtEl>
                                        <p:attrNameLst>
                                          <p:attrName>ppt_x</p:attrName>
                                        </p:attrNameLst>
                                      </p:cBhvr>
                                      <p:tavLst>
                                        <p:tav tm="0">
                                          <p:val>
                                            <p:strVal val="1+#ppt_w/2"/>
                                          </p:val>
                                        </p:tav>
                                        <p:tav tm="100000">
                                          <p:val>
                                            <p:strVal val="#ppt_x"/>
                                          </p:val>
                                        </p:tav>
                                      </p:tavLst>
                                    </p:anim>
                                    <p:anim calcmode="lin" valueType="num">
                                      <p:cBhvr additive="base">
                                        <p:cTn id="46" dur="1500" fill="hold"/>
                                        <p:tgtEl>
                                          <p:spTgt spid="58"/>
                                        </p:tgtEl>
                                        <p:attrNameLst>
                                          <p:attrName>ppt_y</p:attrName>
                                        </p:attrNameLst>
                                      </p:cBhvr>
                                      <p:tavLst>
                                        <p:tav tm="0">
                                          <p:val>
                                            <p:strVal val="1+#ppt_h/2"/>
                                          </p:val>
                                        </p:tav>
                                        <p:tav tm="100000">
                                          <p:val>
                                            <p:strVal val="#ppt_y"/>
                                          </p:val>
                                        </p:tav>
                                      </p:tavLst>
                                    </p:anim>
                                  </p:childTnLst>
                                </p:cTn>
                              </p:par>
                            </p:childTnLst>
                          </p:cTn>
                        </p:par>
                        <p:par>
                          <p:cTn id="47" fill="hold">
                            <p:stCondLst>
                              <p:cond delay="1500"/>
                            </p:stCondLst>
                            <p:childTnLst>
                              <p:par>
                                <p:cTn id="48" presetID="42" presetClass="entr" presetSubtype="0" fill="hold" nodeType="afterEffect">
                                  <p:stCondLst>
                                    <p:cond delay="0"/>
                                  </p:stCondLst>
                                  <p:childTnLst>
                                    <p:set>
                                      <p:cBhvr>
                                        <p:cTn id="49" dur="1" fill="hold">
                                          <p:stCondLst>
                                            <p:cond delay="0"/>
                                          </p:stCondLst>
                                        </p:cTn>
                                        <p:tgtEl>
                                          <p:spTgt spid="87"/>
                                        </p:tgtEl>
                                        <p:attrNameLst>
                                          <p:attrName>style.visibility</p:attrName>
                                        </p:attrNameLst>
                                      </p:cBhvr>
                                      <p:to>
                                        <p:strVal val="visible"/>
                                      </p:to>
                                    </p:set>
                                    <p:animEffect transition="in" filter="fade">
                                      <p:cBhvr>
                                        <p:cTn id="50" dur="1000"/>
                                        <p:tgtEl>
                                          <p:spTgt spid="87"/>
                                        </p:tgtEl>
                                      </p:cBhvr>
                                    </p:animEffect>
                                    <p:anim calcmode="lin" valueType="num">
                                      <p:cBhvr>
                                        <p:cTn id="51" dur="1000" fill="hold"/>
                                        <p:tgtEl>
                                          <p:spTgt spid="87"/>
                                        </p:tgtEl>
                                        <p:attrNameLst>
                                          <p:attrName>ppt_x</p:attrName>
                                        </p:attrNameLst>
                                      </p:cBhvr>
                                      <p:tavLst>
                                        <p:tav tm="0">
                                          <p:val>
                                            <p:strVal val="#ppt_x"/>
                                          </p:val>
                                        </p:tav>
                                        <p:tav tm="100000">
                                          <p:val>
                                            <p:strVal val="#ppt_x"/>
                                          </p:val>
                                        </p:tav>
                                      </p:tavLst>
                                    </p:anim>
                                    <p:anim calcmode="lin" valueType="num">
                                      <p:cBhvr>
                                        <p:cTn id="52" dur="1000" fill="hold"/>
                                        <p:tgtEl>
                                          <p:spTgt spid="8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55" grpId="0" animBg="1"/>
      <p:bldP spid="56" grpId="0" animBg="1"/>
      <p:bldP spid="57" grpId="0" animBg="1"/>
      <p:bldP spid="58" grpId="0" animBg="1"/>
      <p:bldP spid="59" grpId="0" animBg="1"/>
      <p:bldP spid="60" grpId="0" animBg="1"/>
      <p:bldP spid="61" grpId="0" animBg="1"/>
      <p:bldP spid="6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181421" y="484636"/>
            <a:ext cx="1586774" cy="1624269"/>
            <a:chOff x="-1543444" y="7260228"/>
            <a:chExt cx="4034677" cy="4130016"/>
          </a:xfrm>
        </p:grpSpPr>
        <p:grpSp>
          <p:nvGrpSpPr>
            <p:cNvPr id="3" name="组合 2"/>
            <p:cNvGrpSpPr/>
            <p:nvPr/>
          </p:nvGrpSpPr>
          <p:grpSpPr>
            <a:xfrm>
              <a:off x="-1543444" y="7260228"/>
              <a:ext cx="4034677" cy="4130016"/>
              <a:chOff x="2160003" y="2746644"/>
              <a:chExt cx="3526233" cy="3609554"/>
            </a:xfrm>
          </p:grpSpPr>
          <p:pic>
            <p:nvPicPr>
              <p:cNvPr id="5" name="图片 4"/>
              <p:cNvPicPr>
                <a:picLocks noChangeAspect="1"/>
              </p:cNvPicPr>
              <p:nvPr/>
            </p:nvPicPr>
            <p:blipFill>
              <a:blip r:embed="rId1" cstate="screen"/>
              <a:stretch>
                <a:fillRect/>
              </a:stretch>
            </p:blipFill>
            <p:spPr>
              <a:xfrm>
                <a:off x="2160003" y="3048017"/>
                <a:ext cx="3368174" cy="3308181"/>
              </a:xfrm>
              <a:prstGeom prst="rect">
                <a:avLst/>
              </a:prstGeom>
            </p:spPr>
          </p:pic>
          <p:sp>
            <p:nvSpPr>
              <p:cNvPr id="6" name="椭圆 5"/>
              <p:cNvSpPr/>
              <p:nvPr/>
            </p:nvSpPr>
            <p:spPr>
              <a:xfrm>
                <a:off x="4073336" y="2746644"/>
                <a:ext cx="1612900" cy="1612899"/>
              </a:xfrm>
              <a:prstGeom prst="ellipse">
                <a:avLst/>
              </a:prstGeom>
              <a:gradFill flip="none" rotWithShape="1">
                <a:gsLst>
                  <a:gs pos="0">
                    <a:srgbClr val="5B9BD5">
                      <a:lumMod val="50000"/>
                    </a:srgbClr>
                  </a:gs>
                  <a:gs pos="47000">
                    <a:srgbClr val="5B9BD5">
                      <a:lumMod val="75000"/>
                    </a:srgbClr>
                  </a:gs>
                  <a:gs pos="100000">
                    <a:srgbClr val="00B0F0"/>
                  </a:gs>
                </a:gsLst>
                <a:lin ang="18000000" scaled="0"/>
                <a:tileRect/>
              </a:gradFill>
              <a:ln w="12700" cap="flat" cmpd="sng" algn="ctr">
                <a:noFill/>
                <a:prstDash val="solid"/>
                <a:miter lim="800000"/>
              </a:ln>
              <a:effectLst>
                <a:outerShdw blurRad="685800" dist="571500" dir="8100000" sx="79000" sy="79000" algn="r" rotWithShape="0">
                  <a:prstClr val="black">
                    <a:alpha val="7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2000" b="0" i="0" u="none" strike="noStrike" kern="0" cap="none" spc="0" normalizeH="0" baseline="0" noProof="0">
                  <a:ln>
                    <a:noFill/>
                  </a:ln>
                  <a:solidFill>
                    <a:prstClr val="white"/>
                  </a:solidFill>
                  <a:effectLst/>
                  <a:uLnTx/>
                  <a:uFillTx/>
                  <a:cs typeface="+mn-ea"/>
                  <a:sym typeface="+mn-lt"/>
                </a:endParaRPr>
              </a:p>
            </p:txBody>
          </p:sp>
        </p:grpSp>
        <p:sp>
          <p:nvSpPr>
            <p:cNvPr id="4" name="矩形 3"/>
            <p:cNvSpPr>
              <a:spLocks noChangeArrowheads="1"/>
            </p:cNvSpPr>
            <p:nvPr/>
          </p:nvSpPr>
          <p:spPr bwMode="auto">
            <a:xfrm>
              <a:off x="1014689" y="7662838"/>
              <a:ext cx="1107622" cy="10107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marL="0" marR="0" lvl="0" indent="0" algn="ctr" defTabSz="914400" eaLnBrk="1" fontAlgn="auto" latinLnBrk="0" hangingPunct="1">
                <a:lnSpc>
                  <a:spcPct val="100000"/>
                </a:lnSpc>
                <a:spcBef>
                  <a:spcPct val="0"/>
                </a:spcBef>
                <a:spcAft>
                  <a:spcPts val="0"/>
                </a:spcAft>
                <a:buClrTx/>
                <a:buSzTx/>
                <a:buFont typeface="Arial" panose="020B0604020202020204" pitchFamily="34" charset="0"/>
                <a:buNone/>
                <a:defRPr/>
              </a:pPr>
              <a:r>
                <a:rPr kumimoji="0" lang="en-US" altLang="zh-CN" sz="2000" b="0" i="0" u="none" strike="noStrike" kern="0" cap="none" spc="0" normalizeH="0" baseline="0" noProof="0" dirty="0">
                  <a:ln>
                    <a:noFill/>
                  </a:ln>
                  <a:solidFill>
                    <a:prstClr val="white"/>
                  </a:solidFill>
                  <a:effectLst/>
                  <a:uLnTx/>
                  <a:uFillTx/>
                  <a:latin typeface="+mn-lt"/>
                  <a:ea typeface="+mn-ea"/>
                  <a:cs typeface="+mn-ea"/>
                  <a:sym typeface="+mn-lt"/>
                </a:rPr>
                <a:t>04</a:t>
              </a:r>
              <a:endParaRPr kumimoji="0" lang="zh-CN" altLang="en-US" sz="2000" b="0" i="0" u="none" strike="noStrike" kern="0" cap="none" spc="0" normalizeH="0" baseline="0" noProof="0" dirty="0">
                <a:ln>
                  <a:noFill/>
                </a:ln>
                <a:solidFill>
                  <a:prstClr val="white"/>
                </a:solidFill>
                <a:effectLst/>
                <a:uLnTx/>
                <a:uFillTx/>
                <a:latin typeface="+mn-lt"/>
                <a:ea typeface="+mn-ea"/>
                <a:cs typeface="+mn-ea"/>
                <a:sym typeface="+mn-lt"/>
              </a:endParaRPr>
            </a:p>
          </p:txBody>
        </p:sp>
      </p:grpSp>
      <p:sp>
        <p:nvSpPr>
          <p:cNvPr id="7" name="文本框 6"/>
          <p:cNvSpPr txBox="1"/>
          <p:nvPr/>
        </p:nvSpPr>
        <p:spPr>
          <a:xfrm>
            <a:off x="531495" y="1727835"/>
            <a:ext cx="873760" cy="4544060"/>
          </a:xfrm>
          <a:prstGeom prst="rect">
            <a:avLst/>
          </a:prstGeom>
          <a:noFill/>
        </p:spPr>
        <p:txBody>
          <a:bodyPr wrap="square" rtlCol="0">
            <a:noAutofit/>
          </a:bodyPr>
          <a:lstStyle/>
          <a:p>
            <a:r>
              <a:rPr lang="zh-CN" altLang="en-US" sz="2400" b="1" dirty="0">
                <a:cs typeface="+mn-ea"/>
                <a:sym typeface="+mn-lt"/>
              </a:rPr>
              <a:t>收到和处理政府信息公开申请情况</a:t>
            </a:r>
            <a:endParaRPr lang="zh-CN" altLang="en-US" sz="2400" b="1" dirty="0">
              <a:cs typeface="+mn-ea"/>
              <a:sym typeface="+mn-lt"/>
            </a:endParaRPr>
          </a:p>
        </p:txBody>
      </p:sp>
      <p:grpSp>
        <p:nvGrpSpPr>
          <p:cNvPr id="48" name="组合 47"/>
          <p:cNvGrpSpPr/>
          <p:nvPr/>
        </p:nvGrpSpPr>
        <p:grpSpPr>
          <a:xfrm>
            <a:off x="3147347" y="2963407"/>
            <a:ext cx="4709124" cy="4828182"/>
            <a:chOff x="3147347" y="2963407"/>
            <a:chExt cx="4709124" cy="4828182"/>
          </a:xfrm>
        </p:grpSpPr>
        <p:pic>
          <p:nvPicPr>
            <p:cNvPr id="49" name="图片 48"/>
            <p:cNvPicPr>
              <a:picLocks noChangeAspect="1"/>
            </p:cNvPicPr>
            <p:nvPr/>
          </p:nvPicPr>
          <p:blipFill>
            <a:blip r:embed="rId1" cstate="print"/>
            <a:stretch>
              <a:fillRect/>
            </a:stretch>
          </p:blipFill>
          <p:spPr>
            <a:xfrm>
              <a:off x="3147347" y="3295875"/>
              <a:ext cx="4577242" cy="4495714"/>
            </a:xfrm>
            <a:prstGeom prst="rect">
              <a:avLst/>
            </a:prstGeom>
          </p:spPr>
        </p:pic>
        <p:grpSp>
          <p:nvGrpSpPr>
            <p:cNvPr id="50" name="Group 61"/>
            <p:cNvGrpSpPr/>
            <p:nvPr/>
          </p:nvGrpSpPr>
          <p:grpSpPr>
            <a:xfrm>
              <a:off x="5790670" y="2963407"/>
              <a:ext cx="2065801" cy="2073471"/>
              <a:chOff x="6174725" y="2751841"/>
              <a:chExt cx="1282700" cy="1287463"/>
            </a:xfrm>
            <a:effectLst/>
          </p:grpSpPr>
          <p:sp>
            <p:nvSpPr>
              <p:cNvPr id="51" name="Freeform 11"/>
              <p:cNvSpPr/>
              <p:nvPr/>
            </p:nvSpPr>
            <p:spPr bwMode="auto">
              <a:xfrm>
                <a:off x="6181075" y="2751841"/>
                <a:ext cx="1276350" cy="1287463"/>
              </a:xfrm>
              <a:custGeom>
                <a:avLst/>
                <a:gdLst>
                  <a:gd name="T0" fmla="*/ 38 w 191"/>
                  <a:gd name="T1" fmla="*/ 173 h 193"/>
                  <a:gd name="T2" fmla="*/ 33 w 191"/>
                  <a:gd name="T3" fmla="*/ 169 h 193"/>
                  <a:gd name="T4" fmla="*/ 26 w 191"/>
                  <a:gd name="T5" fmla="*/ 162 h 193"/>
                  <a:gd name="T6" fmla="*/ 17 w 191"/>
                  <a:gd name="T7" fmla="*/ 151 h 193"/>
                  <a:gd name="T8" fmla="*/ 12 w 191"/>
                  <a:gd name="T9" fmla="*/ 143 h 193"/>
                  <a:gd name="T10" fmla="*/ 6 w 191"/>
                  <a:gd name="T11" fmla="*/ 129 h 193"/>
                  <a:gd name="T12" fmla="*/ 0 w 191"/>
                  <a:gd name="T13" fmla="*/ 105 h 193"/>
                  <a:gd name="T14" fmla="*/ 0 w 191"/>
                  <a:gd name="T15" fmla="*/ 90 h 193"/>
                  <a:gd name="T16" fmla="*/ 2 w 191"/>
                  <a:gd name="T17" fmla="*/ 76 h 193"/>
                  <a:gd name="T18" fmla="*/ 5 w 191"/>
                  <a:gd name="T19" fmla="*/ 68 h 193"/>
                  <a:gd name="T20" fmla="*/ 7 w 191"/>
                  <a:gd name="T21" fmla="*/ 61 h 193"/>
                  <a:gd name="T22" fmla="*/ 11 w 191"/>
                  <a:gd name="T23" fmla="*/ 53 h 193"/>
                  <a:gd name="T24" fmla="*/ 14 w 191"/>
                  <a:gd name="T25" fmla="*/ 47 h 193"/>
                  <a:gd name="T26" fmla="*/ 19 w 191"/>
                  <a:gd name="T27" fmla="*/ 40 h 193"/>
                  <a:gd name="T28" fmla="*/ 29 w 191"/>
                  <a:gd name="T29" fmla="*/ 28 h 193"/>
                  <a:gd name="T30" fmla="*/ 40 w 191"/>
                  <a:gd name="T31" fmla="*/ 19 h 193"/>
                  <a:gd name="T32" fmla="*/ 52 w 191"/>
                  <a:gd name="T33" fmla="*/ 12 h 193"/>
                  <a:gd name="T34" fmla="*/ 60 w 191"/>
                  <a:gd name="T35" fmla="*/ 8 h 193"/>
                  <a:gd name="T36" fmla="*/ 66 w 191"/>
                  <a:gd name="T37" fmla="*/ 6 h 193"/>
                  <a:gd name="T38" fmla="*/ 83 w 191"/>
                  <a:gd name="T39" fmla="*/ 2 h 193"/>
                  <a:gd name="T40" fmla="*/ 120 w 191"/>
                  <a:gd name="T41" fmla="*/ 4 h 193"/>
                  <a:gd name="T42" fmla="*/ 138 w 191"/>
                  <a:gd name="T43" fmla="*/ 11 h 193"/>
                  <a:gd name="T44" fmla="*/ 154 w 191"/>
                  <a:gd name="T45" fmla="*/ 21 h 193"/>
                  <a:gd name="T46" fmla="*/ 154 w 191"/>
                  <a:gd name="T47" fmla="*/ 21 h 193"/>
                  <a:gd name="T48" fmla="*/ 154 w 191"/>
                  <a:gd name="T49" fmla="*/ 21 h 193"/>
                  <a:gd name="T50" fmla="*/ 163 w 191"/>
                  <a:gd name="T51" fmla="*/ 29 h 193"/>
                  <a:gd name="T52" fmla="*/ 174 w 191"/>
                  <a:gd name="T53" fmla="*/ 41 h 193"/>
                  <a:gd name="T54" fmla="*/ 182 w 191"/>
                  <a:gd name="T55" fmla="*/ 55 h 193"/>
                  <a:gd name="T56" fmla="*/ 185 w 191"/>
                  <a:gd name="T57" fmla="*/ 63 h 193"/>
                  <a:gd name="T58" fmla="*/ 187 w 191"/>
                  <a:gd name="T59" fmla="*/ 70 h 193"/>
                  <a:gd name="T60" fmla="*/ 189 w 191"/>
                  <a:gd name="T61" fmla="*/ 78 h 193"/>
                  <a:gd name="T62" fmla="*/ 191 w 191"/>
                  <a:gd name="T63" fmla="*/ 85 h 193"/>
                  <a:gd name="T64" fmla="*/ 191 w 191"/>
                  <a:gd name="T65" fmla="*/ 93 h 193"/>
                  <a:gd name="T66" fmla="*/ 191 w 191"/>
                  <a:gd name="T67" fmla="*/ 101 h 193"/>
                  <a:gd name="T68" fmla="*/ 190 w 191"/>
                  <a:gd name="T69" fmla="*/ 110 h 193"/>
                  <a:gd name="T70" fmla="*/ 187 w 191"/>
                  <a:gd name="T71" fmla="*/ 125 h 193"/>
                  <a:gd name="T72" fmla="*/ 184 w 191"/>
                  <a:gd name="T73" fmla="*/ 133 h 193"/>
                  <a:gd name="T74" fmla="*/ 177 w 191"/>
                  <a:gd name="T75" fmla="*/ 147 h 193"/>
                  <a:gd name="T76" fmla="*/ 173 w 191"/>
                  <a:gd name="T77" fmla="*/ 153 h 193"/>
                  <a:gd name="T78" fmla="*/ 168 w 191"/>
                  <a:gd name="T79" fmla="*/ 160 h 193"/>
                  <a:gd name="T80" fmla="*/ 156 w 191"/>
                  <a:gd name="T81" fmla="*/ 170 h 193"/>
                  <a:gd name="T82" fmla="*/ 144 w 191"/>
                  <a:gd name="T83" fmla="*/ 179 h 193"/>
                  <a:gd name="T84" fmla="*/ 138 w 191"/>
                  <a:gd name="T85" fmla="*/ 182 h 193"/>
                  <a:gd name="T86" fmla="*/ 130 w 191"/>
                  <a:gd name="T87" fmla="*/ 186 h 193"/>
                  <a:gd name="T88" fmla="*/ 119 w 191"/>
                  <a:gd name="T89" fmla="*/ 189 h 193"/>
                  <a:gd name="T90" fmla="*/ 104 w 191"/>
                  <a:gd name="T91" fmla="*/ 192 h 193"/>
                  <a:gd name="T92" fmla="*/ 69 w 191"/>
                  <a:gd name="T93" fmla="*/ 189 h 193"/>
                  <a:gd name="T94" fmla="*/ 38 w 191"/>
                  <a:gd name="T95" fmla="*/ 173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91" h="193">
                    <a:moveTo>
                      <a:pt x="38" y="173"/>
                    </a:moveTo>
                    <a:cubicBezTo>
                      <a:pt x="36" y="172"/>
                      <a:pt x="34" y="170"/>
                      <a:pt x="33" y="169"/>
                    </a:cubicBezTo>
                    <a:cubicBezTo>
                      <a:pt x="31" y="167"/>
                      <a:pt x="28" y="164"/>
                      <a:pt x="26" y="162"/>
                    </a:cubicBezTo>
                    <a:cubicBezTo>
                      <a:pt x="23" y="159"/>
                      <a:pt x="19" y="154"/>
                      <a:pt x="17" y="151"/>
                    </a:cubicBezTo>
                    <a:cubicBezTo>
                      <a:pt x="15" y="149"/>
                      <a:pt x="13" y="146"/>
                      <a:pt x="12" y="143"/>
                    </a:cubicBezTo>
                    <a:cubicBezTo>
                      <a:pt x="8" y="135"/>
                      <a:pt x="8" y="135"/>
                      <a:pt x="6" y="129"/>
                    </a:cubicBezTo>
                    <a:cubicBezTo>
                      <a:pt x="1" y="117"/>
                      <a:pt x="0" y="105"/>
                      <a:pt x="0" y="105"/>
                    </a:cubicBezTo>
                    <a:cubicBezTo>
                      <a:pt x="0" y="101"/>
                      <a:pt x="0" y="95"/>
                      <a:pt x="0" y="90"/>
                    </a:cubicBezTo>
                    <a:cubicBezTo>
                      <a:pt x="1" y="86"/>
                      <a:pt x="1" y="80"/>
                      <a:pt x="2" y="76"/>
                    </a:cubicBezTo>
                    <a:cubicBezTo>
                      <a:pt x="3" y="74"/>
                      <a:pt x="4" y="70"/>
                      <a:pt x="5" y="68"/>
                    </a:cubicBezTo>
                    <a:cubicBezTo>
                      <a:pt x="5" y="66"/>
                      <a:pt x="6" y="63"/>
                      <a:pt x="7" y="61"/>
                    </a:cubicBezTo>
                    <a:cubicBezTo>
                      <a:pt x="8" y="59"/>
                      <a:pt x="9" y="56"/>
                      <a:pt x="11" y="53"/>
                    </a:cubicBezTo>
                    <a:cubicBezTo>
                      <a:pt x="12" y="51"/>
                      <a:pt x="13" y="49"/>
                      <a:pt x="14" y="47"/>
                    </a:cubicBezTo>
                    <a:cubicBezTo>
                      <a:pt x="15" y="45"/>
                      <a:pt x="17" y="42"/>
                      <a:pt x="19" y="40"/>
                    </a:cubicBezTo>
                    <a:cubicBezTo>
                      <a:pt x="24" y="33"/>
                      <a:pt x="29" y="28"/>
                      <a:pt x="29" y="28"/>
                    </a:cubicBezTo>
                    <a:cubicBezTo>
                      <a:pt x="32" y="25"/>
                      <a:pt x="36" y="22"/>
                      <a:pt x="40" y="19"/>
                    </a:cubicBezTo>
                    <a:cubicBezTo>
                      <a:pt x="40" y="19"/>
                      <a:pt x="47" y="14"/>
                      <a:pt x="52" y="12"/>
                    </a:cubicBezTo>
                    <a:cubicBezTo>
                      <a:pt x="55" y="10"/>
                      <a:pt x="58" y="9"/>
                      <a:pt x="60" y="8"/>
                    </a:cubicBezTo>
                    <a:cubicBezTo>
                      <a:pt x="62" y="7"/>
                      <a:pt x="64" y="7"/>
                      <a:pt x="66" y="6"/>
                    </a:cubicBezTo>
                    <a:cubicBezTo>
                      <a:pt x="70" y="5"/>
                      <a:pt x="75" y="3"/>
                      <a:pt x="83" y="2"/>
                    </a:cubicBezTo>
                    <a:cubicBezTo>
                      <a:pt x="95" y="0"/>
                      <a:pt x="108" y="1"/>
                      <a:pt x="120" y="4"/>
                    </a:cubicBezTo>
                    <a:cubicBezTo>
                      <a:pt x="126" y="6"/>
                      <a:pt x="132" y="8"/>
                      <a:pt x="138" y="11"/>
                    </a:cubicBezTo>
                    <a:cubicBezTo>
                      <a:pt x="145" y="15"/>
                      <a:pt x="150" y="18"/>
                      <a:pt x="154" y="21"/>
                    </a:cubicBezTo>
                    <a:cubicBezTo>
                      <a:pt x="141" y="11"/>
                      <a:pt x="141" y="11"/>
                      <a:pt x="154" y="21"/>
                    </a:cubicBezTo>
                    <a:cubicBezTo>
                      <a:pt x="154" y="21"/>
                      <a:pt x="154" y="21"/>
                      <a:pt x="154" y="21"/>
                    </a:cubicBezTo>
                    <a:cubicBezTo>
                      <a:pt x="157" y="23"/>
                      <a:pt x="161" y="26"/>
                      <a:pt x="163" y="29"/>
                    </a:cubicBezTo>
                    <a:cubicBezTo>
                      <a:pt x="166" y="32"/>
                      <a:pt x="170" y="36"/>
                      <a:pt x="174" y="41"/>
                    </a:cubicBezTo>
                    <a:cubicBezTo>
                      <a:pt x="176" y="45"/>
                      <a:pt x="179" y="49"/>
                      <a:pt x="182" y="55"/>
                    </a:cubicBezTo>
                    <a:cubicBezTo>
                      <a:pt x="183" y="57"/>
                      <a:pt x="184" y="60"/>
                      <a:pt x="185" y="63"/>
                    </a:cubicBezTo>
                    <a:cubicBezTo>
                      <a:pt x="186" y="65"/>
                      <a:pt x="187" y="68"/>
                      <a:pt x="187" y="70"/>
                    </a:cubicBezTo>
                    <a:cubicBezTo>
                      <a:pt x="188" y="72"/>
                      <a:pt x="189" y="75"/>
                      <a:pt x="189" y="78"/>
                    </a:cubicBezTo>
                    <a:cubicBezTo>
                      <a:pt x="190" y="80"/>
                      <a:pt x="190" y="83"/>
                      <a:pt x="191" y="85"/>
                    </a:cubicBezTo>
                    <a:cubicBezTo>
                      <a:pt x="191" y="88"/>
                      <a:pt x="191" y="91"/>
                      <a:pt x="191" y="93"/>
                    </a:cubicBezTo>
                    <a:cubicBezTo>
                      <a:pt x="191" y="96"/>
                      <a:pt x="191" y="99"/>
                      <a:pt x="191" y="101"/>
                    </a:cubicBezTo>
                    <a:cubicBezTo>
                      <a:pt x="191" y="104"/>
                      <a:pt x="191" y="107"/>
                      <a:pt x="190" y="110"/>
                    </a:cubicBezTo>
                    <a:cubicBezTo>
                      <a:pt x="190" y="114"/>
                      <a:pt x="188" y="120"/>
                      <a:pt x="187" y="125"/>
                    </a:cubicBezTo>
                    <a:cubicBezTo>
                      <a:pt x="186" y="127"/>
                      <a:pt x="185" y="131"/>
                      <a:pt x="184" y="133"/>
                    </a:cubicBezTo>
                    <a:cubicBezTo>
                      <a:pt x="181" y="140"/>
                      <a:pt x="179" y="143"/>
                      <a:pt x="177" y="147"/>
                    </a:cubicBezTo>
                    <a:cubicBezTo>
                      <a:pt x="176" y="149"/>
                      <a:pt x="174" y="152"/>
                      <a:pt x="173" y="153"/>
                    </a:cubicBezTo>
                    <a:cubicBezTo>
                      <a:pt x="171" y="155"/>
                      <a:pt x="169" y="158"/>
                      <a:pt x="168" y="160"/>
                    </a:cubicBezTo>
                    <a:cubicBezTo>
                      <a:pt x="163" y="165"/>
                      <a:pt x="159" y="168"/>
                      <a:pt x="156" y="170"/>
                    </a:cubicBezTo>
                    <a:cubicBezTo>
                      <a:pt x="154" y="173"/>
                      <a:pt x="150" y="176"/>
                      <a:pt x="144" y="179"/>
                    </a:cubicBezTo>
                    <a:cubicBezTo>
                      <a:pt x="142" y="180"/>
                      <a:pt x="140" y="181"/>
                      <a:pt x="138" y="182"/>
                    </a:cubicBezTo>
                    <a:cubicBezTo>
                      <a:pt x="136" y="183"/>
                      <a:pt x="133" y="185"/>
                      <a:pt x="130" y="186"/>
                    </a:cubicBezTo>
                    <a:cubicBezTo>
                      <a:pt x="126" y="187"/>
                      <a:pt x="120" y="189"/>
                      <a:pt x="119" y="189"/>
                    </a:cubicBezTo>
                    <a:cubicBezTo>
                      <a:pt x="116" y="190"/>
                      <a:pt x="111" y="191"/>
                      <a:pt x="104" y="192"/>
                    </a:cubicBezTo>
                    <a:cubicBezTo>
                      <a:pt x="93" y="193"/>
                      <a:pt x="81" y="192"/>
                      <a:pt x="69" y="189"/>
                    </a:cubicBezTo>
                    <a:cubicBezTo>
                      <a:pt x="54" y="184"/>
                      <a:pt x="43" y="177"/>
                      <a:pt x="38" y="173"/>
                    </a:cubicBezTo>
                    <a:close/>
                  </a:path>
                </a:pathLst>
              </a:custGeom>
              <a:solidFill>
                <a:srgbClr val="000000">
                  <a:alpha val="20000"/>
                </a:srgbClr>
              </a:solidFill>
              <a:ln>
                <a:noFill/>
              </a:ln>
              <a:effectLst>
                <a:outerShdw blurRad="508000" dist="762000" dir="2700000" algn="tl" rotWithShape="0">
                  <a:schemeClr val="bg1">
                    <a:lumMod val="50000"/>
                    <a:alpha val="40000"/>
                  </a:schemeClr>
                </a:outerShdw>
              </a:effectLst>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dirty="0">
                  <a:ln>
                    <a:noFill/>
                  </a:ln>
                  <a:solidFill>
                    <a:srgbClr val="000000"/>
                  </a:solidFill>
                  <a:effectLst/>
                  <a:uLnTx/>
                  <a:uFillTx/>
                  <a:cs typeface="+mn-ea"/>
                  <a:sym typeface="+mn-lt"/>
                </a:endParaRPr>
              </a:p>
            </p:txBody>
          </p:sp>
          <p:sp>
            <p:nvSpPr>
              <p:cNvPr id="52" name="Freeform 12"/>
              <p:cNvSpPr>
                <a:spLocks noEditPoints="1"/>
              </p:cNvSpPr>
              <p:nvPr/>
            </p:nvSpPr>
            <p:spPr bwMode="auto">
              <a:xfrm>
                <a:off x="6174725" y="2805816"/>
                <a:ext cx="400050" cy="1039813"/>
              </a:xfrm>
              <a:custGeom>
                <a:avLst/>
                <a:gdLst>
                  <a:gd name="T0" fmla="*/ 20 w 60"/>
                  <a:gd name="T1" fmla="*/ 38 h 156"/>
                  <a:gd name="T2" fmla="*/ 19 w 60"/>
                  <a:gd name="T3" fmla="*/ 38 h 156"/>
                  <a:gd name="T4" fmla="*/ 22 w 60"/>
                  <a:gd name="T5" fmla="*/ 36 h 156"/>
                  <a:gd name="T6" fmla="*/ 21 w 60"/>
                  <a:gd name="T7" fmla="*/ 35 h 156"/>
                  <a:gd name="T8" fmla="*/ 22 w 60"/>
                  <a:gd name="T9" fmla="*/ 32 h 156"/>
                  <a:gd name="T10" fmla="*/ 21 w 60"/>
                  <a:gd name="T11" fmla="*/ 32 h 156"/>
                  <a:gd name="T12" fmla="*/ 22 w 60"/>
                  <a:gd name="T13" fmla="*/ 35 h 156"/>
                  <a:gd name="T14" fmla="*/ 24 w 60"/>
                  <a:gd name="T15" fmla="*/ 29 h 156"/>
                  <a:gd name="T16" fmla="*/ 24 w 60"/>
                  <a:gd name="T17" fmla="*/ 29 h 156"/>
                  <a:gd name="T18" fmla="*/ 26 w 60"/>
                  <a:gd name="T19" fmla="*/ 27 h 156"/>
                  <a:gd name="T20" fmla="*/ 25 w 60"/>
                  <a:gd name="T21" fmla="*/ 29 h 156"/>
                  <a:gd name="T22" fmla="*/ 33 w 60"/>
                  <a:gd name="T23" fmla="*/ 38 h 156"/>
                  <a:gd name="T24" fmla="*/ 37 w 60"/>
                  <a:gd name="T25" fmla="*/ 29 h 156"/>
                  <a:gd name="T26" fmla="*/ 39 w 60"/>
                  <a:gd name="T27" fmla="*/ 22 h 156"/>
                  <a:gd name="T28" fmla="*/ 32 w 60"/>
                  <a:gd name="T29" fmla="*/ 24 h 156"/>
                  <a:gd name="T30" fmla="*/ 29 w 60"/>
                  <a:gd name="T31" fmla="*/ 25 h 156"/>
                  <a:gd name="T32" fmla="*/ 43 w 60"/>
                  <a:gd name="T33" fmla="*/ 13 h 156"/>
                  <a:gd name="T34" fmla="*/ 40 w 60"/>
                  <a:gd name="T35" fmla="*/ 16 h 156"/>
                  <a:gd name="T36" fmla="*/ 44 w 60"/>
                  <a:gd name="T37" fmla="*/ 13 h 156"/>
                  <a:gd name="T38" fmla="*/ 48 w 60"/>
                  <a:gd name="T39" fmla="*/ 12 h 156"/>
                  <a:gd name="T40" fmla="*/ 44 w 60"/>
                  <a:gd name="T41" fmla="*/ 15 h 156"/>
                  <a:gd name="T42" fmla="*/ 42 w 60"/>
                  <a:gd name="T43" fmla="*/ 19 h 156"/>
                  <a:gd name="T44" fmla="*/ 42 w 60"/>
                  <a:gd name="T45" fmla="*/ 22 h 156"/>
                  <a:gd name="T46" fmla="*/ 46 w 60"/>
                  <a:gd name="T47" fmla="*/ 20 h 156"/>
                  <a:gd name="T48" fmla="*/ 51 w 60"/>
                  <a:gd name="T49" fmla="*/ 13 h 156"/>
                  <a:gd name="T50" fmla="*/ 51 w 60"/>
                  <a:gd name="T51" fmla="*/ 8 h 156"/>
                  <a:gd name="T52" fmla="*/ 47 w 60"/>
                  <a:gd name="T53" fmla="*/ 10 h 156"/>
                  <a:gd name="T54" fmla="*/ 47 w 60"/>
                  <a:gd name="T55" fmla="*/ 9 h 156"/>
                  <a:gd name="T56" fmla="*/ 52 w 60"/>
                  <a:gd name="T57" fmla="*/ 5 h 156"/>
                  <a:gd name="T58" fmla="*/ 56 w 60"/>
                  <a:gd name="T59" fmla="*/ 2 h 156"/>
                  <a:gd name="T60" fmla="*/ 53 w 60"/>
                  <a:gd name="T61" fmla="*/ 4 h 156"/>
                  <a:gd name="T62" fmla="*/ 12 w 60"/>
                  <a:gd name="T63" fmla="*/ 45 h 156"/>
                  <a:gd name="T64" fmla="*/ 9 w 60"/>
                  <a:gd name="T65" fmla="*/ 52 h 156"/>
                  <a:gd name="T66" fmla="*/ 9 w 60"/>
                  <a:gd name="T67" fmla="*/ 53 h 156"/>
                  <a:gd name="T68" fmla="*/ 16 w 60"/>
                  <a:gd name="T69" fmla="*/ 45 h 156"/>
                  <a:gd name="T70" fmla="*/ 23 w 60"/>
                  <a:gd name="T71" fmla="*/ 40 h 156"/>
                  <a:gd name="T72" fmla="*/ 27 w 60"/>
                  <a:gd name="T73" fmla="*/ 42 h 156"/>
                  <a:gd name="T74" fmla="*/ 28 w 60"/>
                  <a:gd name="T75" fmla="*/ 38 h 156"/>
                  <a:gd name="T76" fmla="*/ 26 w 60"/>
                  <a:gd name="T77" fmla="*/ 35 h 156"/>
                  <a:gd name="T78" fmla="*/ 30 w 60"/>
                  <a:gd name="T79" fmla="*/ 34 h 156"/>
                  <a:gd name="T80" fmla="*/ 32 w 60"/>
                  <a:gd name="T81" fmla="*/ 35 h 156"/>
                  <a:gd name="T82" fmla="*/ 31 w 60"/>
                  <a:gd name="T83" fmla="*/ 40 h 156"/>
                  <a:gd name="T84" fmla="*/ 25 w 60"/>
                  <a:gd name="T85" fmla="*/ 125 h 156"/>
                  <a:gd name="T86" fmla="*/ 13 w 60"/>
                  <a:gd name="T87" fmla="*/ 113 h 156"/>
                  <a:gd name="T88" fmla="*/ 10 w 60"/>
                  <a:gd name="T89" fmla="*/ 98 h 156"/>
                  <a:gd name="T90" fmla="*/ 6 w 60"/>
                  <a:gd name="T91" fmla="*/ 87 h 156"/>
                  <a:gd name="T92" fmla="*/ 5 w 60"/>
                  <a:gd name="T93" fmla="*/ 84 h 156"/>
                  <a:gd name="T94" fmla="*/ 2 w 60"/>
                  <a:gd name="T95" fmla="*/ 86 h 156"/>
                  <a:gd name="T96" fmla="*/ 2 w 60"/>
                  <a:gd name="T97" fmla="*/ 73 h 156"/>
                  <a:gd name="T98" fmla="*/ 2 w 60"/>
                  <a:gd name="T99" fmla="*/ 92 h 156"/>
                  <a:gd name="T100" fmla="*/ 27 w 60"/>
                  <a:gd name="T101" fmla="*/ 154 h 156"/>
                  <a:gd name="T102" fmla="*/ 22 w 60"/>
                  <a:gd name="T103" fmla="*/ 147 h 156"/>
                  <a:gd name="T104" fmla="*/ 25 w 60"/>
                  <a:gd name="T105" fmla="*/ 142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60" h="156">
                    <a:moveTo>
                      <a:pt x="21" y="37"/>
                    </a:moveTo>
                    <a:cubicBezTo>
                      <a:pt x="21" y="37"/>
                      <a:pt x="20" y="37"/>
                      <a:pt x="20" y="38"/>
                    </a:cubicBezTo>
                    <a:cubicBezTo>
                      <a:pt x="20" y="38"/>
                      <a:pt x="20" y="38"/>
                      <a:pt x="20" y="38"/>
                    </a:cubicBezTo>
                    <a:cubicBezTo>
                      <a:pt x="20" y="38"/>
                      <a:pt x="20" y="38"/>
                      <a:pt x="20" y="38"/>
                    </a:cubicBezTo>
                    <a:cubicBezTo>
                      <a:pt x="19" y="38"/>
                      <a:pt x="19" y="38"/>
                      <a:pt x="19" y="38"/>
                    </a:cubicBezTo>
                    <a:cubicBezTo>
                      <a:pt x="19" y="38"/>
                      <a:pt x="19" y="39"/>
                      <a:pt x="18" y="39"/>
                    </a:cubicBezTo>
                    <a:cubicBezTo>
                      <a:pt x="18" y="39"/>
                      <a:pt x="18" y="39"/>
                      <a:pt x="18" y="39"/>
                    </a:cubicBezTo>
                    <a:cubicBezTo>
                      <a:pt x="18" y="39"/>
                      <a:pt x="18" y="38"/>
                      <a:pt x="19" y="38"/>
                    </a:cubicBezTo>
                    <a:cubicBezTo>
                      <a:pt x="19" y="37"/>
                      <a:pt x="19" y="37"/>
                      <a:pt x="20" y="37"/>
                    </a:cubicBezTo>
                    <a:cubicBezTo>
                      <a:pt x="20" y="37"/>
                      <a:pt x="21" y="36"/>
                      <a:pt x="21" y="36"/>
                    </a:cubicBezTo>
                    <a:cubicBezTo>
                      <a:pt x="21" y="36"/>
                      <a:pt x="21" y="36"/>
                      <a:pt x="21" y="36"/>
                    </a:cubicBezTo>
                    <a:cubicBezTo>
                      <a:pt x="22" y="36"/>
                      <a:pt x="22" y="36"/>
                      <a:pt x="22" y="36"/>
                    </a:cubicBezTo>
                    <a:cubicBezTo>
                      <a:pt x="22" y="37"/>
                      <a:pt x="22" y="37"/>
                      <a:pt x="21" y="37"/>
                    </a:cubicBezTo>
                    <a:moveTo>
                      <a:pt x="22" y="35"/>
                    </a:moveTo>
                    <a:cubicBezTo>
                      <a:pt x="21" y="35"/>
                      <a:pt x="22" y="35"/>
                      <a:pt x="22" y="33"/>
                    </a:cubicBezTo>
                    <a:cubicBezTo>
                      <a:pt x="22" y="33"/>
                      <a:pt x="21" y="34"/>
                      <a:pt x="21" y="35"/>
                    </a:cubicBezTo>
                    <a:cubicBezTo>
                      <a:pt x="20" y="36"/>
                      <a:pt x="20" y="36"/>
                      <a:pt x="20" y="36"/>
                    </a:cubicBezTo>
                    <a:cubicBezTo>
                      <a:pt x="20" y="36"/>
                      <a:pt x="20" y="36"/>
                      <a:pt x="21" y="34"/>
                    </a:cubicBezTo>
                    <a:cubicBezTo>
                      <a:pt x="22" y="33"/>
                      <a:pt x="22" y="33"/>
                      <a:pt x="22" y="32"/>
                    </a:cubicBezTo>
                    <a:cubicBezTo>
                      <a:pt x="22" y="32"/>
                      <a:pt x="22" y="32"/>
                      <a:pt x="22" y="32"/>
                    </a:cubicBezTo>
                    <a:cubicBezTo>
                      <a:pt x="22" y="32"/>
                      <a:pt x="21" y="33"/>
                      <a:pt x="19" y="35"/>
                    </a:cubicBezTo>
                    <a:cubicBezTo>
                      <a:pt x="18" y="37"/>
                      <a:pt x="18" y="37"/>
                      <a:pt x="18" y="37"/>
                    </a:cubicBezTo>
                    <a:cubicBezTo>
                      <a:pt x="18" y="37"/>
                      <a:pt x="18" y="37"/>
                      <a:pt x="18" y="37"/>
                    </a:cubicBezTo>
                    <a:cubicBezTo>
                      <a:pt x="18" y="36"/>
                      <a:pt x="21" y="32"/>
                      <a:pt x="21" y="32"/>
                    </a:cubicBezTo>
                    <a:cubicBezTo>
                      <a:pt x="22" y="32"/>
                      <a:pt x="23" y="31"/>
                      <a:pt x="23" y="31"/>
                    </a:cubicBezTo>
                    <a:cubicBezTo>
                      <a:pt x="23" y="31"/>
                      <a:pt x="23" y="31"/>
                      <a:pt x="23" y="32"/>
                    </a:cubicBezTo>
                    <a:cubicBezTo>
                      <a:pt x="23" y="32"/>
                      <a:pt x="23" y="32"/>
                      <a:pt x="23" y="32"/>
                    </a:cubicBezTo>
                    <a:cubicBezTo>
                      <a:pt x="23" y="32"/>
                      <a:pt x="22" y="34"/>
                      <a:pt x="22" y="35"/>
                    </a:cubicBezTo>
                    <a:moveTo>
                      <a:pt x="24" y="30"/>
                    </a:moveTo>
                    <a:cubicBezTo>
                      <a:pt x="24" y="30"/>
                      <a:pt x="24" y="30"/>
                      <a:pt x="24" y="30"/>
                    </a:cubicBezTo>
                    <a:cubicBezTo>
                      <a:pt x="24" y="30"/>
                      <a:pt x="24" y="30"/>
                      <a:pt x="24" y="30"/>
                    </a:cubicBezTo>
                    <a:cubicBezTo>
                      <a:pt x="24" y="30"/>
                      <a:pt x="24" y="29"/>
                      <a:pt x="24" y="29"/>
                    </a:cubicBezTo>
                    <a:cubicBezTo>
                      <a:pt x="24" y="29"/>
                      <a:pt x="24" y="29"/>
                      <a:pt x="24" y="29"/>
                    </a:cubicBezTo>
                    <a:cubicBezTo>
                      <a:pt x="24" y="29"/>
                      <a:pt x="24" y="29"/>
                      <a:pt x="24" y="29"/>
                    </a:cubicBezTo>
                    <a:cubicBezTo>
                      <a:pt x="24" y="29"/>
                      <a:pt x="24" y="29"/>
                      <a:pt x="24" y="29"/>
                    </a:cubicBezTo>
                    <a:cubicBezTo>
                      <a:pt x="24" y="29"/>
                      <a:pt x="24" y="29"/>
                      <a:pt x="24" y="29"/>
                    </a:cubicBezTo>
                    <a:cubicBezTo>
                      <a:pt x="24" y="28"/>
                      <a:pt x="24" y="28"/>
                      <a:pt x="25" y="28"/>
                    </a:cubicBezTo>
                    <a:cubicBezTo>
                      <a:pt x="25" y="28"/>
                      <a:pt x="25" y="28"/>
                      <a:pt x="25" y="28"/>
                    </a:cubicBezTo>
                    <a:cubicBezTo>
                      <a:pt x="25" y="28"/>
                      <a:pt x="25" y="28"/>
                      <a:pt x="25" y="28"/>
                    </a:cubicBezTo>
                    <a:cubicBezTo>
                      <a:pt x="25" y="27"/>
                      <a:pt x="26" y="27"/>
                      <a:pt x="26" y="27"/>
                    </a:cubicBezTo>
                    <a:cubicBezTo>
                      <a:pt x="26" y="27"/>
                      <a:pt x="26" y="27"/>
                      <a:pt x="26" y="27"/>
                    </a:cubicBezTo>
                    <a:cubicBezTo>
                      <a:pt x="26" y="27"/>
                      <a:pt x="26" y="27"/>
                      <a:pt x="26" y="27"/>
                    </a:cubicBezTo>
                    <a:cubicBezTo>
                      <a:pt x="26" y="28"/>
                      <a:pt x="25" y="28"/>
                      <a:pt x="25" y="28"/>
                    </a:cubicBezTo>
                    <a:cubicBezTo>
                      <a:pt x="25" y="29"/>
                      <a:pt x="25" y="29"/>
                      <a:pt x="25" y="29"/>
                    </a:cubicBezTo>
                    <a:cubicBezTo>
                      <a:pt x="25" y="29"/>
                      <a:pt x="25" y="29"/>
                      <a:pt x="24" y="30"/>
                    </a:cubicBezTo>
                    <a:moveTo>
                      <a:pt x="32" y="41"/>
                    </a:moveTo>
                    <a:cubicBezTo>
                      <a:pt x="32" y="41"/>
                      <a:pt x="33" y="39"/>
                      <a:pt x="33" y="38"/>
                    </a:cubicBezTo>
                    <a:cubicBezTo>
                      <a:pt x="33" y="38"/>
                      <a:pt x="33" y="38"/>
                      <a:pt x="33" y="38"/>
                    </a:cubicBezTo>
                    <a:cubicBezTo>
                      <a:pt x="33" y="37"/>
                      <a:pt x="33" y="37"/>
                      <a:pt x="33" y="37"/>
                    </a:cubicBezTo>
                    <a:cubicBezTo>
                      <a:pt x="34" y="36"/>
                      <a:pt x="35" y="35"/>
                      <a:pt x="36" y="34"/>
                    </a:cubicBezTo>
                    <a:cubicBezTo>
                      <a:pt x="36" y="33"/>
                      <a:pt x="36" y="32"/>
                      <a:pt x="37" y="31"/>
                    </a:cubicBezTo>
                    <a:cubicBezTo>
                      <a:pt x="37" y="31"/>
                      <a:pt x="37" y="30"/>
                      <a:pt x="37" y="29"/>
                    </a:cubicBezTo>
                    <a:cubicBezTo>
                      <a:pt x="37" y="29"/>
                      <a:pt x="37" y="29"/>
                      <a:pt x="36" y="29"/>
                    </a:cubicBezTo>
                    <a:cubicBezTo>
                      <a:pt x="38" y="27"/>
                      <a:pt x="40" y="25"/>
                      <a:pt x="40" y="23"/>
                    </a:cubicBezTo>
                    <a:cubicBezTo>
                      <a:pt x="39" y="23"/>
                      <a:pt x="39" y="24"/>
                      <a:pt x="37" y="24"/>
                    </a:cubicBezTo>
                    <a:cubicBezTo>
                      <a:pt x="37" y="23"/>
                      <a:pt x="37" y="23"/>
                      <a:pt x="39" y="22"/>
                    </a:cubicBezTo>
                    <a:cubicBezTo>
                      <a:pt x="40" y="19"/>
                      <a:pt x="40" y="19"/>
                      <a:pt x="40" y="19"/>
                    </a:cubicBezTo>
                    <a:cubicBezTo>
                      <a:pt x="40" y="17"/>
                      <a:pt x="37" y="20"/>
                      <a:pt x="36" y="21"/>
                    </a:cubicBezTo>
                    <a:cubicBezTo>
                      <a:pt x="35" y="22"/>
                      <a:pt x="34" y="24"/>
                      <a:pt x="32" y="24"/>
                    </a:cubicBezTo>
                    <a:cubicBezTo>
                      <a:pt x="32" y="24"/>
                      <a:pt x="32" y="24"/>
                      <a:pt x="32" y="24"/>
                    </a:cubicBezTo>
                    <a:cubicBezTo>
                      <a:pt x="30" y="24"/>
                      <a:pt x="30" y="26"/>
                      <a:pt x="28" y="28"/>
                    </a:cubicBezTo>
                    <a:cubicBezTo>
                      <a:pt x="28" y="28"/>
                      <a:pt x="28" y="27"/>
                      <a:pt x="28" y="27"/>
                    </a:cubicBezTo>
                    <a:cubicBezTo>
                      <a:pt x="28" y="27"/>
                      <a:pt x="28" y="27"/>
                      <a:pt x="30" y="25"/>
                    </a:cubicBezTo>
                    <a:cubicBezTo>
                      <a:pt x="30" y="25"/>
                      <a:pt x="30" y="25"/>
                      <a:pt x="29" y="25"/>
                    </a:cubicBezTo>
                    <a:cubicBezTo>
                      <a:pt x="30" y="24"/>
                      <a:pt x="32" y="23"/>
                      <a:pt x="32" y="22"/>
                    </a:cubicBezTo>
                    <a:cubicBezTo>
                      <a:pt x="31" y="20"/>
                      <a:pt x="38" y="14"/>
                      <a:pt x="41" y="14"/>
                    </a:cubicBezTo>
                    <a:cubicBezTo>
                      <a:pt x="41" y="14"/>
                      <a:pt x="41" y="14"/>
                      <a:pt x="41" y="14"/>
                    </a:cubicBezTo>
                    <a:cubicBezTo>
                      <a:pt x="42" y="14"/>
                      <a:pt x="42" y="13"/>
                      <a:pt x="43" y="13"/>
                    </a:cubicBezTo>
                    <a:cubicBezTo>
                      <a:pt x="42" y="14"/>
                      <a:pt x="41" y="15"/>
                      <a:pt x="40" y="15"/>
                    </a:cubicBezTo>
                    <a:cubicBezTo>
                      <a:pt x="41" y="15"/>
                      <a:pt x="41" y="15"/>
                      <a:pt x="41" y="15"/>
                    </a:cubicBezTo>
                    <a:cubicBezTo>
                      <a:pt x="41" y="15"/>
                      <a:pt x="41" y="15"/>
                      <a:pt x="41" y="15"/>
                    </a:cubicBezTo>
                    <a:cubicBezTo>
                      <a:pt x="41" y="15"/>
                      <a:pt x="41" y="15"/>
                      <a:pt x="40" y="16"/>
                    </a:cubicBezTo>
                    <a:cubicBezTo>
                      <a:pt x="41" y="16"/>
                      <a:pt x="41" y="16"/>
                      <a:pt x="44" y="13"/>
                    </a:cubicBezTo>
                    <a:cubicBezTo>
                      <a:pt x="43" y="13"/>
                      <a:pt x="43" y="13"/>
                      <a:pt x="43" y="13"/>
                    </a:cubicBezTo>
                    <a:cubicBezTo>
                      <a:pt x="44" y="13"/>
                      <a:pt x="44" y="13"/>
                      <a:pt x="44" y="12"/>
                    </a:cubicBezTo>
                    <a:cubicBezTo>
                      <a:pt x="44" y="13"/>
                      <a:pt x="44" y="13"/>
                      <a:pt x="44" y="13"/>
                    </a:cubicBezTo>
                    <a:cubicBezTo>
                      <a:pt x="46" y="13"/>
                      <a:pt x="47" y="11"/>
                      <a:pt x="48" y="11"/>
                    </a:cubicBezTo>
                    <a:cubicBezTo>
                      <a:pt x="49" y="12"/>
                      <a:pt x="49" y="12"/>
                      <a:pt x="49" y="11"/>
                    </a:cubicBezTo>
                    <a:cubicBezTo>
                      <a:pt x="49" y="11"/>
                      <a:pt x="49" y="11"/>
                      <a:pt x="48" y="12"/>
                    </a:cubicBezTo>
                    <a:cubicBezTo>
                      <a:pt x="48" y="12"/>
                      <a:pt x="48" y="12"/>
                      <a:pt x="48" y="12"/>
                    </a:cubicBezTo>
                    <a:cubicBezTo>
                      <a:pt x="48" y="13"/>
                      <a:pt x="45" y="13"/>
                      <a:pt x="46" y="14"/>
                    </a:cubicBezTo>
                    <a:cubicBezTo>
                      <a:pt x="46" y="14"/>
                      <a:pt x="47" y="14"/>
                      <a:pt x="47" y="14"/>
                    </a:cubicBezTo>
                    <a:cubicBezTo>
                      <a:pt x="47" y="14"/>
                      <a:pt x="47" y="15"/>
                      <a:pt x="44" y="16"/>
                    </a:cubicBezTo>
                    <a:cubicBezTo>
                      <a:pt x="44" y="15"/>
                      <a:pt x="44" y="15"/>
                      <a:pt x="44" y="15"/>
                    </a:cubicBezTo>
                    <a:cubicBezTo>
                      <a:pt x="44" y="15"/>
                      <a:pt x="43" y="15"/>
                      <a:pt x="42" y="16"/>
                    </a:cubicBezTo>
                    <a:cubicBezTo>
                      <a:pt x="42" y="16"/>
                      <a:pt x="42" y="17"/>
                      <a:pt x="42" y="17"/>
                    </a:cubicBezTo>
                    <a:cubicBezTo>
                      <a:pt x="42" y="18"/>
                      <a:pt x="42" y="18"/>
                      <a:pt x="41" y="19"/>
                    </a:cubicBezTo>
                    <a:cubicBezTo>
                      <a:pt x="42" y="19"/>
                      <a:pt x="42" y="19"/>
                      <a:pt x="42" y="19"/>
                    </a:cubicBezTo>
                    <a:cubicBezTo>
                      <a:pt x="41" y="21"/>
                      <a:pt x="41" y="21"/>
                      <a:pt x="41" y="21"/>
                    </a:cubicBezTo>
                    <a:cubicBezTo>
                      <a:pt x="42" y="21"/>
                      <a:pt x="42" y="21"/>
                      <a:pt x="42" y="21"/>
                    </a:cubicBezTo>
                    <a:cubicBezTo>
                      <a:pt x="42" y="21"/>
                      <a:pt x="42" y="21"/>
                      <a:pt x="42" y="21"/>
                    </a:cubicBezTo>
                    <a:cubicBezTo>
                      <a:pt x="42" y="21"/>
                      <a:pt x="42" y="21"/>
                      <a:pt x="42" y="22"/>
                    </a:cubicBezTo>
                    <a:cubicBezTo>
                      <a:pt x="44" y="21"/>
                      <a:pt x="44" y="19"/>
                      <a:pt x="46" y="18"/>
                    </a:cubicBezTo>
                    <a:cubicBezTo>
                      <a:pt x="46" y="18"/>
                      <a:pt x="46" y="18"/>
                      <a:pt x="46" y="18"/>
                    </a:cubicBezTo>
                    <a:cubicBezTo>
                      <a:pt x="46" y="18"/>
                      <a:pt x="46" y="18"/>
                      <a:pt x="45" y="19"/>
                    </a:cubicBezTo>
                    <a:cubicBezTo>
                      <a:pt x="46" y="19"/>
                      <a:pt x="46" y="19"/>
                      <a:pt x="46" y="20"/>
                    </a:cubicBezTo>
                    <a:cubicBezTo>
                      <a:pt x="47" y="19"/>
                      <a:pt x="47" y="19"/>
                      <a:pt x="48" y="19"/>
                    </a:cubicBezTo>
                    <a:cubicBezTo>
                      <a:pt x="48" y="17"/>
                      <a:pt x="49" y="17"/>
                      <a:pt x="49" y="16"/>
                    </a:cubicBezTo>
                    <a:cubicBezTo>
                      <a:pt x="49" y="16"/>
                      <a:pt x="49" y="16"/>
                      <a:pt x="49" y="16"/>
                    </a:cubicBezTo>
                    <a:cubicBezTo>
                      <a:pt x="49" y="14"/>
                      <a:pt x="51" y="14"/>
                      <a:pt x="51" y="13"/>
                    </a:cubicBezTo>
                    <a:cubicBezTo>
                      <a:pt x="52" y="13"/>
                      <a:pt x="52" y="11"/>
                      <a:pt x="53" y="10"/>
                    </a:cubicBezTo>
                    <a:cubicBezTo>
                      <a:pt x="53" y="10"/>
                      <a:pt x="54" y="9"/>
                      <a:pt x="54" y="9"/>
                    </a:cubicBezTo>
                    <a:cubicBezTo>
                      <a:pt x="54" y="8"/>
                      <a:pt x="53" y="8"/>
                      <a:pt x="53" y="8"/>
                    </a:cubicBezTo>
                    <a:cubicBezTo>
                      <a:pt x="52" y="8"/>
                      <a:pt x="52" y="9"/>
                      <a:pt x="51" y="8"/>
                    </a:cubicBezTo>
                    <a:cubicBezTo>
                      <a:pt x="52" y="8"/>
                      <a:pt x="53" y="8"/>
                      <a:pt x="54" y="7"/>
                    </a:cubicBezTo>
                    <a:cubicBezTo>
                      <a:pt x="50" y="7"/>
                      <a:pt x="49" y="10"/>
                      <a:pt x="46" y="11"/>
                    </a:cubicBezTo>
                    <a:cubicBezTo>
                      <a:pt x="46" y="11"/>
                      <a:pt x="47" y="10"/>
                      <a:pt x="48" y="10"/>
                    </a:cubicBezTo>
                    <a:cubicBezTo>
                      <a:pt x="48" y="10"/>
                      <a:pt x="48" y="10"/>
                      <a:pt x="47" y="10"/>
                    </a:cubicBezTo>
                    <a:cubicBezTo>
                      <a:pt x="49" y="8"/>
                      <a:pt x="50" y="8"/>
                      <a:pt x="51" y="7"/>
                    </a:cubicBezTo>
                    <a:cubicBezTo>
                      <a:pt x="49" y="7"/>
                      <a:pt x="48" y="9"/>
                      <a:pt x="46" y="9"/>
                    </a:cubicBezTo>
                    <a:cubicBezTo>
                      <a:pt x="47" y="9"/>
                      <a:pt x="48" y="9"/>
                      <a:pt x="49" y="7"/>
                    </a:cubicBezTo>
                    <a:cubicBezTo>
                      <a:pt x="48" y="7"/>
                      <a:pt x="48" y="8"/>
                      <a:pt x="47" y="9"/>
                    </a:cubicBezTo>
                    <a:cubicBezTo>
                      <a:pt x="47" y="8"/>
                      <a:pt x="47" y="7"/>
                      <a:pt x="49" y="7"/>
                    </a:cubicBezTo>
                    <a:cubicBezTo>
                      <a:pt x="49" y="7"/>
                      <a:pt x="49" y="7"/>
                      <a:pt x="49" y="7"/>
                    </a:cubicBezTo>
                    <a:cubicBezTo>
                      <a:pt x="51" y="6"/>
                      <a:pt x="54" y="4"/>
                      <a:pt x="55" y="3"/>
                    </a:cubicBezTo>
                    <a:cubicBezTo>
                      <a:pt x="55" y="3"/>
                      <a:pt x="55" y="3"/>
                      <a:pt x="52" y="5"/>
                    </a:cubicBezTo>
                    <a:cubicBezTo>
                      <a:pt x="55" y="3"/>
                      <a:pt x="57" y="2"/>
                      <a:pt x="59" y="1"/>
                    </a:cubicBezTo>
                    <a:cubicBezTo>
                      <a:pt x="60" y="1"/>
                      <a:pt x="60" y="1"/>
                      <a:pt x="60" y="0"/>
                    </a:cubicBezTo>
                    <a:cubicBezTo>
                      <a:pt x="59" y="1"/>
                      <a:pt x="57" y="2"/>
                      <a:pt x="56" y="2"/>
                    </a:cubicBezTo>
                    <a:cubicBezTo>
                      <a:pt x="56" y="2"/>
                      <a:pt x="56" y="2"/>
                      <a:pt x="56" y="2"/>
                    </a:cubicBezTo>
                    <a:cubicBezTo>
                      <a:pt x="56" y="2"/>
                      <a:pt x="56" y="2"/>
                      <a:pt x="56" y="2"/>
                    </a:cubicBezTo>
                    <a:cubicBezTo>
                      <a:pt x="56" y="2"/>
                      <a:pt x="56" y="2"/>
                      <a:pt x="56" y="2"/>
                    </a:cubicBezTo>
                    <a:cubicBezTo>
                      <a:pt x="54" y="3"/>
                      <a:pt x="54" y="3"/>
                      <a:pt x="52" y="4"/>
                    </a:cubicBezTo>
                    <a:cubicBezTo>
                      <a:pt x="52" y="4"/>
                      <a:pt x="53" y="4"/>
                      <a:pt x="53" y="4"/>
                    </a:cubicBezTo>
                    <a:cubicBezTo>
                      <a:pt x="50" y="6"/>
                      <a:pt x="45" y="8"/>
                      <a:pt x="42" y="10"/>
                    </a:cubicBezTo>
                    <a:cubicBezTo>
                      <a:pt x="35" y="16"/>
                      <a:pt x="34" y="16"/>
                      <a:pt x="30" y="20"/>
                    </a:cubicBezTo>
                    <a:cubicBezTo>
                      <a:pt x="24" y="27"/>
                      <a:pt x="23" y="27"/>
                      <a:pt x="20" y="32"/>
                    </a:cubicBezTo>
                    <a:cubicBezTo>
                      <a:pt x="14" y="40"/>
                      <a:pt x="14" y="40"/>
                      <a:pt x="12" y="45"/>
                    </a:cubicBezTo>
                    <a:cubicBezTo>
                      <a:pt x="9" y="51"/>
                      <a:pt x="9" y="51"/>
                      <a:pt x="9" y="51"/>
                    </a:cubicBezTo>
                    <a:cubicBezTo>
                      <a:pt x="9" y="51"/>
                      <a:pt x="9" y="51"/>
                      <a:pt x="9" y="51"/>
                    </a:cubicBezTo>
                    <a:cubicBezTo>
                      <a:pt x="9" y="50"/>
                      <a:pt x="9" y="50"/>
                      <a:pt x="10" y="50"/>
                    </a:cubicBezTo>
                    <a:cubicBezTo>
                      <a:pt x="9" y="50"/>
                      <a:pt x="9" y="50"/>
                      <a:pt x="9" y="52"/>
                    </a:cubicBezTo>
                    <a:cubicBezTo>
                      <a:pt x="9" y="51"/>
                      <a:pt x="9" y="51"/>
                      <a:pt x="9" y="51"/>
                    </a:cubicBezTo>
                    <a:cubicBezTo>
                      <a:pt x="9" y="51"/>
                      <a:pt x="10" y="51"/>
                      <a:pt x="10" y="52"/>
                    </a:cubicBezTo>
                    <a:cubicBezTo>
                      <a:pt x="9" y="52"/>
                      <a:pt x="9" y="52"/>
                      <a:pt x="9" y="53"/>
                    </a:cubicBezTo>
                    <a:cubicBezTo>
                      <a:pt x="9" y="53"/>
                      <a:pt x="9" y="53"/>
                      <a:pt x="9" y="53"/>
                    </a:cubicBezTo>
                    <a:cubicBezTo>
                      <a:pt x="9" y="55"/>
                      <a:pt x="8" y="57"/>
                      <a:pt x="7" y="60"/>
                    </a:cubicBezTo>
                    <a:cubicBezTo>
                      <a:pt x="7" y="60"/>
                      <a:pt x="8" y="59"/>
                      <a:pt x="8" y="57"/>
                    </a:cubicBezTo>
                    <a:cubicBezTo>
                      <a:pt x="10" y="52"/>
                      <a:pt x="13" y="49"/>
                      <a:pt x="16" y="45"/>
                    </a:cubicBezTo>
                    <a:cubicBezTo>
                      <a:pt x="16" y="45"/>
                      <a:pt x="16" y="45"/>
                      <a:pt x="16" y="45"/>
                    </a:cubicBezTo>
                    <a:cubicBezTo>
                      <a:pt x="17" y="45"/>
                      <a:pt x="17" y="43"/>
                      <a:pt x="18" y="43"/>
                    </a:cubicBezTo>
                    <a:cubicBezTo>
                      <a:pt x="19" y="42"/>
                      <a:pt x="19" y="42"/>
                      <a:pt x="19" y="42"/>
                    </a:cubicBezTo>
                    <a:cubicBezTo>
                      <a:pt x="20" y="43"/>
                      <a:pt x="20" y="43"/>
                      <a:pt x="20" y="43"/>
                    </a:cubicBezTo>
                    <a:cubicBezTo>
                      <a:pt x="21" y="42"/>
                      <a:pt x="21" y="39"/>
                      <a:pt x="23" y="40"/>
                    </a:cubicBezTo>
                    <a:cubicBezTo>
                      <a:pt x="23" y="40"/>
                      <a:pt x="24" y="40"/>
                      <a:pt x="24" y="39"/>
                    </a:cubicBezTo>
                    <a:cubicBezTo>
                      <a:pt x="24" y="40"/>
                      <a:pt x="23" y="41"/>
                      <a:pt x="23" y="42"/>
                    </a:cubicBezTo>
                    <a:cubicBezTo>
                      <a:pt x="23" y="42"/>
                      <a:pt x="23" y="42"/>
                      <a:pt x="23" y="42"/>
                    </a:cubicBezTo>
                    <a:cubicBezTo>
                      <a:pt x="24" y="42"/>
                      <a:pt x="26" y="42"/>
                      <a:pt x="27" y="42"/>
                    </a:cubicBezTo>
                    <a:cubicBezTo>
                      <a:pt x="27" y="42"/>
                      <a:pt x="28" y="40"/>
                      <a:pt x="28" y="39"/>
                    </a:cubicBezTo>
                    <a:cubicBezTo>
                      <a:pt x="28" y="39"/>
                      <a:pt x="27" y="40"/>
                      <a:pt x="27" y="40"/>
                    </a:cubicBezTo>
                    <a:cubicBezTo>
                      <a:pt x="27" y="40"/>
                      <a:pt x="27" y="40"/>
                      <a:pt x="27" y="40"/>
                    </a:cubicBezTo>
                    <a:cubicBezTo>
                      <a:pt x="27" y="39"/>
                      <a:pt x="27" y="39"/>
                      <a:pt x="28" y="38"/>
                    </a:cubicBezTo>
                    <a:cubicBezTo>
                      <a:pt x="27" y="38"/>
                      <a:pt x="27" y="38"/>
                      <a:pt x="27" y="38"/>
                    </a:cubicBezTo>
                    <a:cubicBezTo>
                      <a:pt x="26" y="37"/>
                      <a:pt x="28" y="36"/>
                      <a:pt x="28" y="35"/>
                    </a:cubicBezTo>
                    <a:cubicBezTo>
                      <a:pt x="28" y="35"/>
                      <a:pt x="28" y="35"/>
                      <a:pt x="28" y="35"/>
                    </a:cubicBezTo>
                    <a:cubicBezTo>
                      <a:pt x="27" y="35"/>
                      <a:pt x="26" y="35"/>
                      <a:pt x="26" y="35"/>
                    </a:cubicBezTo>
                    <a:cubicBezTo>
                      <a:pt x="26" y="34"/>
                      <a:pt x="27" y="34"/>
                      <a:pt x="28" y="33"/>
                    </a:cubicBezTo>
                    <a:cubicBezTo>
                      <a:pt x="28" y="33"/>
                      <a:pt x="29" y="34"/>
                      <a:pt x="29" y="33"/>
                    </a:cubicBezTo>
                    <a:cubicBezTo>
                      <a:pt x="29" y="33"/>
                      <a:pt x="30" y="34"/>
                      <a:pt x="30" y="34"/>
                    </a:cubicBezTo>
                    <a:cubicBezTo>
                      <a:pt x="30" y="34"/>
                      <a:pt x="30" y="34"/>
                      <a:pt x="30" y="34"/>
                    </a:cubicBezTo>
                    <a:cubicBezTo>
                      <a:pt x="30" y="34"/>
                      <a:pt x="30" y="34"/>
                      <a:pt x="30" y="34"/>
                    </a:cubicBezTo>
                    <a:cubicBezTo>
                      <a:pt x="30" y="35"/>
                      <a:pt x="29" y="35"/>
                      <a:pt x="29" y="36"/>
                    </a:cubicBezTo>
                    <a:cubicBezTo>
                      <a:pt x="30" y="37"/>
                      <a:pt x="31" y="35"/>
                      <a:pt x="32" y="35"/>
                    </a:cubicBezTo>
                    <a:cubicBezTo>
                      <a:pt x="32" y="35"/>
                      <a:pt x="32" y="35"/>
                      <a:pt x="32" y="35"/>
                    </a:cubicBezTo>
                    <a:cubicBezTo>
                      <a:pt x="32" y="35"/>
                      <a:pt x="32" y="35"/>
                      <a:pt x="33" y="35"/>
                    </a:cubicBezTo>
                    <a:cubicBezTo>
                      <a:pt x="33" y="35"/>
                      <a:pt x="34" y="35"/>
                      <a:pt x="34" y="35"/>
                    </a:cubicBezTo>
                    <a:cubicBezTo>
                      <a:pt x="33" y="37"/>
                      <a:pt x="30" y="37"/>
                      <a:pt x="29" y="39"/>
                    </a:cubicBezTo>
                    <a:cubicBezTo>
                      <a:pt x="30" y="39"/>
                      <a:pt x="30" y="40"/>
                      <a:pt x="31" y="40"/>
                    </a:cubicBezTo>
                    <a:cubicBezTo>
                      <a:pt x="31" y="40"/>
                      <a:pt x="31" y="41"/>
                      <a:pt x="30" y="41"/>
                    </a:cubicBezTo>
                    <a:cubicBezTo>
                      <a:pt x="31" y="41"/>
                      <a:pt x="32" y="41"/>
                      <a:pt x="32" y="42"/>
                    </a:cubicBezTo>
                    <a:cubicBezTo>
                      <a:pt x="32" y="41"/>
                      <a:pt x="32" y="41"/>
                      <a:pt x="32" y="41"/>
                    </a:cubicBezTo>
                    <a:moveTo>
                      <a:pt x="25" y="125"/>
                    </a:moveTo>
                    <a:cubicBezTo>
                      <a:pt x="25" y="123"/>
                      <a:pt x="15" y="111"/>
                      <a:pt x="14" y="111"/>
                    </a:cubicBezTo>
                    <a:cubicBezTo>
                      <a:pt x="14" y="112"/>
                      <a:pt x="14" y="112"/>
                      <a:pt x="14" y="113"/>
                    </a:cubicBezTo>
                    <a:cubicBezTo>
                      <a:pt x="14" y="113"/>
                      <a:pt x="14" y="113"/>
                      <a:pt x="14" y="113"/>
                    </a:cubicBezTo>
                    <a:cubicBezTo>
                      <a:pt x="13" y="113"/>
                      <a:pt x="13" y="113"/>
                      <a:pt x="13" y="113"/>
                    </a:cubicBezTo>
                    <a:cubicBezTo>
                      <a:pt x="14" y="110"/>
                      <a:pt x="14" y="110"/>
                      <a:pt x="13" y="109"/>
                    </a:cubicBezTo>
                    <a:cubicBezTo>
                      <a:pt x="13" y="109"/>
                      <a:pt x="13" y="110"/>
                      <a:pt x="13" y="110"/>
                    </a:cubicBezTo>
                    <a:cubicBezTo>
                      <a:pt x="12" y="110"/>
                      <a:pt x="12" y="110"/>
                      <a:pt x="12" y="109"/>
                    </a:cubicBezTo>
                    <a:cubicBezTo>
                      <a:pt x="16" y="107"/>
                      <a:pt x="10" y="98"/>
                      <a:pt x="10" y="98"/>
                    </a:cubicBezTo>
                    <a:cubicBezTo>
                      <a:pt x="10" y="98"/>
                      <a:pt x="9" y="98"/>
                      <a:pt x="9" y="98"/>
                    </a:cubicBezTo>
                    <a:cubicBezTo>
                      <a:pt x="7" y="93"/>
                      <a:pt x="7" y="93"/>
                      <a:pt x="8" y="89"/>
                    </a:cubicBezTo>
                    <a:cubicBezTo>
                      <a:pt x="8" y="89"/>
                      <a:pt x="7" y="89"/>
                      <a:pt x="7" y="90"/>
                    </a:cubicBezTo>
                    <a:cubicBezTo>
                      <a:pt x="7" y="89"/>
                      <a:pt x="7" y="88"/>
                      <a:pt x="6" y="87"/>
                    </a:cubicBezTo>
                    <a:cubicBezTo>
                      <a:pt x="6" y="88"/>
                      <a:pt x="6" y="88"/>
                      <a:pt x="6" y="88"/>
                    </a:cubicBezTo>
                    <a:cubicBezTo>
                      <a:pt x="6" y="88"/>
                      <a:pt x="6" y="87"/>
                      <a:pt x="5" y="86"/>
                    </a:cubicBezTo>
                    <a:cubicBezTo>
                      <a:pt x="5" y="86"/>
                      <a:pt x="5" y="86"/>
                      <a:pt x="5" y="86"/>
                    </a:cubicBezTo>
                    <a:cubicBezTo>
                      <a:pt x="5" y="86"/>
                      <a:pt x="5" y="86"/>
                      <a:pt x="5" y="84"/>
                    </a:cubicBezTo>
                    <a:cubicBezTo>
                      <a:pt x="5" y="84"/>
                      <a:pt x="4" y="84"/>
                      <a:pt x="4" y="84"/>
                    </a:cubicBezTo>
                    <a:cubicBezTo>
                      <a:pt x="4" y="85"/>
                      <a:pt x="4" y="85"/>
                      <a:pt x="4" y="88"/>
                    </a:cubicBezTo>
                    <a:cubicBezTo>
                      <a:pt x="3" y="86"/>
                      <a:pt x="4" y="84"/>
                      <a:pt x="4" y="82"/>
                    </a:cubicBezTo>
                    <a:cubicBezTo>
                      <a:pt x="3" y="83"/>
                      <a:pt x="3" y="83"/>
                      <a:pt x="2" y="86"/>
                    </a:cubicBezTo>
                    <a:cubicBezTo>
                      <a:pt x="2" y="85"/>
                      <a:pt x="2" y="85"/>
                      <a:pt x="2" y="83"/>
                    </a:cubicBezTo>
                    <a:cubicBezTo>
                      <a:pt x="2" y="83"/>
                      <a:pt x="2" y="84"/>
                      <a:pt x="2" y="84"/>
                    </a:cubicBezTo>
                    <a:cubicBezTo>
                      <a:pt x="0" y="76"/>
                      <a:pt x="6" y="70"/>
                      <a:pt x="5" y="62"/>
                    </a:cubicBezTo>
                    <a:cubicBezTo>
                      <a:pt x="4" y="65"/>
                      <a:pt x="2" y="73"/>
                      <a:pt x="2" y="73"/>
                    </a:cubicBezTo>
                    <a:cubicBezTo>
                      <a:pt x="2" y="73"/>
                      <a:pt x="2" y="73"/>
                      <a:pt x="2" y="73"/>
                    </a:cubicBezTo>
                    <a:cubicBezTo>
                      <a:pt x="1" y="81"/>
                      <a:pt x="1" y="85"/>
                      <a:pt x="2" y="87"/>
                    </a:cubicBezTo>
                    <a:cubicBezTo>
                      <a:pt x="2" y="86"/>
                      <a:pt x="2" y="86"/>
                      <a:pt x="2" y="85"/>
                    </a:cubicBezTo>
                    <a:cubicBezTo>
                      <a:pt x="2" y="86"/>
                      <a:pt x="2" y="92"/>
                      <a:pt x="2" y="92"/>
                    </a:cubicBezTo>
                    <a:cubicBezTo>
                      <a:pt x="1" y="112"/>
                      <a:pt x="11" y="137"/>
                      <a:pt x="27" y="154"/>
                    </a:cubicBezTo>
                    <a:cubicBezTo>
                      <a:pt x="29" y="156"/>
                      <a:pt x="29" y="156"/>
                      <a:pt x="29" y="156"/>
                    </a:cubicBezTo>
                    <a:cubicBezTo>
                      <a:pt x="29" y="156"/>
                      <a:pt x="29" y="156"/>
                      <a:pt x="29" y="156"/>
                    </a:cubicBezTo>
                    <a:cubicBezTo>
                      <a:pt x="28" y="155"/>
                      <a:pt x="28" y="155"/>
                      <a:pt x="27" y="154"/>
                    </a:cubicBezTo>
                    <a:cubicBezTo>
                      <a:pt x="27" y="154"/>
                      <a:pt x="27" y="154"/>
                      <a:pt x="28" y="155"/>
                    </a:cubicBezTo>
                    <a:cubicBezTo>
                      <a:pt x="27" y="154"/>
                      <a:pt x="27" y="154"/>
                      <a:pt x="26" y="153"/>
                    </a:cubicBezTo>
                    <a:cubicBezTo>
                      <a:pt x="26" y="153"/>
                      <a:pt x="27" y="153"/>
                      <a:pt x="27" y="154"/>
                    </a:cubicBezTo>
                    <a:cubicBezTo>
                      <a:pt x="26" y="151"/>
                      <a:pt x="23" y="149"/>
                      <a:pt x="22" y="147"/>
                    </a:cubicBezTo>
                    <a:cubicBezTo>
                      <a:pt x="24" y="150"/>
                      <a:pt x="24" y="150"/>
                      <a:pt x="26" y="151"/>
                    </a:cubicBezTo>
                    <a:cubicBezTo>
                      <a:pt x="25" y="150"/>
                      <a:pt x="24" y="149"/>
                      <a:pt x="24" y="148"/>
                    </a:cubicBezTo>
                    <a:cubicBezTo>
                      <a:pt x="24" y="146"/>
                      <a:pt x="22" y="145"/>
                      <a:pt x="22" y="143"/>
                    </a:cubicBezTo>
                    <a:cubicBezTo>
                      <a:pt x="23" y="141"/>
                      <a:pt x="24" y="142"/>
                      <a:pt x="25" y="142"/>
                    </a:cubicBezTo>
                    <a:cubicBezTo>
                      <a:pt x="25" y="141"/>
                      <a:pt x="25" y="140"/>
                      <a:pt x="25" y="139"/>
                    </a:cubicBezTo>
                    <a:cubicBezTo>
                      <a:pt x="25" y="137"/>
                      <a:pt x="23" y="134"/>
                      <a:pt x="23" y="132"/>
                    </a:cubicBezTo>
                    <a:cubicBezTo>
                      <a:pt x="23" y="130"/>
                      <a:pt x="25" y="128"/>
                      <a:pt x="25" y="125"/>
                    </a:cubicBezTo>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dirty="0">
                  <a:ln>
                    <a:noFill/>
                  </a:ln>
                  <a:solidFill>
                    <a:srgbClr val="000000"/>
                  </a:solidFill>
                  <a:effectLst/>
                  <a:uLnTx/>
                  <a:uFillTx/>
                  <a:cs typeface="+mn-ea"/>
                  <a:sym typeface="+mn-lt"/>
                </a:endParaRPr>
              </a:p>
            </p:txBody>
          </p:sp>
          <p:sp>
            <p:nvSpPr>
              <p:cNvPr id="53" name="Freeform 13"/>
              <p:cNvSpPr/>
              <p:nvPr/>
            </p:nvSpPr>
            <p:spPr bwMode="auto">
              <a:xfrm>
                <a:off x="6435075" y="2912178"/>
                <a:ext cx="6350" cy="6350"/>
              </a:xfrm>
              <a:custGeom>
                <a:avLst/>
                <a:gdLst>
                  <a:gd name="T0" fmla="*/ 0 w 1"/>
                  <a:gd name="T1" fmla="*/ 1 h 1"/>
                  <a:gd name="T2" fmla="*/ 0 w 1"/>
                  <a:gd name="T3" fmla="*/ 1 h 1"/>
                  <a:gd name="T4" fmla="*/ 1 w 1"/>
                  <a:gd name="T5" fmla="*/ 0 h 1"/>
                  <a:gd name="T6" fmla="*/ 1 w 1"/>
                  <a:gd name="T7" fmla="*/ 0 h 1"/>
                  <a:gd name="T8" fmla="*/ 0 w 1"/>
                  <a:gd name="T9" fmla="*/ 1 h 1"/>
                </a:gdLst>
                <a:ahLst/>
                <a:cxnLst>
                  <a:cxn ang="0">
                    <a:pos x="T0" y="T1"/>
                  </a:cxn>
                  <a:cxn ang="0">
                    <a:pos x="T2" y="T3"/>
                  </a:cxn>
                  <a:cxn ang="0">
                    <a:pos x="T4" y="T5"/>
                  </a:cxn>
                  <a:cxn ang="0">
                    <a:pos x="T6" y="T7"/>
                  </a:cxn>
                  <a:cxn ang="0">
                    <a:pos x="T8" y="T9"/>
                  </a:cxn>
                </a:cxnLst>
                <a:rect l="0" t="0" r="r" b="b"/>
                <a:pathLst>
                  <a:path w="1" h="1">
                    <a:moveTo>
                      <a:pt x="0" y="1"/>
                    </a:moveTo>
                    <a:cubicBezTo>
                      <a:pt x="0" y="1"/>
                      <a:pt x="0" y="1"/>
                      <a:pt x="0" y="1"/>
                    </a:cubicBezTo>
                    <a:cubicBezTo>
                      <a:pt x="0" y="0"/>
                      <a:pt x="1" y="0"/>
                      <a:pt x="1" y="0"/>
                    </a:cubicBezTo>
                    <a:cubicBezTo>
                      <a:pt x="1" y="0"/>
                      <a:pt x="1" y="0"/>
                      <a:pt x="1" y="0"/>
                    </a:cubicBezTo>
                    <a:cubicBezTo>
                      <a:pt x="1" y="0"/>
                      <a:pt x="1" y="0"/>
                      <a:pt x="0" y="1"/>
                    </a:cubicBezTo>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dirty="0">
                  <a:ln>
                    <a:noFill/>
                  </a:ln>
                  <a:solidFill>
                    <a:srgbClr val="000000"/>
                  </a:solidFill>
                  <a:effectLst/>
                  <a:uLnTx/>
                  <a:uFillTx/>
                  <a:cs typeface="+mn-ea"/>
                  <a:sym typeface="+mn-lt"/>
                </a:endParaRPr>
              </a:p>
            </p:txBody>
          </p:sp>
          <p:sp>
            <p:nvSpPr>
              <p:cNvPr id="54" name="Freeform 14"/>
              <p:cNvSpPr/>
              <p:nvPr/>
            </p:nvSpPr>
            <p:spPr bwMode="auto">
              <a:xfrm>
                <a:off x="6428725" y="2918528"/>
                <a:ext cx="6350" cy="7938"/>
              </a:xfrm>
              <a:custGeom>
                <a:avLst/>
                <a:gdLst>
                  <a:gd name="T0" fmla="*/ 1 w 1"/>
                  <a:gd name="T1" fmla="*/ 1 h 1"/>
                  <a:gd name="T2" fmla="*/ 0 w 1"/>
                  <a:gd name="T3" fmla="*/ 1 h 1"/>
                  <a:gd name="T4" fmla="*/ 1 w 1"/>
                  <a:gd name="T5" fmla="*/ 0 h 1"/>
                  <a:gd name="T6" fmla="*/ 1 w 1"/>
                  <a:gd name="T7" fmla="*/ 0 h 1"/>
                  <a:gd name="T8" fmla="*/ 1 w 1"/>
                  <a:gd name="T9" fmla="*/ 1 h 1"/>
                </a:gdLst>
                <a:ahLst/>
                <a:cxnLst>
                  <a:cxn ang="0">
                    <a:pos x="T0" y="T1"/>
                  </a:cxn>
                  <a:cxn ang="0">
                    <a:pos x="T2" y="T3"/>
                  </a:cxn>
                  <a:cxn ang="0">
                    <a:pos x="T4" y="T5"/>
                  </a:cxn>
                  <a:cxn ang="0">
                    <a:pos x="T6" y="T7"/>
                  </a:cxn>
                  <a:cxn ang="0">
                    <a:pos x="T8" y="T9"/>
                  </a:cxn>
                </a:cxnLst>
                <a:rect l="0" t="0" r="r" b="b"/>
                <a:pathLst>
                  <a:path w="1" h="1">
                    <a:moveTo>
                      <a:pt x="1" y="1"/>
                    </a:moveTo>
                    <a:cubicBezTo>
                      <a:pt x="1" y="1"/>
                      <a:pt x="0" y="1"/>
                      <a:pt x="0" y="1"/>
                    </a:cubicBezTo>
                    <a:cubicBezTo>
                      <a:pt x="0" y="1"/>
                      <a:pt x="1" y="0"/>
                      <a:pt x="1" y="0"/>
                    </a:cubicBezTo>
                    <a:cubicBezTo>
                      <a:pt x="1" y="0"/>
                      <a:pt x="1" y="0"/>
                      <a:pt x="1" y="0"/>
                    </a:cubicBezTo>
                    <a:cubicBezTo>
                      <a:pt x="1" y="1"/>
                      <a:pt x="1" y="1"/>
                      <a:pt x="1" y="1"/>
                    </a:cubicBezTo>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dirty="0">
                  <a:ln>
                    <a:noFill/>
                  </a:ln>
                  <a:solidFill>
                    <a:srgbClr val="000000"/>
                  </a:solidFill>
                  <a:effectLst/>
                  <a:uLnTx/>
                  <a:uFillTx/>
                  <a:cs typeface="+mn-ea"/>
                  <a:sym typeface="+mn-lt"/>
                </a:endParaRPr>
              </a:p>
            </p:txBody>
          </p:sp>
          <p:sp>
            <p:nvSpPr>
              <p:cNvPr id="55" name="Freeform 15"/>
              <p:cNvSpPr/>
              <p:nvPr/>
            </p:nvSpPr>
            <p:spPr bwMode="auto">
              <a:xfrm>
                <a:off x="6549375" y="2799466"/>
                <a:ext cx="46038" cy="26988"/>
              </a:xfrm>
              <a:custGeom>
                <a:avLst/>
                <a:gdLst>
                  <a:gd name="T0" fmla="*/ 2 w 7"/>
                  <a:gd name="T1" fmla="*/ 3 h 4"/>
                  <a:gd name="T2" fmla="*/ 0 w 7"/>
                  <a:gd name="T3" fmla="*/ 4 h 4"/>
                  <a:gd name="T4" fmla="*/ 0 w 7"/>
                  <a:gd name="T5" fmla="*/ 4 h 4"/>
                  <a:gd name="T6" fmla="*/ 1 w 7"/>
                  <a:gd name="T7" fmla="*/ 3 h 4"/>
                  <a:gd name="T8" fmla="*/ 1 w 7"/>
                  <a:gd name="T9" fmla="*/ 3 h 4"/>
                  <a:gd name="T10" fmla="*/ 2 w 7"/>
                  <a:gd name="T11" fmla="*/ 3 h 4"/>
                  <a:gd name="T12" fmla="*/ 3 w 7"/>
                  <a:gd name="T13" fmla="*/ 2 h 4"/>
                  <a:gd name="T14" fmla="*/ 2 w 7"/>
                  <a:gd name="T15" fmla="*/ 2 h 4"/>
                  <a:gd name="T16" fmla="*/ 4 w 7"/>
                  <a:gd name="T17" fmla="*/ 2 h 4"/>
                  <a:gd name="T18" fmla="*/ 5 w 7"/>
                  <a:gd name="T19" fmla="*/ 1 h 4"/>
                  <a:gd name="T20" fmla="*/ 5 w 7"/>
                  <a:gd name="T21" fmla="*/ 1 h 4"/>
                  <a:gd name="T22" fmla="*/ 5 w 7"/>
                  <a:gd name="T23" fmla="*/ 1 h 4"/>
                  <a:gd name="T24" fmla="*/ 5 w 7"/>
                  <a:gd name="T25" fmla="*/ 1 h 4"/>
                  <a:gd name="T26" fmla="*/ 5 w 7"/>
                  <a:gd name="T27" fmla="*/ 1 h 4"/>
                  <a:gd name="T28" fmla="*/ 5 w 7"/>
                  <a:gd name="T29" fmla="*/ 1 h 4"/>
                  <a:gd name="T30" fmla="*/ 5 w 7"/>
                  <a:gd name="T31" fmla="*/ 1 h 4"/>
                  <a:gd name="T32" fmla="*/ 5 w 7"/>
                  <a:gd name="T33" fmla="*/ 1 h 4"/>
                  <a:gd name="T34" fmla="*/ 5 w 7"/>
                  <a:gd name="T35" fmla="*/ 1 h 4"/>
                  <a:gd name="T36" fmla="*/ 5 w 7"/>
                  <a:gd name="T37" fmla="*/ 1 h 4"/>
                  <a:gd name="T38" fmla="*/ 5 w 7"/>
                  <a:gd name="T39" fmla="*/ 1 h 4"/>
                  <a:gd name="T40" fmla="*/ 6 w 7"/>
                  <a:gd name="T41" fmla="*/ 1 h 4"/>
                  <a:gd name="T42" fmla="*/ 6 w 7"/>
                  <a:gd name="T43" fmla="*/ 1 h 4"/>
                  <a:gd name="T44" fmla="*/ 7 w 7"/>
                  <a:gd name="T45" fmla="*/ 0 h 4"/>
                  <a:gd name="T46" fmla="*/ 7 w 7"/>
                  <a:gd name="T47" fmla="*/ 0 h 4"/>
                  <a:gd name="T48" fmla="*/ 7 w 7"/>
                  <a:gd name="T49" fmla="*/ 0 h 4"/>
                  <a:gd name="T50" fmla="*/ 7 w 7"/>
                  <a:gd name="T51" fmla="*/ 1 h 4"/>
                  <a:gd name="T52" fmla="*/ 6 w 7"/>
                  <a:gd name="T53" fmla="*/ 1 h 4"/>
                  <a:gd name="T54" fmla="*/ 3 w 7"/>
                  <a:gd name="T55" fmla="*/ 2 h 4"/>
                  <a:gd name="T56" fmla="*/ 3 w 7"/>
                  <a:gd name="T57" fmla="*/ 2 h 4"/>
                  <a:gd name="T58" fmla="*/ 4 w 7"/>
                  <a:gd name="T59" fmla="*/ 2 h 4"/>
                  <a:gd name="T60" fmla="*/ 2 w 7"/>
                  <a:gd name="T61" fmla="*/ 3 h 4"/>
                  <a:gd name="T62" fmla="*/ 3 w 7"/>
                  <a:gd name="T63" fmla="*/ 3 h 4"/>
                  <a:gd name="T64" fmla="*/ 2 w 7"/>
                  <a:gd name="T65" fmla="*/ 3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 h="4">
                    <a:moveTo>
                      <a:pt x="2" y="3"/>
                    </a:moveTo>
                    <a:cubicBezTo>
                      <a:pt x="1" y="4"/>
                      <a:pt x="0" y="4"/>
                      <a:pt x="0" y="4"/>
                    </a:cubicBezTo>
                    <a:cubicBezTo>
                      <a:pt x="0" y="4"/>
                      <a:pt x="0" y="4"/>
                      <a:pt x="0" y="4"/>
                    </a:cubicBezTo>
                    <a:cubicBezTo>
                      <a:pt x="0" y="4"/>
                      <a:pt x="1" y="3"/>
                      <a:pt x="1" y="3"/>
                    </a:cubicBezTo>
                    <a:cubicBezTo>
                      <a:pt x="1" y="3"/>
                      <a:pt x="1" y="3"/>
                      <a:pt x="1" y="3"/>
                    </a:cubicBezTo>
                    <a:cubicBezTo>
                      <a:pt x="1" y="3"/>
                      <a:pt x="1" y="3"/>
                      <a:pt x="2" y="3"/>
                    </a:cubicBezTo>
                    <a:cubicBezTo>
                      <a:pt x="2" y="2"/>
                      <a:pt x="3" y="2"/>
                      <a:pt x="3" y="2"/>
                    </a:cubicBezTo>
                    <a:cubicBezTo>
                      <a:pt x="3" y="2"/>
                      <a:pt x="3" y="2"/>
                      <a:pt x="2" y="2"/>
                    </a:cubicBezTo>
                    <a:cubicBezTo>
                      <a:pt x="3" y="2"/>
                      <a:pt x="3" y="2"/>
                      <a:pt x="4" y="2"/>
                    </a:cubicBezTo>
                    <a:cubicBezTo>
                      <a:pt x="5" y="1"/>
                      <a:pt x="5" y="1"/>
                      <a:pt x="5" y="1"/>
                    </a:cubicBezTo>
                    <a:cubicBezTo>
                      <a:pt x="5" y="1"/>
                      <a:pt x="5" y="1"/>
                      <a:pt x="5" y="1"/>
                    </a:cubicBezTo>
                    <a:cubicBezTo>
                      <a:pt x="5" y="1"/>
                      <a:pt x="5" y="1"/>
                      <a:pt x="5" y="1"/>
                    </a:cubicBezTo>
                    <a:cubicBezTo>
                      <a:pt x="5" y="1"/>
                      <a:pt x="5" y="1"/>
                      <a:pt x="5" y="1"/>
                    </a:cubicBezTo>
                    <a:cubicBezTo>
                      <a:pt x="5" y="1"/>
                      <a:pt x="5" y="1"/>
                      <a:pt x="5" y="1"/>
                    </a:cubicBezTo>
                    <a:cubicBezTo>
                      <a:pt x="5" y="1"/>
                      <a:pt x="5" y="1"/>
                      <a:pt x="5" y="1"/>
                    </a:cubicBezTo>
                    <a:cubicBezTo>
                      <a:pt x="5" y="1"/>
                      <a:pt x="5" y="1"/>
                      <a:pt x="5" y="1"/>
                    </a:cubicBezTo>
                    <a:cubicBezTo>
                      <a:pt x="5" y="1"/>
                      <a:pt x="5" y="1"/>
                      <a:pt x="5" y="1"/>
                    </a:cubicBezTo>
                    <a:cubicBezTo>
                      <a:pt x="5" y="1"/>
                      <a:pt x="5" y="1"/>
                      <a:pt x="5" y="1"/>
                    </a:cubicBezTo>
                    <a:cubicBezTo>
                      <a:pt x="5" y="1"/>
                      <a:pt x="5" y="1"/>
                      <a:pt x="5" y="1"/>
                    </a:cubicBezTo>
                    <a:cubicBezTo>
                      <a:pt x="5" y="1"/>
                      <a:pt x="5" y="1"/>
                      <a:pt x="5" y="1"/>
                    </a:cubicBezTo>
                    <a:cubicBezTo>
                      <a:pt x="6" y="1"/>
                      <a:pt x="6" y="1"/>
                      <a:pt x="6" y="1"/>
                    </a:cubicBezTo>
                    <a:cubicBezTo>
                      <a:pt x="6" y="1"/>
                      <a:pt x="6" y="1"/>
                      <a:pt x="6" y="1"/>
                    </a:cubicBezTo>
                    <a:cubicBezTo>
                      <a:pt x="6" y="1"/>
                      <a:pt x="7" y="1"/>
                      <a:pt x="7" y="0"/>
                    </a:cubicBezTo>
                    <a:cubicBezTo>
                      <a:pt x="7" y="0"/>
                      <a:pt x="7" y="0"/>
                      <a:pt x="7" y="0"/>
                    </a:cubicBezTo>
                    <a:cubicBezTo>
                      <a:pt x="7" y="0"/>
                      <a:pt x="7" y="0"/>
                      <a:pt x="7" y="0"/>
                    </a:cubicBezTo>
                    <a:cubicBezTo>
                      <a:pt x="7" y="1"/>
                      <a:pt x="7" y="1"/>
                      <a:pt x="7" y="1"/>
                    </a:cubicBezTo>
                    <a:cubicBezTo>
                      <a:pt x="7" y="1"/>
                      <a:pt x="7" y="1"/>
                      <a:pt x="6" y="1"/>
                    </a:cubicBezTo>
                    <a:cubicBezTo>
                      <a:pt x="5" y="1"/>
                      <a:pt x="3" y="2"/>
                      <a:pt x="3" y="2"/>
                    </a:cubicBezTo>
                    <a:cubicBezTo>
                      <a:pt x="3" y="2"/>
                      <a:pt x="3" y="2"/>
                      <a:pt x="3" y="2"/>
                    </a:cubicBezTo>
                    <a:cubicBezTo>
                      <a:pt x="4" y="2"/>
                      <a:pt x="4" y="2"/>
                      <a:pt x="4" y="2"/>
                    </a:cubicBezTo>
                    <a:cubicBezTo>
                      <a:pt x="4" y="3"/>
                      <a:pt x="3" y="3"/>
                      <a:pt x="2" y="3"/>
                    </a:cubicBezTo>
                    <a:cubicBezTo>
                      <a:pt x="3" y="3"/>
                      <a:pt x="3" y="3"/>
                      <a:pt x="3" y="3"/>
                    </a:cubicBezTo>
                    <a:cubicBezTo>
                      <a:pt x="3" y="3"/>
                      <a:pt x="2" y="3"/>
                      <a:pt x="2" y="3"/>
                    </a:cubicBezTo>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dirty="0">
                  <a:ln>
                    <a:noFill/>
                  </a:ln>
                  <a:solidFill>
                    <a:srgbClr val="000000"/>
                  </a:solidFill>
                  <a:effectLst/>
                  <a:uLnTx/>
                  <a:uFillTx/>
                  <a:cs typeface="+mn-ea"/>
                  <a:sym typeface="+mn-lt"/>
                </a:endParaRPr>
              </a:p>
            </p:txBody>
          </p:sp>
          <p:sp>
            <p:nvSpPr>
              <p:cNvPr id="56" name="Freeform 16"/>
              <p:cNvSpPr/>
              <p:nvPr/>
            </p:nvSpPr>
            <p:spPr bwMode="auto">
              <a:xfrm>
                <a:off x="6582713" y="2805816"/>
                <a:ext cx="12700" cy="6350"/>
              </a:xfrm>
              <a:custGeom>
                <a:avLst/>
                <a:gdLst>
                  <a:gd name="T0" fmla="*/ 1 w 2"/>
                  <a:gd name="T1" fmla="*/ 0 h 1"/>
                  <a:gd name="T2" fmla="*/ 0 w 2"/>
                  <a:gd name="T3" fmla="*/ 1 h 1"/>
                  <a:gd name="T4" fmla="*/ 0 w 2"/>
                  <a:gd name="T5" fmla="*/ 1 h 1"/>
                  <a:gd name="T6" fmla="*/ 0 w 2"/>
                  <a:gd name="T7" fmla="*/ 1 h 1"/>
                  <a:gd name="T8" fmla="*/ 0 w 2"/>
                  <a:gd name="T9" fmla="*/ 0 h 1"/>
                  <a:gd name="T10" fmla="*/ 1 w 2"/>
                  <a:gd name="T11" fmla="*/ 0 h 1"/>
                  <a:gd name="T12" fmla="*/ 2 w 2"/>
                  <a:gd name="T13" fmla="*/ 0 h 1"/>
                  <a:gd name="T14" fmla="*/ 2 w 2"/>
                  <a:gd name="T15" fmla="*/ 0 h 1"/>
                  <a:gd name="T16" fmla="*/ 1 w 2"/>
                  <a:gd name="T17" fmla="*/ 0 h 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 h="1">
                    <a:moveTo>
                      <a:pt x="1" y="0"/>
                    </a:moveTo>
                    <a:cubicBezTo>
                      <a:pt x="0" y="1"/>
                      <a:pt x="0" y="1"/>
                      <a:pt x="0" y="1"/>
                    </a:cubicBezTo>
                    <a:cubicBezTo>
                      <a:pt x="0" y="1"/>
                      <a:pt x="0" y="1"/>
                      <a:pt x="0" y="1"/>
                    </a:cubicBezTo>
                    <a:cubicBezTo>
                      <a:pt x="0" y="1"/>
                      <a:pt x="0" y="1"/>
                      <a:pt x="0" y="1"/>
                    </a:cubicBezTo>
                    <a:cubicBezTo>
                      <a:pt x="0" y="0"/>
                      <a:pt x="0" y="0"/>
                      <a:pt x="0" y="0"/>
                    </a:cubicBezTo>
                    <a:cubicBezTo>
                      <a:pt x="0" y="0"/>
                      <a:pt x="1" y="0"/>
                      <a:pt x="1" y="0"/>
                    </a:cubicBezTo>
                    <a:cubicBezTo>
                      <a:pt x="2" y="0"/>
                      <a:pt x="2" y="0"/>
                      <a:pt x="2" y="0"/>
                    </a:cubicBezTo>
                    <a:cubicBezTo>
                      <a:pt x="2" y="0"/>
                      <a:pt x="2" y="0"/>
                      <a:pt x="2" y="0"/>
                    </a:cubicBezTo>
                    <a:cubicBezTo>
                      <a:pt x="2" y="0"/>
                      <a:pt x="2" y="0"/>
                      <a:pt x="1" y="0"/>
                    </a:cubicBezTo>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dirty="0">
                  <a:ln>
                    <a:noFill/>
                  </a:ln>
                  <a:solidFill>
                    <a:srgbClr val="000000"/>
                  </a:solidFill>
                  <a:effectLst/>
                  <a:uLnTx/>
                  <a:uFillTx/>
                  <a:cs typeface="+mn-ea"/>
                  <a:sym typeface="+mn-lt"/>
                </a:endParaRPr>
              </a:p>
            </p:txBody>
          </p:sp>
          <p:sp>
            <p:nvSpPr>
              <p:cNvPr id="57" name="Freeform 17"/>
              <p:cNvSpPr/>
              <p:nvPr/>
            </p:nvSpPr>
            <p:spPr bwMode="auto">
              <a:xfrm>
                <a:off x="6568425" y="2812166"/>
                <a:ext cx="26988" cy="6350"/>
              </a:xfrm>
              <a:custGeom>
                <a:avLst/>
                <a:gdLst>
                  <a:gd name="T0" fmla="*/ 0 w 4"/>
                  <a:gd name="T1" fmla="*/ 1 h 1"/>
                  <a:gd name="T2" fmla="*/ 0 w 4"/>
                  <a:gd name="T3" fmla="*/ 1 h 1"/>
                  <a:gd name="T4" fmla="*/ 1 w 4"/>
                  <a:gd name="T5" fmla="*/ 1 h 1"/>
                  <a:gd name="T6" fmla="*/ 2 w 4"/>
                  <a:gd name="T7" fmla="*/ 1 h 1"/>
                  <a:gd name="T8" fmla="*/ 2 w 4"/>
                  <a:gd name="T9" fmla="*/ 0 h 1"/>
                  <a:gd name="T10" fmla="*/ 2 w 4"/>
                  <a:gd name="T11" fmla="*/ 0 h 1"/>
                  <a:gd name="T12" fmla="*/ 4 w 4"/>
                  <a:gd name="T13" fmla="*/ 0 h 1"/>
                  <a:gd name="T14" fmla="*/ 4 w 4"/>
                  <a:gd name="T15" fmla="*/ 0 h 1"/>
                  <a:gd name="T16" fmla="*/ 4 w 4"/>
                  <a:gd name="T17" fmla="*/ 0 h 1"/>
                  <a:gd name="T18" fmla="*/ 0 w 4"/>
                  <a:gd name="T19" fmla="*/ 1 h 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 h="1">
                    <a:moveTo>
                      <a:pt x="0" y="1"/>
                    </a:moveTo>
                    <a:cubicBezTo>
                      <a:pt x="0" y="1"/>
                      <a:pt x="0" y="1"/>
                      <a:pt x="0" y="1"/>
                    </a:cubicBezTo>
                    <a:cubicBezTo>
                      <a:pt x="0" y="1"/>
                      <a:pt x="0" y="1"/>
                      <a:pt x="1" y="1"/>
                    </a:cubicBezTo>
                    <a:cubicBezTo>
                      <a:pt x="1" y="1"/>
                      <a:pt x="1" y="1"/>
                      <a:pt x="2" y="1"/>
                    </a:cubicBezTo>
                    <a:cubicBezTo>
                      <a:pt x="2" y="0"/>
                      <a:pt x="2" y="0"/>
                      <a:pt x="2" y="0"/>
                    </a:cubicBezTo>
                    <a:cubicBezTo>
                      <a:pt x="2" y="0"/>
                      <a:pt x="2" y="0"/>
                      <a:pt x="2" y="0"/>
                    </a:cubicBezTo>
                    <a:cubicBezTo>
                      <a:pt x="2" y="0"/>
                      <a:pt x="3" y="0"/>
                      <a:pt x="4" y="0"/>
                    </a:cubicBezTo>
                    <a:cubicBezTo>
                      <a:pt x="4" y="0"/>
                      <a:pt x="4" y="0"/>
                      <a:pt x="4" y="0"/>
                    </a:cubicBezTo>
                    <a:cubicBezTo>
                      <a:pt x="4" y="0"/>
                      <a:pt x="4" y="0"/>
                      <a:pt x="4" y="0"/>
                    </a:cubicBezTo>
                    <a:cubicBezTo>
                      <a:pt x="3" y="0"/>
                      <a:pt x="0" y="1"/>
                      <a:pt x="0" y="1"/>
                    </a:cubicBezTo>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dirty="0">
                  <a:ln>
                    <a:noFill/>
                  </a:ln>
                  <a:solidFill>
                    <a:srgbClr val="000000"/>
                  </a:solidFill>
                  <a:effectLst/>
                  <a:uLnTx/>
                  <a:uFillTx/>
                  <a:cs typeface="+mn-ea"/>
                  <a:sym typeface="+mn-lt"/>
                </a:endParaRPr>
              </a:p>
            </p:txBody>
          </p:sp>
          <p:sp>
            <p:nvSpPr>
              <p:cNvPr id="58" name="Freeform 18"/>
              <p:cNvSpPr/>
              <p:nvPr/>
            </p:nvSpPr>
            <p:spPr bwMode="auto">
              <a:xfrm>
                <a:off x="6541438" y="2818516"/>
                <a:ext cx="20638" cy="14288"/>
              </a:xfrm>
              <a:custGeom>
                <a:avLst/>
                <a:gdLst>
                  <a:gd name="T0" fmla="*/ 2 w 3"/>
                  <a:gd name="T1" fmla="*/ 2 h 2"/>
                  <a:gd name="T2" fmla="*/ 1 w 3"/>
                  <a:gd name="T3" fmla="*/ 2 h 2"/>
                  <a:gd name="T4" fmla="*/ 1 w 3"/>
                  <a:gd name="T5" fmla="*/ 2 h 2"/>
                  <a:gd name="T6" fmla="*/ 1 w 3"/>
                  <a:gd name="T7" fmla="*/ 2 h 2"/>
                  <a:gd name="T8" fmla="*/ 1 w 3"/>
                  <a:gd name="T9" fmla="*/ 2 h 2"/>
                  <a:gd name="T10" fmla="*/ 2 w 3"/>
                  <a:gd name="T11" fmla="*/ 1 h 2"/>
                  <a:gd name="T12" fmla="*/ 2 w 3"/>
                  <a:gd name="T13" fmla="*/ 1 h 2"/>
                  <a:gd name="T14" fmla="*/ 2 w 3"/>
                  <a:gd name="T15" fmla="*/ 1 h 2"/>
                  <a:gd name="T16" fmla="*/ 1 w 3"/>
                  <a:gd name="T17" fmla="*/ 1 h 2"/>
                  <a:gd name="T18" fmla="*/ 0 w 3"/>
                  <a:gd name="T19" fmla="*/ 1 h 2"/>
                  <a:gd name="T20" fmla="*/ 3 w 3"/>
                  <a:gd name="T21" fmla="*/ 0 h 2"/>
                  <a:gd name="T22" fmla="*/ 3 w 3"/>
                  <a:gd name="T23" fmla="*/ 1 h 2"/>
                  <a:gd name="T24" fmla="*/ 3 w 3"/>
                  <a:gd name="T25" fmla="*/ 1 h 2"/>
                  <a:gd name="T26" fmla="*/ 2 w 3"/>
                  <a:gd name="T27" fmla="*/ 2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 h="2">
                    <a:moveTo>
                      <a:pt x="2" y="2"/>
                    </a:moveTo>
                    <a:cubicBezTo>
                      <a:pt x="1" y="2"/>
                      <a:pt x="1" y="2"/>
                      <a:pt x="1" y="2"/>
                    </a:cubicBezTo>
                    <a:cubicBezTo>
                      <a:pt x="1" y="2"/>
                      <a:pt x="1" y="2"/>
                      <a:pt x="1" y="2"/>
                    </a:cubicBezTo>
                    <a:cubicBezTo>
                      <a:pt x="1" y="2"/>
                      <a:pt x="1" y="2"/>
                      <a:pt x="1" y="2"/>
                    </a:cubicBezTo>
                    <a:cubicBezTo>
                      <a:pt x="1" y="2"/>
                      <a:pt x="1" y="2"/>
                      <a:pt x="1" y="2"/>
                    </a:cubicBezTo>
                    <a:cubicBezTo>
                      <a:pt x="1" y="2"/>
                      <a:pt x="1" y="1"/>
                      <a:pt x="2" y="1"/>
                    </a:cubicBezTo>
                    <a:cubicBezTo>
                      <a:pt x="2" y="1"/>
                      <a:pt x="2" y="1"/>
                      <a:pt x="2" y="1"/>
                    </a:cubicBezTo>
                    <a:cubicBezTo>
                      <a:pt x="2" y="1"/>
                      <a:pt x="2" y="1"/>
                      <a:pt x="2" y="1"/>
                    </a:cubicBezTo>
                    <a:cubicBezTo>
                      <a:pt x="2" y="1"/>
                      <a:pt x="2" y="1"/>
                      <a:pt x="1" y="1"/>
                    </a:cubicBezTo>
                    <a:cubicBezTo>
                      <a:pt x="1" y="1"/>
                      <a:pt x="1" y="1"/>
                      <a:pt x="0" y="1"/>
                    </a:cubicBezTo>
                    <a:cubicBezTo>
                      <a:pt x="1" y="1"/>
                      <a:pt x="3" y="0"/>
                      <a:pt x="3" y="0"/>
                    </a:cubicBezTo>
                    <a:cubicBezTo>
                      <a:pt x="3" y="0"/>
                      <a:pt x="3" y="0"/>
                      <a:pt x="3" y="1"/>
                    </a:cubicBezTo>
                    <a:cubicBezTo>
                      <a:pt x="3" y="1"/>
                      <a:pt x="3" y="1"/>
                      <a:pt x="3" y="1"/>
                    </a:cubicBezTo>
                    <a:cubicBezTo>
                      <a:pt x="3" y="1"/>
                      <a:pt x="2" y="2"/>
                      <a:pt x="2" y="2"/>
                    </a:cubicBezTo>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dirty="0">
                  <a:ln>
                    <a:noFill/>
                  </a:ln>
                  <a:solidFill>
                    <a:srgbClr val="000000"/>
                  </a:solidFill>
                  <a:effectLst/>
                  <a:uLnTx/>
                  <a:uFillTx/>
                  <a:cs typeface="+mn-ea"/>
                  <a:sym typeface="+mn-lt"/>
                </a:endParaRPr>
              </a:p>
            </p:txBody>
          </p:sp>
          <p:sp>
            <p:nvSpPr>
              <p:cNvPr id="59" name="Freeform 19"/>
              <p:cNvSpPr/>
              <p:nvPr/>
            </p:nvSpPr>
            <p:spPr bwMode="auto">
              <a:xfrm>
                <a:off x="6508100" y="2832803"/>
                <a:ext cx="26988" cy="12700"/>
              </a:xfrm>
              <a:custGeom>
                <a:avLst/>
                <a:gdLst>
                  <a:gd name="T0" fmla="*/ 2 w 4"/>
                  <a:gd name="T1" fmla="*/ 2 h 2"/>
                  <a:gd name="T2" fmla="*/ 2 w 4"/>
                  <a:gd name="T3" fmla="*/ 2 h 2"/>
                  <a:gd name="T4" fmla="*/ 0 w 4"/>
                  <a:gd name="T5" fmla="*/ 2 h 2"/>
                  <a:gd name="T6" fmla="*/ 0 w 4"/>
                  <a:gd name="T7" fmla="*/ 2 h 2"/>
                  <a:gd name="T8" fmla="*/ 2 w 4"/>
                  <a:gd name="T9" fmla="*/ 1 h 2"/>
                  <a:gd name="T10" fmla="*/ 3 w 4"/>
                  <a:gd name="T11" fmla="*/ 1 h 2"/>
                  <a:gd name="T12" fmla="*/ 3 w 4"/>
                  <a:gd name="T13" fmla="*/ 1 h 2"/>
                  <a:gd name="T14" fmla="*/ 3 w 4"/>
                  <a:gd name="T15" fmla="*/ 1 h 2"/>
                  <a:gd name="T16" fmla="*/ 3 w 4"/>
                  <a:gd name="T17" fmla="*/ 1 h 2"/>
                  <a:gd name="T18" fmla="*/ 4 w 4"/>
                  <a:gd name="T19" fmla="*/ 0 h 2"/>
                  <a:gd name="T20" fmla="*/ 4 w 4"/>
                  <a:gd name="T21" fmla="*/ 1 h 2"/>
                  <a:gd name="T22" fmla="*/ 4 w 4"/>
                  <a:gd name="T23" fmla="*/ 1 h 2"/>
                  <a:gd name="T24" fmla="*/ 4 w 4"/>
                  <a:gd name="T25" fmla="*/ 1 h 2"/>
                  <a:gd name="T26" fmla="*/ 2 w 4"/>
                  <a:gd name="T27" fmla="*/ 2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 h="2">
                    <a:moveTo>
                      <a:pt x="2" y="2"/>
                    </a:moveTo>
                    <a:cubicBezTo>
                      <a:pt x="2" y="2"/>
                      <a:pt x="2" y="2"/>
                      <a:pt x="2" y="2"/>
                    </a:cubicBezTo>
                    <a:cubicBezTo>
                      <a:pt x="1" y="2"/>
                      <a:pt x="1" y="2"/>
                      <a:pt x="0" y="2"/>
                    </a:cubicBezTo>
                    <a:cubicBezTo>
                      <a:pt x="0" y="2"/>
                      <a:pt x="0" y="2"/>
                      <a:pt x="0" y="2"/>
                    </a:cubicBezTo>
                    <a:cubicBezTo>
                      <a:pt x="1" y="2"/>
                      <a:pt x="1" y="2"/>
                      <a:pt x="2" y="1"/>
                    </a:cubicBezTo>
                    <a:cubicBezTo>
                      <a:pt x="2" y="1"/>
                      <a:pt x="3" y="1"/>
                      <a:pt x="3" y="1"/>
                    </a:cubicBezTo>
                    <a:cubicBezTo>
                      <a:pt x="3" y="1"/>
                      <a:pt x="3" y="1"/>
                      <a:pt x="3" y="1"/>
                    </a:cubicBezTo>
                    <a:cubicBezTo>
                      <a:pt x="3" y="1"/>
                      <a:pt x="3" y="1"/>
                      <a:pt x="3" y="1"/>
                    </a:cubicBezTo>
                    <a:cubicBezTo>
                      <a:pt x="3" y="1"/>
                      <a:pt x="3" y="1"/>
                      <a:pt x="3" y="1"/>
                    </a:cubicBezTo>
                    <a:cubicBezTo>
                      <a:pt x="3" y="1"/>
                      <a:pt x="4" y="0"/>
                      <a:pt x="4" y="0"/>
                    </a:cubicBezTo>
                    <a:cubicBezTo>
                      <a:pt x="4" y="0"/>
                      <a:pt x="4" y="0"/>
                      <a:pt x="4" y="1"/>
                    </a:cubicBezTo>
                    <a:cubicBezTo>
                      <a:pt x="4" y="1"/>
                      <a:pt x="4" y="1"/>
                      <a:pt x="4" y="1"/>
                    </a:cubicBezTo>
                    <a:cubicBezTo>
                      <a:pt x="4" y="1"/>
                      <a:pt x="4" y="1"/>
                      <a:pt x="4" y="1"/>
                    </a:cubicBezTo>
                    <a:cubicBezTo>
                      <a:pt x="4" y="1"/>
                      <a:pt x="2" y="2"/>
                      <a:pt x="2" y="2"/>
                    </a:cubicBezTo>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dirty="0">
                  <a:ln>
                    <a:noFill/>
                  </a:ln>
                  <a:solidFill>
                    <a:srgbClr val="000000"/>
                  </a:solidFill>
                  <a:effectLst/>
                  <a:uLnTx/>
                  <a:uFillTx/>
                  <a:cs typeface="+mn-ea"/>
                  <a:sym typeface="+mn-lt"/>
                </a:endParaRPr>
              </a:p>
            </p:txBody>
          </p:sp>
          <p:sp>
            <p:nvSpPr>
              <p:cNvPr id="60" name="Freeform 20"/>
              <p:cNvSpPr/>
              <p:nvPr/>
            </p:nvSpPr>
            <p:spPr bwMode="auto">
              <a:xfrm>
                <a:off x="6522388" y="2839153"/>
                <a:ext cx="12700" cy="6350"/>
              </a:xfrm>
              <a:custGeom>
                <a:avLst/>
                <a:gdLst>
                  <a:gd name="T0" fmla="*/ 1 w 2"/>
                  <a:gd name="T1" fmla="*/ 1 h 1"/>
                  <a:gd name="T2" fmla="*/ 0 w 2"/>
                  <a:gd name="T3" fmla="*/ 1 h 1"/>
                  <a:gd name="T4" fmla="*/ 0 w 2"/>
                  <a:gd name="T5" fmla="*/ 1 h 1"/>
                  <a:gd name="T6" fmla="*/ 0 w 2"/>
                  <a:gd name="T7" fmla="*/ 1 h 1"/>
                  <a:gd name="T8" fmla="*/ 0 w 2"/>
                  <a:gd name="T9" fmla="*/ 1 h 1"/>
                  <a:gd name="T10" fmla="*/ 1 w 2"/>
                  <a:gd name="T11" fmla="*/ 1 h 1"/>
                  <a:gd name="T12" fmla="*/ 2 w 2"/>
                  <a:gd name="T13" fmla="*/ 0 h 1"/>
                  <a:gd name="T14" fmla="*/ 2 w 2"/>
                  <a:gd name="T15" fmla="*/ 0 h 1"/>
                  <a:gd name="T16" fmla="*/ 2 w 2"/>
                  <a:gd name="T17" fmla="*/ 1 h 1"/>
                  <a:gd name="T18" fmla="*/ 1 w 2"/>
                  <a:gd name="T19" fmla="*/ 1 h 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 h="1">
                    <a:moveTo>
                      <a:pt x="1" y="1"/>
                    </a:moveTo>
                    <a:cubicBezTo>
                      <a:pt x="1" y="1"/>
                      <a:pt x="1" y="1"/>
                      <a:pt x="0" y="1"/>
                    </a:cubicBezTo>
                    <a:cubicBezTo>
                      <a:pt x="0" y="1"/>
                      <a:pt x="0" y="1"/>
                      <a:pt x="0" y="1"/>
                    </a:cubicBezTo>
                    <a:cubicBezTo>
                      <a:pt x="0" y="1"/>
                      <a:pt x="0" y="1"/>
                      <a:pt x="0" y="1"/>
                    </a:cubicBezTo>
                    <a:cubicBezTo>
                      <a:pt x="0" y="1"/>
                      <a:pt x="0" y="1"/>
                      <a:pt x="0" y="1"/>
                    </a:cubicBezTo>
                    <a:cubicBezTo>
                      <a:pt x="0" y="1"/>
                      <a:pt x="1" y="1"/>
                      <a:pt x="1" y="1"/>
                    </a:cubicBezTo>
                    <a:cubicBezTo>
                      <a:pt x="1" y="0"/>
                      <a:pt x="2" y="0"/>
                      <a:pt x="2" y="0"/>
                    </a:cubicBezTo>
                    <a:cubicBezTo>
                      <a:pt x="2" y="0"/>
                      <a:pt x="2" y="0"/>
                      <a:pt x="2" y="0"/>
                    </a:cubicBezTo>
                    <a:cubicBezTo>
                      <a:pt x="2" y="0"/>
                      <a:pt x="2" y="1"/>
                      <a:pt x="2" y="1"/>
                    </a:cubicBezTo>
                    <a:cubicBezTo>
                      <a:pt x="1" y="1"/>
                      <a:pt x="1" y="1"/>
                      <a:pt x="1" y="1"/>
                    </a:cubicBezTo>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dirty="0">
                  <a:ln>
                    <a:noFill/>
                  </a:ln>
                  <a:solidFill>
                    <a:srgbClr val="000000"/>
                  </a:solidFill>
                  <a:effectLst/>
                  <a:uLnTx/>
                  <a:uFillTx/>
                  <a:cs typeface="+mn-ea"/>
                  <a:sym typeface="+mn-lt"/>
                </a:endParaRPr>
              </a:p>
            </p:txBody>
          </p:sp>
          <p:sp>
            <p:nvSpPr>
              <p:cNvPr id="61" name="Freeform 21"/>
              <p:cNvSpPr/>
              <p:nvPr/>
            </p:nvSpPr>
            <p:spPr bwMode="auto">
              <a:xfrm>
                <a:off x="6541438" y="2832803"/>
                <a:ext cx="7938" cy="6350"/>
              </a:xfrm>
              <a:custGeom>
                <a:avLst/>
                <a:gdLst>
                  <a:gd name="T0" fmla="*/ 0 w 1"/>
                  <a:gd name="T1" fmla="*/ 1 h 1"/>
                  <a:gd name="T2" fmla="*/ 0 w 1"/>
                  <a:gd name="T3" fmla="*/ 1 h 1"/>
                  <a:gd name="T4" fmla="*/ 1 w 1"/>
                  <a:gd name="T5" fmla="*/ 0 h 1"/>
                  <a:gd name="T6" fmla="*/ 1 w 1"/>
                  <a:gd name="T7" fmla="*/ 0 h 1"/>
                  <a:gd name="T8" fmla="*/ 0 w 1"/>
                  <a:gd name="T9" fmla="*/ 1 h 1"/>
                </a:gdLst>
                <a:ahLst/>
                <a:cxnLst>
                  <a:cxn ang="0">
                    <a:pos x="T0" y="T1"/>
                  </a:cxn>
                  <a:cxn ang="0">
                    <a:pos x="T2" y="T3"/>
                  </a:cxn>
                  <a:cxn ang="0">
                    <a:pos x="T4" y="T5"/>
                  </a:cxn>
                  <a:cxn ang="0">
                    <a:pos x="T6" y="T7"/>
                  </a:cxn>
                  <a:cxn ang="0">
                    <a:pos x="T8" y="T9"/>
                  </a:cxn>
                </a:cxnLst>
                <a:rect l="0" t="0" r="r" b="b"/>
                <a:pathLst>
                  <a:path w="1" h="1">
                    <a:moveTo>
                      <a:pt x="0" y="1"/>
                    </a:moveTo>
                    <a:cubicBezTo>
                      <a:pt x="0" y="1"/>
                      <a:pt x="0" y="1"/>
                      <a:pt x="0" y="1"/>
                    </a:cubicBezTo>
                    <a:cubicBezTo>
                      <a:pt x="0" y="1"/>
                      <a:pt x="1" y="0"/>
                      <a:pt x="1" y="0"/>
                    </a:cubicBezTo>
                    <a:cubicBezTo>
                      <a:pt x="1" y="0"/>
                      <a:pt x="1" y="0"/>
                      <a:pt x="1" y="0"/>
                    </a:cubicBezTo>
                    <a:cubicBezTo>
                      <a:pt x="1" y="0"/>
                      <a:pt x="1" y="1"/>
                      <a:pt x="0" y="1"/>
                    </a:cubicBezTo>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dirty="0">
                  <a:ln>
                    <a:noFill/>
                  </a:ln>
                  <a:solidFill>
                    <a:srgbClr val="000000"/>
                  </a:solidFill>
                  <a:effectLst/>
                  <a:uLnTx/>
                  <a:uFillTx/>
                  <a:cs typeface="+mn-ea"/>
                  <a:sym typeface="+mn-lt"/>
                </a:endParaRPr>
              </a:p>
            </p:txBody>
          </p:sp>
          <p:sp>
            <p:nvSpPr>
              <p:cNvPr id="62" name="Freeform 22"/>
              <p:cNvSpPr/>
              <p:nvPr/>
            </p:nvSpPr>
            <p:spPr bwMode="auto">
              <a:xfrm>
                <a:off x="6535088" y="2818516"/>
                <a:ext cx="47625" cy="41275"/>
              </a:xfrm>
              <a:custGeom>
                <a:avLst/>
                <a:gdLst>
                  <a:gd name="T0" fmla="*/ 1 w 7"/>
                  <a:gd name="T1" fmla="*/ 6 h 6"/>
                  <a:gd name="T2" fmla="*/ 1 w 7"/>
                  <a:gd name="T3" fmla="*/ 5 h 6"/>
                  <a:gd name="T4" fmla="*/ 1 w 7"/>
                  <a:gd name="T5" fmla="*/ 4 h 6"/>
                  <a:gd name="T6" fmla="*/ 1 w 7"/>
                  <a:gd name="T7" fmla="*/ 4 h 6"/>
                  <a:gd name="T8" fmla="*/ 1 w 7"/>
                  <a:gd name="T9" fmla="*/ 3 h 6"/>
                  <a:gd name="T10" fmla="*/ 3 w 7"/>
                  <a:gd name="T11" fmla="*/ 2 h 6"/>
                  <a:gd name="T12" fmla="*/ 4 w 7"/>
                  <a:gd name="T13" fmla="*/ 2 h 6"/>
                  <a:gd name="T14" fmla="*/ 4 w 7"/>
                  <a:gd name="T15" fmla="*/ 1 h 6"/>
                  <a:gd name="T16" fmla="*/ 7 w 7"/>
                  <a:gd name="T17" fmla="*/ 0 h 6"/>
                  <a:gd name="T18" fmla="*/ 6 w 7"/>
                  <a:gd name="T19" fmla="*/ 0 h 6"/>
                  <a:gd name="T20" fmla="*/ 5 w 7"/>
                  <a:gd name="T21" fmla="*/ 1 h 6"/>
                  <a:gd name="T22" fmla="*/ 2 w 7"/>
                  <a:gd name="T23" fmla="*/ 3 h 6"/>
                  <a:gd name="T24" fmla="*/ 2 w 7"/>
                  <a:gd name="T25" fmla="*/ 3 h 6"/>
                  <a:gd name="T26" fmla="*/ 2 w 7"/>
                  <a:gd name="T27" fmla="*/ 5 h 6"/>
                  <a:gd name="T28" fmla="*/ 1 w 7"/>
                  <a:gd name="T29" fmla="*/ 6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 h="6">
                    <a:moveTo>
                      <a:pt x="1" y="6"/>
                    </a:moveTo>
                    <a:cubicBezTo>
                      <a:pt x="1" y="6"/>
                      <a:pt x="0" y="6"/>
                      <a:pt x="1" y="5"/>
                    </a:cubicBezTo>
                    <a:cubicBezTo>
                      <a:pt x="1" y="4"/>
                      <a:pt x="1" y="4"/>
                      <a:pt x="1" y="4"/>
                    </a:cubicBezTo>
                    <a:cubicBezTo>
                      <a:pt x="1" y="4"/>
                      <a:pt x="1" y="4"/>
                      <a:pt x="1" y="4"/>
                    </a:cubicBezTo>
                    <a:cubicBezTo>
                      <a:pt x="1" y="4"/>
                      <a:pt x="1" y="3"/>
                      <a:pt x="1" y="3"/>
                    </a:cubicBezTo>
                    <a:cubicBezTo>
                      <a:pt x="2" y="3"/>
                      <a:pt x="2" y="3"/>
                      <a:pt x="3" y="2"/>
                    </a:cubicBezTo>
                    <a:cubicBezTo>
                      <a:pt x="3" y="2"/>
                      <a:pt x="3" y="2"/>
                      <a:pt x="4" y="2"/>
                    </a:cubicBezTo>
                    <a:cubicBezTo>
                      <a:pt x="4" y="2"/>
                      <a:pt x="4" y="1"/>
                      <a:pt x="4" y="1"/>
                    </a:cubicBezTo>
                    <a:cubicBezTo>
                      <a:pt x="5" y="1"/>
                      <a:pt x="6" y="0"/>
                      <a:pt x="7" y="0"/>
                    </a:cubicBezTo>
                    <a:cubicBezTo>
                      <a:pt x="7" y="0"/>
                      <a:pt x="7" y="0"/>
                      <a:pt x="6" y="0"/>
                    </a:cubicBezTo>
                    <a:cubicBezTo>
                      <a:pt x="6" y="0"/>
                      <a:pt x="6" y="1"/>
                      <a:pt x="5" y="1"/>
                    </a:cubicBezTo>
                    <a:cubicBezTo>
                      <a:pt x="4" y="2"/>
                      <a:pt x="3" y="2"/>
                      <a:pt x="2" y="3"/>
                    </a:cubicBezTo>
                    <a:cubicBezTo>
                      <a:pt x="2" y="3"/>
                      <a:pt x="2" y="3"/>
                      <a:pt x="2" y="3"/>
                    </a:cubicBezTo>
                    <a:cubicBezTo>
                      <a:pt x="2" y="4"/>
                      <a:pt x="2" y="4"/>
                      <a:pt x="2" y="5"/>
                    </a:cubicBezTo>
                    <a:cubicBezTo>
                      <a:pt x="2" y="5"/>
                      <a:pt x="2" y="5"/>
                      <a:pt x="1" y="6"/>
                    </a:cubicBezTo>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dirty="0">
                  <a:ln>
                    <a:noFill/>
                  </a:ln>
                  <a:solidFill>
                    <a:srgbClr val="000000"/>
                  </a:solidFill>
                  <a:effectLst/>
                  <a:uLnTx/>
                  <a:uFillTx/>
                  <a:cs typeface="+mn-ea"/>
                  <a:sym typeface="+mn-lt"/>
                </a:endParaRPr>
              </a:p>
            </p:txBody>
          </p:sp>
          <p:sp>
            <p:nvSpPr>
              <p:cNvPr id="63" name="Freeform 23"/>
              <p:cNvSpPr/>
              <p:nvPr/>
            </p:nvSpPr>
            <p:spPr bwMode="auto">
              <a:xfrm>
                <a:off x="6601763" y="2993141"/>
                <a:ext cx="47625" cy="33338"/>
              </a:xfrm>
              <a:custGeom>
                <a:avLst/>
                <a:gdLst>
                  <a:gd name="T0" fmla="*/ 7 w 7"/>
                  <a:gd name="T1" fmla="*/ 3 h 5"/>
                  <a:gd name="T2" fmla="*/ 5 w 7"/>
                  <a:gd name="T3" fmla="*/ 4 h 5"/>
                  <a:gd name="T4" fmla="*/ 5 w 7"/>
                  <a:gd name="T5" fmla="*/ 4 h 5"/>
                  <a:gd name="T6" fmla="*/ 4 w 7"/>
                  <a:gd name="T7" fmla="*/ 4 h 5"/>
                  <a:gd name="T8" fmla="*/ 3 w 7"/>
                  <a:gd name="T9" fmla="*/ 5 h 5"/>
                  <a:gd name="T10" fmla="*/ 1 w 7"/>
                  <a:gd name="T11" fmla="*/ 4 h 5"/>
                  <a:gd name="T12" fmla="*/ 1 w 7"/>
                  <a:gd name="T13" fmla="*/ 3 h 5"/>
                  <a:gd name="T14" fmla="*/ 0 w 7"/>
                  <a:gd name="T15" fmla="*/ 3 h 5"/>
                  <a:gd name="T16" fmla="*/ 0 w 7"/>
                  <a:gd name="T17" fmla="*/ 2 h 5"/>
                  <a:gd name="T18" fmla="*/ 2 w 7"/>
                  <a:gd name="T19" fmla="*/ 0 h 5"/>
                  <a:gd name="T20" fmla="*/ 3 w 7"/>
                  <a:gd name="T21" fmla="*/ 1 h 5"/>
                  <a:gd name="T22" fmla="*/ 3 w 7"/>
                  <a:gd name="T23" fmla="*/ 1 h 5"/>
                  <a:gd name="T24" fmla="*/ 5 w 7"/>
                  <a:gd name="T25" fmla="*/ 2 h 5"/>
                  <a:gd name="T26" fmla="*/ 6 w 7"/>
                  <a:gd name="T27" fmla="*/ 2 h 5"/>
                  <a:gd name="T28" fmla="*/ 7 w 7"/>
                  <a:gd name="T29" fmla="*/ 3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 h="5">
                    <a:moveTo>
                      <a:pt x="7" y="3"/>
                    </a:moveTo>
                    <a:cubicBezTo>
                      <a:pt x="6" y="4"/>
                      <a:pt x="5" y="4"/>
                      <a:pt x="5" y="4"/>
                    </a:cubicBezTo>
                    <a:cubicBezTo>
                      <a:pt x="5" y="4"/>
                      <a:pt x="5" y="4"/>
                      <a:pt x="5" y="4"/>
                    </a:cubicBezTo>
                    <a:cubicBezTo>
                      <a:pt x="5" y="4"/>
                      <a:pt x="4" y="4"/>
                      <a:pt x="4" y="4"/>
                    </a:cubicBezTo>
                    <a:cubicBezTo>
                      <a:pt x="4" y="4"/>
                      <a:pt x="3" y="4"/>
                      <a:pt x="3" y="5"/>
                    </a:cubicBezTo>
                    <a:cubicBezTo>
                      <a:pt x="1" y="5"/>
                      <a:pt x="1" y="5"/>
                      <a:pt x="1" y="4"/>
                    </a:cubicBezTo>
                    <a:cubicBezTo>
                      <a:pt x="1" y="4"/>
                      <a:pt x="1" y="4"/>
                      <a:pt x="1" y="3"/>
                    </a:cubicBezTo>
                    <a:cubicBezTo>
                      <a:pt x="1" y="3"/>
                      <a:pt x="1" y="3"/>
                      <a:pt x="0" y="3"/>
                    </a:cubicBezTo>
                    <a:cubicBezTo>
                      <a:pt x="0" y="3"/>
                      <a:pt x="0" y="3"/>
                      <a:pt x="0" y="2"/>
                    </a:cubicBezTo>
                    <a:cubicBezTo>
                      <a:pt x="1" y="0"/>
                      <a:pt x="2" y="0"/>
                      <a:pt x="2" y="0"/>
                    </a:cubicBezTo>
                    <a:cubicBezTo>
                      <a:pt x="3" y="0"/>
                      <a:pt x="3" y="1"/>
                      <a:pt x="3" y="1"/>
                    </a:cubicBezTo>
                    <a:cubicBezTo>
                      <a:pt x="3" y="1"/>
                      <a:pt x="3" y="1"/>
                      <a:pt x="3" y="1"/>
                    </a:cubicBezTo>
                    <a:cubicBezTo>
                      <a:pt x="3" y="1"/>
                      <a:pt x="5" y="2"/>
                      <a:pt x="5" y="2"/>
                    </a:cubicBezTo>
                    <a:cubicBezTo>
                      <a:pt x="6" y="2"/>
                      <a:pt x="6" y="2"/>
                      <a:pt x="6" y="2"/>
                    </a:cubicBezTo>
                    <a:cubicBezTo>
                      <a:pt x="6" y="2"/>
                      <a:pt x="7" y="3"/>
                      <a:pt x="7" y="3"/>
                    </a:cubicBezTo>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dirty="0">
                  <a:ln>
                    <a:noFill/>
                  </a:ln>
                  <a:solidFill>
                    <a:srgbClr val="000000"/>
                  </a:solidFill>
                  <a:effectLst/>
                  <a:uLnTx/>
                  <a:uFillTx/>
                  <a:cs typeface="+mn-ea"/>
                  <a:sym typeface="+mn-lt"/>
                </a:endParaRPr>
              </a:p>
            </p:txBody>
          </p:sp>
          <p:sp>
            <p:nvSpPr>
              <p:cNvPr id="64" name="Freeform 24"/>
              <p:cNvSpPr/>
              <p:nvPr/>
            </p:nvSpPr>
            <p:spPr bwMode="auto">
              <a:xfrm>
                <a:off x="6481113" y="2839153"/>
                <a:ext cx="261938" cy="166688"/>
              </a:xfrm>
              <a:custGeom>
                <a:avLst/>
                <a:gdLst>
                  <a:gd name="T0" fmla="*/ 32 w 39"/>
                  <a:gd name="T1" fmla="*/ 10 h 25"/>
                  <a:gd name="T2" fmla="*/ 30 w 39"/>
                  <a:gd name="T3" fmla="*/ 13 h 25"/>
                  <a:gd name="T4" fmla="*/ 25 w 39"/>
                  <a:gd name="T5" fmla="*/ 15 h 25"/>
                  <a:gd name="T6" fmla="*/ 21 w 39"/>
                  <a:gd name="T7" fmla="*/ 19 h 25"/>
                  <a:gd name="T8" fmla="*/ 20 w 39"/>
                  <a:gd name="T9" fmla="*/ 17 h 25"/>
                  <a:gd name="T10" fmla="*/ 19 w 39"/>
                  <a:gd name="T11" fmla="*/ 19 h 25"/>
                  <a:gd name="T12" fmla="*/ 14 w 39"/>
                  <a:gd name="T13" fmla="*/ 19 h 25"/>
                  <a:gd name="T14" fmla="*/ 10 w 39"/>
                  <a:gd name="T15" fmla="*/ 20 h 25"/>
                  <a:gd name="T16" fmla="*/ 5 w 39"/>
                  <a:gd name="T17" fmla="*/ 21 h 25"/>
                  <a:gd name="T18" fmla="*/ 2 w 39"/>
                  <a:gd name="T19" fmla="*/ 24 h 25"/>
                  <a:gd name="T20" fmla="*/ 0 w 39"/>
                  <a:gd name="T21" fmla="*/ 23 h 25"/>
                  <a:gd name="T22" fmla="*/ 7 w 39"/>
                  <a:gd name="T23" fmla="*/ 13 h 25"/>
                  <a:gd name="T24" fmla="*/ 9 w 39"/>
                  <a:gd name="T25" fmla="*/ 11 h 25"/>
                  <a:gd name="T26" fmla="*/ 10 w 39"/>
                  <a:gd name="T27" fmla="*/ 11 h 25"/>
                  <a:gd name="T28" fmla="*/ 10 w 39"/>
                  <a:gd name="T29" fmla="*/ 11 h 25"/>
                  <a:gd name="T30" fmla="*/ 10 w 39"/>
                  <a:gd name="T31" fmla="*/ 11 h 25"/>
                  <a:gd name="T32" fmla="*/ 10 w 39"/>
                  <a:gd name="T33" fmla="*/ 11 h 25"/>
                  <a:gd name="T34" fmla="*/ 11 w 39"/>
                  <a:gd name="T35" fmla="*/ 10 h 25"/>
                  <a:gd name="T36" fmla="*/ 13 w 39"/>
                  <a:gd name="T37" fmla="*/ 5 h 25"/>
                  <a:gd name="T38" fmla="*/ 12 w 39"/>
                  <a:gd name="T39" fmla="*/ 4 h 25"/>
                  <a:gd name="T40" fmla="*/ 13 w 39"/>
                  <a:gd name="T41" fmla="*/ 3 h 25"/>
                  <a:gd name="T42" fmla="*/ 13 w 39"/>
                  <a:gd name="T43" fmla="*/ 3 h 25"/>
                  <a:gd name="T44" fmla="*/ 13 w 39"/>
                  <a:gd name="T45" fmla="*/ 3 h 25"/>
                  <a:gd name="T46" fmla="*/ 13 w 39"/>
                  <a:gd name="T47" fmla="*/ 3 h 25"/>
                  <a:gd name="T48" fmla="*/ 14 w 39"/>
                  <a:gd name="T49" fmla="*/ 2 h 25"/>
                  <a:gd name="T50" fmla="*/ 18 w 39"/>
                  <a:gd name="T51" fmla="*/ 2 h 25"/>
                  <a:gd name="T52" fmla="*/ 22 w 39"/>
                  <a:gd name="T53" fmla="*/ 1 h 25"/>
                  <a:gd name="T54" fmla="*/ 22 w 39"/>
                  <a:gd name="T55" fmla="*/ 1 h 25"/>
                  <a:gd name="T56" fmla="*/ 26 w 39"/>
                  <a:gd name="T57" fmla="*/ 1 h 25"/>
                  <a:gd name="T58" fmla="*/ 26 w 39"/>
                  <a:gd name="T59" fmla="*/ 2 h 25"/>
                  <a:gd name="T60" fmla="*/ 29 w 39"/>
                  <a:gd name="T61" fmla="*/ 1 h 25"/>
                  <a:gd name="T62" fmla="*/ 37 w 39"/>
                  <a:gd name="T63" fmla="*/ 1 h 25"/>
                  <a:gd name="T64" fmla="*/ 34 w 39"/>
                  <a:gd name="T65" fmla="*/ 2 h 25"/>
                  <a:gd name="T66" fmla="*/ 38 w 39"/>
                  <a:gd name="T67" fmla="*/ 4 h 25"/>
                  <a:gd name="T68" fmla="*/ 36 w 39"/>
                  <a:gd name="T69" fmla="*/ 7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39" h="25">
                    <a:moveTo>
                      <a:pt x="38" y="8"/>
                    </a:moveTo>
                    <a:cubicBezTo>
                      <a:pt x="36" y="9"/>
                      <a:pt x="34" y="9"/>
                      <a:pt x="32" y="10"/>
                    </a:cubicBezTo>
                    <a:cubicBezTo>
                      <a:pt x="30" y="11"/>
                      <a:pt x="30" y="12"/>
                      <a:pt x="30" y="12"/>
                    </a:cubicBezTo>
                    <a:cubicBezTo>
                      <a:pt x="30" y="13"/>
                      <a:pt x="30" y="13"/>
                      <a:pt x="30" y="13"/>
                    </a:cubicBezTo>
                    <a:cubicBezTo>
                      <a:pt x="26" y="16"/>
                      <a:pt x="26" y="16"/>
                      <a:pt x="26" y="16"/>
                    </a:cubicBezTo>
                    <a:cubicBezTo>
                      <a:pt x="26" y="16"/>
                      <a:pt x="25" y="14"/>
                      <a:pt x="25" y="15"/>
                    </a:cubicBezTo>
                    <a:cubicBezTo>
                      <a:pt x="23" y="16"/>
                      <a:pt x="23" y="18"/>
                      <a:pt x="21" y="19"/>
                    </a:cubicBezTo>
                    <a:cubicBezTo>
                      <a:pt x="21" y="19"/>
                      <a:pt x="21" y="19"/>
                      <a:pt x="21" y="19"/>
                    </a:cubicBezTo>
                    <a:cubicBezTo>
                      <a:pt x="20" y="18"/>
                      <a:pt x="22" y="17"/>
                      <a:pt x="21" y="16"/>
                    </a:cubicBezTo>
                    <a:cubicBezTo>
                      <a:pt x="21" y="16"/>
                      <a:pt x="20" y="17"/>
                      <a:pt x="20" y="17"/>
                    </a:cubicBezTo>
                    <a:cubicBezTo>
                      <a:pt x="20" y="18"/>
                      <a:pt x="20" y="19"/>
                      <a:pt x="19" y="19"/>
                    </a:cubicBezTo>
                    <a:cubicBezTo>
                      <a:pt x="19" y="19"/>
                      <a:pt x="19" y="19"/>
                      <a:pt x="19" y="19"/>
                    </a:cubicBezTo>
                    <a:cubicBezTo>
                      <a:pt x="18" y="19"/>
                      <a:pt x="17" y="20"/>
                      <a:pt x="16" y="19"/>
                    </a:cubicBezTo>
                    <a:cubicBezTo>
                      <a:pt x="15" y="19"/>
                      <a:pt x="15" y="19"/>
                      <a:pt x="14" y="19"/>
                    </a:cubicBezTo>
                    <a:cubicBezTo>
                      <a:pt x="13" y="19"/>
                      <a:pt x="13" y="20"/>
                      <a:pt x="11" y="20"/>
                    </a:cubicBezTo>
                    <a:cubicBezTo>
                      <a:pt x="11" y="20"/>
                      <a:pt x="11" y="20"/>
                      <a:pt x="10" y="20"/>
                    </a:cubicBezTo>
                    <a:cubicBezTo>
                      <a:pt x="10" y="19"/>
                      <a:pt x="10" y="19"/>
                      <a:pt x="8" y="20"/>
                    </a:cubicBezTo>
                    <a:cubicBezTo>
                      <a:pt x="6" y="20"/>
                      <a:pt x="6" y="23"/>
                      <a:pt x="5" y="21"/>
                    </a:cubicBezTo>
                    <a:cubicBezTo>
                      <a:pt x="5" y="21"/>
                      <a:pt x="5" y="21"/>
                      <a:pt x="4" y="23"/>
                    </a:cubicBezTo>
                    <a:cubicBezTo>
                      <a:pt x="3" y="23"/>
                      <a:pt x="2" y="24"/>
                      <a:pt x="2" y="24"/>
                    </a:cubicBezTo>
                    <a:cubicBezTo>
                      <a:pt x="0" y="25"/>
                      <a:pt x="1" y="24"/>
                      <a:pt x="1" y="22"/>
                    </a:cubicBezTo>
                    <a:cubicBezTo>
                      <a:pt x="1" y="22"/>
                      <a:pt x="1" y="23"/>
                      <a:pt x="0" y="23"/>
                    </a:cubicBezTo>
                    <a:cubicBezTo>
                      <a:pt x="0" y="22"/>
                      <a:pt x="1" y="18"/>
                      <a:pt x="3" y="18"/>
                    </a:cubicBezTo>
                    <a:cubicBezTo>
                      <a:pt x="3" y="16"/>
                      <a:pt x="3" y="16"/>
                      <a:pt x="7" y="13"/>
                    </a:cubicBezTo>
                    <a:cubicBezTo>
                      <a:pt x="7" y="13"/>
                      <a:pt x="7" y="13"/>
                      <a:pt x="7" y="13"/>
                    </a:cubicBezTo>
                    <a:cubicBezTo>
                      <a:pt x="7" y="12"/>
                      <a:pt x="9" y="11"/>
                      <a:pt x="9" y="11"/>
                    </a:cubicBezTo>
                    <a:cubicBezTo>
                      <a:pt x="10" y="11"/>
                      <a:pt x="10" y="11"/>
                      <a:pt x="10" y="11"/>
                    </a:cubicBezTo>
                    <a:cubicBezTo>
                      <a:pt x="10" y="11"/>
                      <a:pt x="10" y="11"/>
                      <a:pt x="10" y="11"/>
                    </a:cubicBezTo>
                    <a:cubicBezTo>
                      <a:pt x="10" y="11"/>
                      <a:pt x="10" y="11"/>
                      <a:pt x="10" y="11"/>
                    </a:cubicBezTo>
                    <a:cubicBezTo>
                      <a:pt x="10" y="11"/>
                      <a:pt x="10" y="11"/>
                      <a:pt x="10" y="11"/>
                    </a:cubicBezTo>
                    <a:cubicBezTo>
                      <a:pt x="10" y="11"/>
                      <a:pt x="10" y="11"/>
                      <a:pt x="10" y="11"/>
                    </a:cubicBezTo>
                    <a:cubicBezTo>
                      <a:pt x="10" y="11"/>
                      <a:pt x="10" y="11"/>
                      <a:pt x="10" y="11"/>
                    </a:cubicBezTo>
                    <a:cubicBezTo>
                      <a:pt x="10" y="11"/>
                      <a:pt x="10" y="11"/>
                      <a:pt x="10" y="11"/>
                    </a:cubicBezTo>
                    <a:cubicBezTo>
                      <a:pt x="10" y="11"/>
                      <a:pt x="10" y="11"/>
                      <a:pt x="10" y="11"/>
                    </a:cubicBezTo>
                    <a:cubicBezTo>
                      <a:pt x="9" y="12"/>
                      <a:pt x="8" y="12"/>
                      <a:pt x="8" y="13"/>
                    </a:cubicBezTo>
                    <a:cubicBezTo>
                      <a:pt x="9" y="13"/>
                      <a:pt x="11" y="11"/>
                      <a:pt x="11" y="10"/>
                    </a:cubicBezTo>
                    <a:cubicBezTo>
                      <a:pt x="10" y="10"/>
                      <a:pt x="9" y="11"/>
                      <a:pt x="8" y="11"/>
                    </a:cubicBezTo>
                    <a:cubicBezTo>
                      <a:pt x="10" y="9"/>
                      <a:pt x="16" y="7"/>
                      <a:pt x="13" y="5"/>
                    </a:cubicBezTo>
                    <a:cubicBezTo>
                      <a:pt x="13" y="4"/>
                      <a:pt x="13" y="4"/>
                      <a:pt x="14" y="3"/>
                    </a:cubicBezTo>
                    <a:cubicBezTo>
                      <a:pt x="12" y="5"/>
                      <a:pt x="12" y="5"/>
                      <a:pt x="12" y="4"/>
                    </a:cubicBezTo>
                    <a:cubicBezTo>
                      <a:pt x="12" y="4"/>
                      <a:pt x="13" y="4"/>
                      <a:pt x="13" y="3"/>
                    </a:cubicBezTo>
                    <a:cubicBezTo>
                      <a:pt x="13" y="3"/>
                      <a:pt x="13" y="3"/>
                      <a:pt x="13" y="3"/>
                    </a:cubicBezTo>
                    <a:cubicBezTo>
                      <a:pt x="13" y="3"/>
                      <a:pt x="13" y="3"/>
                      <a:pt x="13" y="3"/>
                    </a:cubicBezTo>
                    <a:cubicBezTo>
                      <a:pt x="13" y="3"/>
                      <a:pt x="13" y="3"/>
                      <a:pt x="13" y="3"/>
                    </a:cubicBezTo>
                    <a:cubicBezTo>
                      <a:pt x="13" y="3"/>
                      <a:pt x="13" y="3"/>
                      <a:pt x="13" y="3"/>
                    </a:cubicBezTo>
                    <a:cubicBezTo>
                      <a:pt x="13" y="3"/>
                      <a:pt x="13" y="3"/>
                      <a:pt x="13" y="3"/>
                    </a:cubicBezTo>
                    <a:cubicBezTo>
                      <a:pt x="13" y="3"/>
                      <a:pt x="13" y="3"/>
                      <a:pt x="13" y="3"/>
                    </a:cubicBezTo>
                    <a:cubicBezTo>
                      <a:pt x="13" y="3"/>
                      <a:pt x="13" y="3"/>
                      <a:pt x="13" y="3"/>
                    </a:cubicBezTo>
                    <a:cubicBezTo>
                      <a:pt x="13" y="3"/>
                      <a:pt x="13" y="3"/>
                      <a:pt x="13" y="3"/>
                    </a:cubicBezTo>
                    <a:cubicBezTo>
                      <a:pt x="14" y="2"/>
                      <a:pt x="14" y="2"/>
                      <a:pt x="14" y="2"/>
                    </a:cubicBezTo>
                    <a:cubicBezTo>
                      <a:pt x="15" y="2"/>
                      <a:pt x="15" y="2"/>
                      <a:pt x="16" y="2"/>
                    </a:cubicBezTo>
                    <a:cubicBezTo>
                      <a:pt x="18" y="2"/>
                      <a:pt x="18" y="2"/>
                      <a:pt x="18" y="2"/>
                    </a:cubicBezTo>
                    <a:cubicBezTo>
                      <a:pt x="18" y="2"/>
                      <a:pt x="18" y="2"/>
                      <a:pt x="18" y="2"/>
                    </a:cubicBezTo>
                    <a:cubicBezTo>
                      <a:pt x="19" y="2"/>
                      <a:pt x="20" y="1"/>
                      <a:pt x="22" y="1"/>
                    </a:cubicBezTo>
                    <a:cubicBezTo>
                      <a:pt x="22" y="1"/>
                      <a:pt x="22" y="1"/>
                      <a:pt x="22" y="1"/>
                    </a:cubicBezTo>
                    <a:cubicBezTo>
                      <a:pt x="22" y="1"/>
                      <a:pt x="22" y="1"/>
                      <a:pt x="22" y="1"/>
                    </a:cubicBezTo>
                    <a:cubicBezTo>
                      <a:pt x="23" y="1"/>
                      <a:pt x="23" y="0"/>
                      <a:pt x="24" y="0"/>
                    </a:cubicBezTo>
                    <a:cubicBezTo>
                      <a:pt x="26" y="0"/>
                      <a:pt x="26" y="1"/>
                      <a:pt x="26" y="1"/>
                    </a:cubicBezTo>
                    <a:cubicBezTo>
                      <a:pt x="26" y="1"/>
                      <a:pt x="26" y="1"/>
                      <a:pt x="26" y="1"/>
                    </a:cubicBezTo>
                    <a:cubicBezTo>
                      <a:pt x="26" y="1"/>
                      <a:pt x="26" y="2"/>
                      <a:pt x="26" y="2"/>
                    </a:cubicBezTo>
                    <a:cubicBezTo>
                      <a:pt x="28" y="3"/>
                      <a:pt x="29" y="0"/>
                      <a:pt x="30" y="0"/>
                    </a:cubicBezTo>
                    <a:cubicBezTo>
                      <a:pt x="30" y="1"/>
                      <a:pt x="29" y="1"/>
                      <a:pt x="29" y="1"/>
                    </a:cubicBezTo>
                    <a:cubicBezTo>
                      <a:pt x="31" y="1"/>
                      <a:pt x="32" y="0"/>
                      <a:pt x="34" y="0"/>
                    </a:cubicBezTo>
                    <a:cubicBezTo>
                      <a:pt x="35" y="0"/>
                      <a:pt x="35" y="0"/>
                      <a:pt x="37" y="1"/>
                    </a:cubicBezTo>
                    <a:cubicBezTo>
                      <a:pt x="37" y="1"/>
                      <a:pt x="37" y="1"/>
                      <a:pt x="38" y="2"/>
                    </a:cubicBezTo>
                    <a:cubicBezTo>
                      <a:pt x="37" y="2"/>
                      <a:pt x="34" y="2"/>
                      <a:pt x="34" y="2"/>
                    </a:cubicBezTo>
                    <a:cubicBezTo>
                      <a:pt x="34" y="2"/>
                      <a:pt x="34" y="3"/>
                      <a:pt x="39" y="3"/>
                    </a:cubicBezTo>
                    <a:cubicBezTo>
                      <a:pt x="39" y="3"/>
                      <a:pt x="39" y="3"/>
                      <a:pt x="38" y="4"/>
                    </a:cubicBezTo>
                    <a:cubicBezTo>
                      <a:pt x="36" y="5"/>
                      <a:pt x="34" y="7"/>
                      <a:pt x="34" y="7"/>
                    </a:cubicBezTo>
                    <a:cubicBezTo>
                      <a:pt x="35" y="8"/>
                      <a:pt x="35" y="8"/>
                      <a:pt x="36" y="7"/>
                    </a:cubicBezTo>
                    <a:cubicBezTo>
                      <a:pt x="39" y="6"/>
                      <a:pt x="38" y="7"/>
                      <a:pt x="38" y="8"/>
                    </a:cubicBezTo>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dirty="0">
                  <a:ln>
                    <a:noFill/>
                  </a:ln>
                  <a:solidFill>
                    <a:srgbClr val="000000"/>
                  </a:solidFill>
                  <a:effectLst/>
                  <a:uLnTx/>
                  <a:uFillTx/>
                  <a:cs typeface="+mn-ea"/>
                  <a:sym typeface="+mn-lt"/>
                </a:endParaRPr>
              </a:p>
            </p:txBody>
          </p:sp>
          <p:sp>
            <p:nvSpPr>
              <p:cNvPr id="65" name="Freeform 25"/>
              <p:cNvSpPr/>
              <p:nvPr/>
            </p:nvSpPr>
            <p:spPr bwMode="auto">
              <a:xfrm>
                <a:off x="6208063" y="3218566"/>
                <a:ext cx="6350" cy="47625"/>
              </a:xfrm>
              <a:custGeom>
                <a:avLst/>
                <a:gdLst>
                  <a:gd name="T0" fmla="*/ 1 w 1"/>
                  <a:gd name="T1" fmla="*/ 7 h 7"/>
                  <a:gd name="T2" fmla="*/ 1 w 1"/>
                  <a:gd name="T3" fmla="*/ 7 h 7"/>
                  <a:gd name="T4" fmla="*/ 0 w 1"/>
                  <a:gd name="T5" fmla="*/ 6 h 7"/>
                  <a:gd name="T6" fmla="*/ 0 w 1"/>
                  <a:gd name="T7" fmla="*/ 5 h 7"/>
                  <a:gd name="T8" fmla="*/ 1 w 1"/>
                  <a:gd name="T9" fmla="*/ 3 h 7"/>
                  <a:gd name="T10" fmla="*/ 0 w 1"/>
                  <a:gd name="T11" fmla="*/ 2 h 7"/>
                  <a:gd name="T12" fmla="*/ 0 w 1"/>
                  <a:gd name="T13" fmla="*/ 1 h 7"/>
                  <a:gd name="T14" fmla="*/ 1 w 1"/>
                  <a:gd name="T15" fmla="*/ 0 h 7"/>
                  <a:gd name="T16" fmla="*/ 1 w 1"/>
                  <a:gd name="T17" fmla="*/ 0 h 7"/>
                  <a:gd name="T18" fmla="*/ 1 w 1"/>
                  <a:gd name="T19" fmla="*/ 1 h 7"/>
                  <a:gd name="T20" fmla="*/ 1 w 1"/>
                  <a:gd name="T21" fmla="*/ 2 h 7"/>
                  <a:gd name="T22" fmla="*/ 1 w 1"/>
                  <a:gd name="T23" fmla="*/ 4 h 7"/>
                  <a:gd name="T24" fmla="*/ 1 w 1"/>
                  <a:gd name="T25" fmla="*/ 6 h 7"/>
                  <a:gd name="T26" fmla="*/ 1 w 1"/>
                  <a:gd name="T27" fmla="*/ 7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 h="7">
                    <a:moveTo>
                      <a:pt x="1" y="7"/>
                    </a:moveTo>
                    <a:cubicBezTo>
                      <a:pt x="1" y="7"/>
                      <a:pt x="1" y="7"/>
                      <a:pt x="1" y="7"/>
                    </a:cubicBezTo>
                    <a:cubicBezTo>
                      <a:pt x="0" y="7"/>
                      <a:pt x="0" y="6"/>
                      <a:pt x="0" y="6"/>
                    </a:cubicBezTo>
                    <a:cubicBezTo>
                      <a:pt x="0" y="6"/>
                      <a:pt x="0" y="5"/>
                      <a:pt x="0" y="5"/>
                    </a:cubicBezTo>
                    <a:cubicBezTo>
                      <a:pt x="1" y="4"/>
                      <a:pt x="1" y="3"/>
                      <a:pt x="1" y="3"/>
                    </a:cubicBezTo>
                    <a:cubicBezTo>
                      <a:pt x="1" y="2"/>
                      <a:pt x="0" y="2"/>
                      <a:pt x="0" y="2"/>
                    </a:cubicBezTo>
                    <a:cubicBezTo>
                      <a:pt x="0" y="1"/>
                      <a:pt x="0" y="1"/>
                      <a:pt x="0" y="1"/>
                    </a:cubicBezTo>
                    <a:cubicBezTo>
                      <a:pt x="0" y="1"/>
                      <a:pt x="0" y="1"/>
                      <a:pt x="1" y="0"/>
                    </a:cubicBezTo>
                    <a:cubicBezTo>
                      <a:pt x="1" y="0"/>
                      <a:pt x="1" y="0"/>
                      <a:pt x="1" y="0"/>
                    </a:cubicBezTo>
                    <a:cubicBezTo>
                      <a:pt x="1" y="1"/>
                      <a:pt x="1" y="1"/>
                      <a:pt x="1" y="1"/>
                    </a:cubicBezTo>
                    <a:cubicBezTo>
                      <a:pt x="1" y="1"/>
                      <a:pt x="1" y="1"/>
                      <a:pt x="1" y="2"/>
                    </a:cubicBezTo>
                    <a:cubicBezTo>
                      <a:pt x="1" y="2"/>
                      <a:pt x="1" y="3"/>
                      <a:pt x="1" y="4"/>
                    </a:cubicBezTo>
                    <a:cubicBezTo>
                      <a:pt x="1" y="5"/>
                      <a:pt x="1" y="5"/>
                      <a:pt x="1" y="6"/>
                    </a:cubicBezTo>
                    <a:cubicBezTo>
                      <a:pt x="1" y="6"/>
                      <a:pt x="1" y="7"/>
                      <a:pt x="1" y="7"/>
                    </a:cubicBezTo>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dirty="0">
                  <a:ln>
                    <a:noFill/>
                  </a:ln>
                  <a:solidFill>
                    <a:srgbClr val="000000"/>
                  </a:solidFill>
                  <a:effectLst/>
                  <a:uLnTx/>
                  <a:uFillTx/>
                  <a:cs typeface="+mn-ea"/>
                  <a:sym typeface="+mn-lt"/>
                </a:endParaRPr>
              </a:p>
            </p:txBody>
          </p:sp>
          <p:sp>
            <p:nvSpPr>
              <p:cNvPr id="66" name="Freeform 26"/>
              <p:cNvSpPr/>
              <p:nvPr/>
            </p:nvSpPr>
            <p:spPr bwMode="auto">
              <a:xfrm>
                <a:off x="6220763" y="3212216"/>
                <a:ext cx="0" cy="14288"/>
              </a:xfrm>
              <a:custGeom>
                <a:avLst/>
                <a:gdLst>
                  <a:gd name="T0" fmla="*/ 1 h 2"/>
                  <a:gd name="T1" fmla="*/ 2 h 2"/>
                  <a:gd name="T2" fmla="*/ 0 h 2"/>
                  <a:gd name="T3" fmla="*/ 0 h 2"/>
                  <a:gd name="T4" fmla="*/ 1 h 2"/>
                </a:gdLst>
                <a:ahLst/>
                <a:cxnLst>
                  <a:cxn ang="0">
                    <a:pos x="0" y="T0"/>
                  </a:cxn>
                  <a:cxn ang="0">
                    <a:pos x="0" y="T1"/>
                  </a:cxn>
                  <a:cxn ang="0">
                    <a:pos x="0" y="T2"/>
                  </a:cxn>
                  <a:cxn ang="0">
                    <a:pos x="0" y="T3"/>
                  </a:cxn>
                  <a:cxn ang="0">
                    <a:pos x="0" y="T4"/>
                  </a:cxn>
                </a:cxnLst>
                <a:rect l="0" t="0" r="r" b="b"/>
                <a:pathLst>
                  <a:path h="2">
                    <a:moveTo>
                      <a:pt x="0" y="1"/>
                    </a:moveTo>
                    <a:cubicBezTo>
                      <a:pt x="0" y="2"/>
                      <a:pt x="0" y="2"/>
                      <a:pt x="0" y="2"/>
                    </a:cubicBezTo>
                    <a:cubicBezTo>
                      <a:pt x="0" y="1"/>
                      <a:pt x="0" y="0"/>
                      <a:pt x="0" y="0"/>
                    </a:cubicBezTo>
                    <a:cubicBezTo>
                      <a:pt x="0" y="0"/>
                      <a:pt x="0" y="0"/>
                      <a:pt x="0" y="0"/>
                    </a:cubicBezTo>
                    <a:cubicBezTo>
                      <a:pt x="0" y="1"/>
                      <a:pt x="0" y="1"/>
                      <a:pt x="0" y="1"/>
                    </a:cubicBezTo>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dirty="0">
                  <a:ln>
                    <a:noFill/>
                  </a:ln>
                  <a:solidFill>
                    <a:srgbClr val="000000"/>
                  </a:solidFill>
                  <a:effectLst/>
                  <a:uLnTx/>
                  <a:uFillTx/>
                  <a:cs typeface="+mn-ea"/>
                  <a:sym typeface="+mn-lt"/>
                </a:endParaRPr>
              </a:p>
            </p:txBody>
          </p:sp>
          <p:sp>
            <p:nvSpPr>
              <p:cNvPr id="67" name="Freeform 27"/>
              <p:cNvSpPr/>
              <p:nvPr/>
            </p:nvSpPr>
            <p:spPr bwMode="auto">
              <a:xfrm>
                <a:off x="6201713" y="3285241"/>
                <a:ext cx="0" cy="14288"/>
              </a:xfrm>
              <a:custGeom>
                <a:avLst/>
                <a:gdLst>
                  <a:gd name="T0" fmla="*/ 1 h 2"/>
                  <a:gd name="T1" fmla="*/ 2 h 2"/>
                  <a:gd name="T2" fmla="*/ 0 h 2"/>
                  <a:gd name="T3" fmla="*/ 0 h 2"/>
                  <a:gd name="T4" fmla="*/ 1 h 2"/>
                </a:gdLst>
                <a:ahLst/>
                <a:cxnLst>
                  <a:cxn ang="0">
                    <a:pos x="0" y="T0"/>
                  </a:cxn>
                  <a:cxn ang="0">
                    <a:pos x="0" y="T1"/>
                  </a:cxn>
                  <a:cxn ang="0">
                    <a:pos x="0" y="T2"/>
                  </a:cxn>
                  <a:cxn ang="0">
                    <a:pos x="0" y="T3"/>
                  </a:cxn>
                  <a:cxn ang="0">
                    <a:pos x="0" y="T4"/>
                  </a:cxn>
                </a:cxnLst>
                <a:rect l="0" t="0" r="r" b="b"/>
                <a:pathLst>
                  <a:path h="2">
                    <a:moveTo>
                      <a:pt x="0" y="1"/>
                    </a:moveTo>
                    <a:cubicBezTo>
                      <a:pt x="0" y="2"/>
                      <a:pt x="0" y="2"/>
                      <a:pt x="0" y="2"/>
                    </a:cubicBezTo>
                    <a:cubicBezTo>
                      <a:pt x="0" y="2"/>
                      <a:pt x="0" y="0"/>
                      <a:pt x="0" y="0"/>
                    </a:cubicBezTo>
                    <a:cubicBezTo>
                      <a:pt x="0" y="0"/>
                      <a:pt x="0" y="0"/>
                      <a:pt x="0" y="0"/>
                    </a:cubicBezTo>
                    <a:cubicBezTo>
                      <a:pt x="0" y="0"/>
                      <a:pt x="0" y="1"/>
                      <a:pt x="0" y="1"/>
                    </a:cubicBezTo>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dirty="0">
                  <a:ln>
                    <a:noFill/>
                  </a:ln>
                  <a:solidFill>
                    <a:srgbClr val="000000"/>
                  </a:solidFill>
                  <a:effectLst/>
                  <a:uLnTx/>
                  <a:uFillTx/>
                  <a:cs typeface="+mn-ea"/>
                  <a:sym typeface="+mn-lt"/>
                </a:endParaRPr>
              </a:p>
            </p:txBody>
          </p:sp>
          <p:sp>
            <p:nvSpPr>
              <p:cNvPr id="68" name="Freeform 28"/>
              <p:cNvSpPr/>
              <p:nvPr/>
            </p:nvSpPr>
            <p:spPr bwMode="auto">
              <a:xfrm>
                <a:off x="6220763" y="3299528"/>
                <a:ext cx="7938" cy="19050"/>
              </a:xfrm>
              <a:custGeom>
                <a:avLst/>
                <a:gdLst>
                  <a:gd name="T0" fmla="*/ 1 w 1"/>
                  <a:gd name="T1" fmla="*/ 2 h 3"/>
                  <a:gd name="T2" fmla="*/ 0 w 1"/>
                  <a:gd name="T3" fmla="*/ 3 h 3"/>
                  <a:gd name="T4" fmla="*/ 1 w 1"/>
                  <a:gd name="T5" fmla="*/ 1 h 3"/>
                  <a:gd name="T6" fmla="*/ 1 w 1"/>
                  <a:gd name="T7" fmla="*/ 1 h 3"/>
                  <a:gd name="T8" fmla="*/ 1 w 1"/>
                  <a:gd name="T9" fmla="*/ 2 h 3"/>
                </a:gdLst>
                <a:ahLst/>
                <a:cxnLst>
                  <a:cxn ang="0">
                    <a:pos x="T0" y="T1"/>
                  </a:cxn>
                  <a:cxn ang="0">
                    <a:pos x="T2" y="T3"/>
                  </a:cxn>
                  <a:cxn ang="0">
                    <a:pos x="T4" y="T5"/>
                  </a:cxn>
                  <a:cxn ang="0">
                    <a:pos x="T6" y="T7"/>
                  </a:cxn>
                  <a:cxn ang="0">
                    <a:pos x="T8" y="T9"/>
                  </a:cxn>
                </a:cxnLst>
                <a:rect l="0" t="0" r="r" b="b"/>
                <a:pathLst>
                  <a:path w="1" h="3">
                    <a:moveTo>
                      <a:pt x="1" y="2"/>
                    </a:moveTo>
                    <a:cubicBezTo>
                      <a:pt x="0" y="3"/>
                      <a:pt x="0" y="3"/>
                      <a:pt x="0" y="3"/>
                    </a:cubicBezTo>
                    <a:cubicBezTo>
                      <a:pt x="0" y="2"/>
                      <a:pt x="0" y="0"/>
                      <a:pt x="1" y="1"/>
                    </a:cubicBezTo>
                    <a:cubicBezTo>
                      <a:pt x="1" y="1"/>
                      <a:pt x="1" y="1"/>
                      <a:pt x="1" y="1"/>
                    </a:cubicBezTo>
                    <a:cubicBezTo>
                      <a:pt x="1" y="1"/>
                      <a:pt x="1" y="2"/>
                      <a:pt x="1" y="2"/>
                    </a:cubicBezTo>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dirty="0">
                  <a:ln>
                    <a:noFill/>
                  </a:ln>
                  <a:solidFill>
                    <a:srgbClr val="000000"/>
                  </a:solidFill>
                  <a:effectLst/>
                  <a:uLnTx/>
                  <a:uFillTx/>
                  <a:cs typeface="+mn-ea"/>
                  <a:sym typeface="+mn-lt"/>
                </a:endParaRPr>
              </a:p>
            </p:txBody>
          </p:sp>
          <p:sp>
            <p:nvSpPr>
              <p:cNvPr id="69" name="Freeform 29"/>
              <p:cNvSpPr/>
              <p:nvPr/>
            </p:nvSpPr>
            <p:spPr bwMode="auto">
              <a:xfrm>
                <a:off x="6208063" y="3278891"/>
                <a:ext cx="12700" cy="26988"/>
              </a:xfrm>
              <a:custGeom>
                <a:avLst/>
                <a:gdLst>
                  <a:gd name="T0" fmla="*/ 2 w 2"/>
                  <a:gd name="T1" fmla="*/ 4 h 4"/>
                  <a:gd name="T2" fmla="*/ 1 w 2"/>
                  <a:gd name="T3" fmla="*/ 4 h 4"/>
                  <a:gd name="T4" fmla="*/ 1 w 2"/>
                  <a:gd name="T5" fmla="*/ 4 h 4"/>
                  <a:gd name="T6" fmla="*/ 1 w 2"/>
                  <a:gd name="T7" fmla="*/ 3 h 4"/>
                  <a:gd name="T8" fmla="*/ 1 w 2"/>
                  <a:gd name="T9" fmla="*/ 3 h 4"/>
                  <a:gd name="T10" fmla="*/ 1 w 2"/>
                  <a:gd name="T11" fmla="*/ 2 h 4"/>
                  <a:gd name="T12" fmla="*/ 0 w 2"/>
                  <a:gd name="T13" fmla="*/ 1 h 4"/>
                  <a:gd name="T14" fmla="*/ 1 w 2"/>
                  <a:gd name="T15" fmla="*/ 0 h 4"/>
                  <a:gd name="T16" fmla="*/ 2 w 2"/>
                  <a:gd name="T17" fmla="*/ 0 h 4"/>
                  <a:gd name="T18" fmla="*/ 2 w 2"/>
                  <a:gd name="T19" fmla="*/ 4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 h="4">
                    <a:moveTo>
                      <a:pt x="2" y="4"/>
                    </a:moveTo>
                    <a:cubicBezTo>
                      <a:pt x="1" y="4"/>
                      <a:pt x="1" y="4"/>
                      <a:pt x="1" y="4"/>
                    </a:cubicBezTo>
                    <a:cubicBezTo>
                      <a:pt x="1" y="4"/>
                      <a:pt x="1" y="4"/>
                      <a:pt x="1" y="4"/>
                    </a:cubicBezTo>
                    <a:cubicBezTo>
                      <a:pt x="1" y="4"/>
                      <a:pt x="1" y="4"/>
                      <a:pt x="1" y="3"/>
                    </a:cubicBezTo>
                    <a:cubicBezTo>
                      <a:pt x="1" y="3"/>
                      <a:pt x="1" y="4"/>
                      <a:pt x="1" y="3"/>
                    </a:cubicBezTo>
                    <a:cubicBezTo>
                      <a:pt x="1" y="3"/>
                      <a:pt x="1" y="3"/>
                      <a:pt x="1" y="2"/>
                    </a:cubicBezTo>
                    <a:cubicBezTo>
                      <a:pt x="1" y="2"/>
                      <a:pt x="0" y="1"/>
                      <a:pt x="0" y="1"/>
                    </a:cubicBezTo>
                    <a:cubicBezTo>
                      <a:pt x="1" y="0"/>
                      <a:pt x="1" y="0"/>
                      <a:pt x="1" y="0"/>
                    </a:cubicBezTo>
                    <a:cubicBezTo>
                      <a:pt x="1" y="0"/>
                      <a:pt x="2" y="0"/>
                      <a:pt x="2" y="0"/>
                    </a:cubicBezTo>
                    <a:cubicBezTo>
                      <a:pt x="2" y="0"/>
                      <a:pt x="2" y="2"/>
                      <a:pt x="2" y="4"/>
                    </a:cubicBezTo>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dirty="0">
                  <a:ln>
                    <a:noFill/>
                  </a:ln>
                  <a:solidFill>
                    <a:srgbClr val="000000"/>
                  </a:solidFill>
                  <a:effectLst/>
                  <a:uLnTx/>
                  <a:uFillTx/>
                  <a:cs typeface="+mn-ea"/>
                  <a:sym typeface="+mn-lt"/>
                </a:endParaRPr>
              </a:p>
            </p:txBody>
          </p:sp>
          <p:sp>
            <p:nvSpPr>
              <p:cNvPr id="70" name="Freeform 30"/>
              <p:cNvSpPr>
                <a:spLocks noEditPoints="1"/>
              </p:cNvSpPr>
              <p:nvPr/>
            </p:nvSpPr>
            <p:spPr bwMode="auto">
              <a:xfrm>
                <a:off x="6455713" y="3285241"/>
                <a:ext cx="547688" cy="654050"/>
              </a:xfrm>
              <a:custGeom>
                <a:avLst/>
                <a:gdLst>
                  <a:gd name="T0" fmla="*/ 57 w 82"/>
                  <a:gd name="T1" fmla="*/ 62 h 98"/>
                  <a:gd name="T2" fmla="*/ 55 w 82"/>
                  <a:gd name="T3" fmla="*/ 65 h 98"/>
                  <a:gd name="T4" fmla="*/ 55 w 82"/>
                  <a:gd name="T5" fmla="*/ 61 h 98"/>
                  <a:gd name="T6" fmla="*/ 58 w 82"/>
                  <a:gd name="T7" fmla="*/ 62 h 98"/>
                  <a:gd name="T8" fmla="*/ 57 w 82"/>
                  <a:gd name="T9" fmla="*/ 62 h 98"/>
                  <a:gd name="T10" fmla="*/ 81 w 82"/>
                  <a:gd name="T11" fmla="*/ 47 h 98"/>
                  <a:gd name="T12" fmla="*/ 81 w 82"/>
                  <a:gd name="T13" fmla="*/ 46 h 98"/>
                  <a:gd name="T14" fmla="*/ 71 w 82"/>
                  <a:gd name="T15" fmla="*/ 48 h 98"/>
                  <a:gd name="T16" fmla="*/ 71 w 82"/>
                  <a:gd name="T17" fmla="*/ 45 h 98"/>
                  <a:gd name="T18" fmla="*/ 68 w 82"/>
                  <a:gd name="T19" fmla="*/ 40 h 98"/>
                  <a:gd name="T20" fmla="*/ 64 w 82"/>
                  <a:gd name="T21" fmla="*/ 33 h 98"/>
                  <a:gd name="T22" fmla="*/ 63 w 82"/>
                  <a:gd name="T23" fmla="*/ 22 h 98"/>
                  <a:gd name="T24" fmla="*/ 61 w 82"/>
                  <a:gd name="T25" fmla="*/ 15 h 98"/>
                  <a:gd name="T26" fmla="*/ 58 w 82"/>
                  <a:gd name="T27" fmla="*/ 14 h 98"/>
                  <a:gd name="T28" fmla="*/ 54 w 82"/>
                  <a:gd name="T29" fmla="*/ 17 h 98"/>
                  <a:gd name="T30" fmla="*/ 54 w 82"/>
                  <a:gd name="T31" fmla="*/ 16 h 98"/>
                  <a:gd name="T32" fmla="*/ 57 w 82"/>
                  <a:gd name="T33" fmla="*/ 14 h 98"/>
                  <a:gd name="T34" fmla="*/ 57 w 82"/>
                  <a:gd name="T35" fmla="*/ 13 h 98"/>
                  <a:gd name="T36" fmla="*/ 50 w 82"/>
                  <a:gd name="T37" fmla="*/ 11 h 98"/>
                  <a:gd name="T38" fmla="*/ 45 w 82"/>
                  <a:gd name="T39" fmla="*/ 14 h 98"/>
                  <a:gd name="T40" fmla="*/ 36 w 82"/>
                  <a:gd name="T41" fmla="*/ 6 h 98"/>
                  <a:gd name="T42" fmla="*/ 37 w 82"/>
                  <a:gd name="T43" fmla="*/ 5 h 98"/>
                  <a:gd name="T44" fmla="*/ 38 w 82"/>
                  <a:gd name="T45" fmla="*/ 5 h 98"/>
                  <a:gd name="T46" fmla="*/ 38 w 82"/>
                  <a:gd name="T47" fmla="*/ 1 h 98"/>
                  <a:gd name="T48" fmla="*/ 36 w 82"/>
                  <a:gd name="T49" fmla="*/ 1 h 98"/>
                  <a:gd name="T50" fmla="*/ 16 w 82"/>
                  <a:gd name="T51" fmla="*/ 3 h 98"/>
                  <a:gd name="T52" fmla="*/ 13 w 82"/>
                  <a:gd name="T53" fmla="*/ 7 h 98"/>
                  <a:gd name="T54" fmla="*/ 13 w 82"/>
                  <a:gd name="T55" fmla="*/ 8 h 98"/>
                  <a:gd name="T56" fmla="*/ 11 w 82"/>
                  <a:gd name="T57" fmla="*/ 9 h 98"/>
                  <a:gd name="T58" fmla="*/ 3 w 82"/>
                  <a:gd name="T59" fmla="*/ 17 h 98"/>
                  <a:gd name="T60" fmla="*/ 0 w 82"/>
                  <a:gd name="T61" fmla="*/ 27 h 98"/>
                  <a:gd name="T62" fmla="*/ 0 w 82"/>
                  <a:gd name="T63" fmla="*/ 32 h 98"/>
                  <a:gd name="T64" fmla="*/ 4 w 82"/>
                  <a:gd name="T65" fmla="*/ 37 h 98"/>
                  <a:gd name="T66" fmla="*/ 6 w 82"/>
                  <a:gd name="T67" fmla="*/ 43 h 98"/>
                  <a:gd name="T68" fmla="*/ 9 w 82"/>
                  <a:gd name="T69" fmla="*/ 47 h 98"/>
                  <a:gd name="T70" fmla="*/ 18 w 82"/>
                  <a:gd name="T71" fmla="*/ 46 h 98"/>
                  <a:gd name="T72" fmla="*/ 23 w 82"/>
                  <a:gd name="T73" fmla="*/ 48 h 98"/>
                  <a:gd name="T74" fmla="*/ 27 w 82"/>
                  <a:gd name="T75" fmla="*/ 50 h 98"/>
                  <a:gd name="T76" fmla="*/ 27 w 82"/>
                  <a:gd name="T77" fmla="*/ 56 h 98"/>
                  <a:gd name="T78" fmla="*/ 30 w 82"/>
                  <a:gd name="T79" fmla="*/ 64 h 98"/>
                  <a:gd name="T80" fmla="*/ 31 w 82"/>
                  <a:gd name="T81" fmla="*/ 73 h 98"/>
                  <a:gd name="T82" fmla="*/ 30 w 82"/>
                  <a:gd name="T83" fmla="*/ 81 h 98"/>
                  <a:gd name="T84" fmla="*/ 33 w 82"/>
                  <a:gd name="T85" fmla="*/ 89 h 98"/>
                  <a:gd name="T86" fmla="*/ 36 w 82"/>
                  <a:gd name="T87" fmla="*/ 96 h 98"/>
                  <a:gd name="T88" fmla="*/ 45 w 82"/>
                  <a:gd name="T89" fmla="*/ 96 h 98"/>
                  <a:gd name="T90" fmla="*/ 51 w 82"/>
                  <a:gd name="T91" fmla="*/ 92 h 98"/>
                  <a:gd name="T92" fmla="*/ 51 w 82"/>
                  <a:gd name="T93" fmla="*/ 90 h 98"/>
                  <a:gd name="T94" fmla="*/ 54 w 82"/>
                  <a:gd name="T95" fmla="*/ 90 h 98"/>
                  <a:gd name="T96" fmla="*/ 54 w 82"/>
                  <a:gd name="T97" fmla="*/ 86 h 98"/>
                  <a:gd name="T98" fmla="*/ 60 w 82"/>
                  <a:gd name="T99" fmla="*/ 82 h 98"/>
                  <a:gd name="T100" fmla="*/ 62 w 82"/>
                  <a:gd name="T101" fmla="*/ 74 h 98"/>
                  <a:gd name="T102" fmla="*/ 62 w 82"/>
                  <a:gd name="T103" fmla="*/ 70 h 98"/>
                  <a:gd name="T104" fmla="*/ 69 w 82"/>
                  <a:gd name="T105" fmla="*/ 62 h 98"/>
                  <a:gd name="T106" fmla="*/ 75 w 82"/>
                  <a:gd name="T107" fmla="*/ 58 h 98"/>
                  <a:gd name="T108" fmla="*/ 78 w 82"/>
                  <a:gd name="T109" fmla="*/ 54 h 98"/>
                  <a:gd name="T110" fmla="*/ 81 w 82"/>
                  <a:gd name="T111" fmla="*/ 47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82" h="98">
                    <a:moveTo>
                      <a:pt x="57" y="62"/>
                    </a:moveTo>
                    <a:cubicBezTo>
                      <a:pt x="57" y="63"/>
                      <a:pt x="56" y="65"/>
                      <a:pt x="55" y="65"/>
                    </a:cubicBezTo>
                    <a:cubicBezTo>
                      <a:pt x="54" y="64"/>
                      <a:pt x="55" y="61"/>
                      <a:pt x="55" y="61"/>
                    </a:cubicBezTo>
                    <a:cubicBezTo>
                      <a:pt x="55" y="61"/>
                      <a:pt x="58" y="60"/>
                      <a:pt x="58" y="62"/>
                    </a:cubicBezTo>
                    <a:cubicBezTo>
                      <a:pt x="57" y="62"/>
                      <a:pt x="57" y="62"/>
                      <a:pt x="57" y="62"/>
                    </a:cubicBezTo>
                    <a:moveTo>
                      <a:pt x="81" y="47"/>
                    </a:moveTo>
                    <a:cubicBezTo>
                      <a:pt x="82" y="47"/>
                      <a:pt x="82" y="46"/>
                      <a:pt x="81" y="46"/>
                    </a:cubicBezTo>
                    <a:cubicBezTo>
                      <a:pt x="78" y="46"/>
                      <a:pt x="74" y="52"/>
                      <a:pt x="71" y="48"/>
                    </a:cubicBezTo>
                    <a:cubicBezTo>
                      <a:pt x="71" y="47"/>
                      <a:pt x="72" y="46"/>
                      <a:pt x="71" y="45"/>
                    </a:cubicBezTo>
                    <a:cubicBezTo>
                      <a:pt x="71" y="43"/>
                      <a:pt x="69" y="42"/>
                      <a:pt x="68" y="40"/>
                    </a:cubicBezTo>
                    <a:cubicBezTo>
                      <a:pt x="67" y="37"/>
                      <a:pt x="64" y="36"/>
                      <a:pt x="64" y="33"/>
                    </a:cubicBezTo>
                    <a:cubicBezTo>
                      <a:pt x="65" y="27"/>
                      <a:pt x="65" y="27"/>
                      <a:pt x="63" y="22"/>
                    </a:cubicBezTo>
                    <a:cubicBezTo>
                      <a:pt x="63" y="20"/>
                      <a:pt x="59" y="18"/>
                      <a:pt x="61" y="15"/>
                    </a:cubicBezTo>
                    <a:cubicBezTo>
                      <a:pt x="61" y="14"/>
                      <a:pt x="60" y="14"/>
                      <a:pt x="58" y="14"/>
                    </a:cubicBezTo>
                    <a:cubicBezTo>
                      <a:pt x="56" y="15"/>
                      <a:pt x="56" y="16"/>
                      <a:pt x="54" y="17"/>
                    </a:cubicBezTo>
                    <a:cubicBezTo>
                      <a:pt x="54" y="17"/>
                      <a:pt x="54" y="16"/>
                      <a:pt x="54" y="16"/>
                    </a:cubicBezTo>
                    <a:cubicBezTo>
                      <a:pt x="55" y="15"/>
                      <a:pt x="56" y="15"/>
                      <a:pt x="57" y="14"/>
                    </a:cubicBezTo>
                    <a:cubicBezTo>
                      <a:pt x="57" y="14"/>
                      <a:pt x="57" y="13"/>
                      <a:pt x="57" y="13"/>
                    </a:cubicBezTo>
                    <a:cubicBezTo>
                      <a:pt x="55" y="12"/>
                      <a:pt x="52" y="12"/>
                      <a:pt x="50" y="11"/>
                    </a:cubicBezTo>
                    <a:cubicBezTo>
                      <a:pt x="48" y="11"/>
                      <a:pt x="48" y="15"/>
                      <a:pt x="45" y="14"/>
                    </a:cubicBezTo>
                    <a:cubicBezTo>
                      <a:pt x="45" y="14"/>
                      <a:pt x="36" y="9"/>
                      <a:pt x="36" y="6"/>
                    </a:cubicBezTo>
                    <a:cubicBezTo>
                      <a:pt x="36" y="6"/>
                      <a:pt x="36" y="6"/>
                      <a:pt x="37" y="5"/>
                    </a:cubicBezTo>
                    <a:cubicBezTo>
                      <a:pt x="38" y="5"/>
                      <a:pt x="38" y="5"/>
                      <a:pt x="38" y="5"/>
                    </a:cubicBezTo>
                    <a:cubicBezTo>
                      <a:pt x="39" y="5"/>
                      <a:pt x="39" y="3"/>
                      <a:pt x="38" y="1"/>
                    </a:cubicBezTo>
                    <a:cubicBezTo>
                      <a:pt x="37" y="1"/>
                      <a:pt x="37" y="1"/>
                      <a:pt x="36" y="1"/>
                    </a:cubicBezTo>
                    <a:cubicBezTo>
                      <a:pt x="25" y="0"/>
                      <a:pt x="19" y="0"/>
                      <a:pt x="16" y="3"/>
                    </a:cubicBezTo>
                    <a:cubicBezTo>
                      <a:pt x="15" y="3"/>
                      <a:pt x="14" y="4"/>
                      <a:pt x="13" y="7"/>
                    </a:cubicBezTo>
                    <a:cubicBezTo>
                      <a:pt x="13" y="7"/>
                      <a:pt x="13" y="7"/>
                      <a:pt x="13" y="8"/>
                    </a:cubicBezTo>
                    <a:cubicBezTo>
                      <a:pt x="12" y="8"/>
                      <a:pt x="12" y="8"/>
                      <a:pt x="11" y="9"/>
                    </a:cubicBezTo>
                    <a:cubicBezTo>
                      <a:pt x="7" y="10"/>
                      <a:pt x="5" y="12"/>
                      <a:pt x="3" y="17"/>
                    </a:cubicBezTo>
                    <a:cubicBezTo>
                      <a:pt x="2" y="20"/>
                      <a:pt x="3" y="24"/>
                      <a:pt x="0" y="27"/>
                    </a:cubicBezTo>
                    <a:cubicBezTo>
                      <a:pt x="0" y="28"/>
                      <a:pt x="0" y="32"/>
                      <a:pt x="0" y="32"/>
                    </a:cubicBezTo>
                    <a:cubicBezTo>
                      <a:pt x="1" y="34"/>
                      <a:pt x="3" y="35"/>
                      <a:pt x="4" y="37"/>
                    </a:cubicBezTo>
                    <a:cubicBezTo>
                      <a:pt x="5" y="39"/>
                      <a:pt x="5" y="41"/>
                      <a:pt x="6" y="43"/>
                    </a:cubicBezTo>
                    <a:cubicBezTo>
                      <a:pt x="8" y="47"/>
                      <a:pt x="8" y="47"/>
                      <a:pt x="9" y="47"/>
                    </a:cubicBezTo>
                    <a:cubicBezTo>
                      <a:pt x="11" y="43"/>
                      <a:pt x="15" y="48"/>
                      <a:pt x="18" y="46"/>
                    </a:cubicBezTo>
                    <a:cubicBezTo>
                      <a:pt x="20" y="44"/>
                      <a:pt x="23" y="46"/>
                      <a:pt x="23" y="48"/>
                    </a:cubicBezTo>
                    <a:cubicBezTo>
                      <a:pt x="24" y="51"/>
                      <a:pt x="24" y="51"/>
                      <a:pt x="27" y="50"/>
                    </a:cubicBezTo>
                    <a:cubicBezTo>
                      <a:pt x="29" y="51"/>
                      <a:pt x="29" y="51"/>
                      <a:pt x="27" y="56"/>
                    </a:cubicBezTo>
                    <a:cubicBezTo>
                      <a:pt x="27" y="59"/>
                      <a:pt x="29" y="61"/>
                      <a:pt x="30" y="64"/>
                    </a:cubicBezTo>
                    <a:cubicBezTo>
                      <a:pt x="31" y="66"/>
                      <a:pt x="32" y="72"/>
                      <a:pt x="31" y="73"/>
                    </a:cubicBezTo>
                    <a:cubicBezTo>
                      <a:pt x="30" y="74"/>
                      <a:pt x="28" y="76"/>
                      <a:pt x="30" y="81"/>
                    </a:cubicBezTo>
                    <a:cubicBezTo>
                      <a:pt x="33" y="87"/>
                      <a:pt x="33" y="87"/>
                      <a:pt x="33" y="89"/>
                    </a:cubicBezTo>
                    <a:cubicBezTo>
                      <a:pt x="36" y="96"/>
                      <a:pt x="36" y="96"/>
                      <a:pt x="36" y="96"/>
                    </a:cubicBezTo>
                    <a:cubicBezTo>
                      <a:pt x="37" y="98"/>
                      <a:pt x="45" y="96"/>
                      <a:pt x="45" y="96"/>
                    </a:cubicBezTo>
                    <a:cubicBezTo>
                      <a:pt x="45" y="96"/>
                      <a:pt x="51" y="93"/>
                      <a:pt x="51" y="92"/>
                    </a:cubicBezTo>
                    <a:cubicBezTo>
                      <a:pt x="51" y="90"/>
                      <a:pt x="51" y="90"/>
                      <a:pt x="51" y="90"/>
                    </a:cubicBezTo>
                    <a:cubicBezTo>
                      <a:pt x="52" y="90"/>
                      <a:pt x="53" y="90"/>
                      <a:pt x="54" y="90"/>
                    </a:cubicBezTo>
                    <a:cubicBezTo>
                      <a:pt x="54" y="88"/>
                      <a:pt x="53" y="87"/>
                      <a:pt x="54" y="86"/>
                    </a:cubicBezTo>
                    <a:cubicBezTo>
                      <a:pt x="55" y="85"/>
                      <a:pt x="55" y="85"/>
                      <a:pt x="60" y="82"/>
                    </a:cubicBezTo>
                    <a:cubicBezTo>
                      <a:pt x="63" y="80"/>
                      <a:pt x="63" y="75"/>
                      <a:pt x="62" y="74"/>
                    </a:cubicBezTo>
                    <a:cubicBezTo>
                      <a:pt x="62" y="73"/>
                      <a:pt x="62" y="71"/>
                      <a:pt x="62" y="70"/>
                    </a:cubicBezTo>
                    <a:cubicBezTo>
                      <a:pt x="63" y="68"/>
                      <a:pt x="63" y="68"/>
                      <a:pt x="69" y="62"/>
                    </a:cubicBezTo>
                    <a:cubicBezTo>
                      <a:pt x="71" y="60"/>
                      <a:pt x="73" y="60"/>
                      <a:pt x="75" y="58"/>
                    </a:cubicBezTo>
                    <a:cubicBezTo>
                      <a:pt x="76" y="57"/>
                      <a:pt x="77" y="55"/>
                      <a:pt x="78" y="54"/>
                    </a:cubicBezTo>
                    <a:cubicBezTo>
                      <a:pt x="79" y="52"/>
                      <a:pt x="81" y="50"/>
                      <a:pt x="81" y="47"/>
                    </a:cubicBezTo>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dirty="0">
                  <a:ln>
                    <a:noFill/>
                  </a:ln>
                  <a:solidFill>
                    <a:srgbClr val="000000"/>
                  </a:solidFill>
                  <a:effectLst/>
                  <a:uLnTx/>
                  <a:uFillTx/>
                  <a:cs typeface="+mn-ea"/>
                  <a:sym typeface="+mn-lt"/>
                </a:endParaRPr>
              </a:p>
            </p:txBody>
          </p:sp>
          <p:sp>
            <p:nvSpPr>
              <p:cNvPr id="71" name="Freeform 31"/>
              <p:cNvSpPr/>
              <p:nvPr/>
            </p:nvSpPr>
            <p:spPr bwMode="auto">
              <a:xfrm>
                <a:off x="6876400" y="3805941"/>
                <a:ext cx="73025" cy="93663"/>
              </a:xfrm>
              <a:custGeom>
                <a:avLst/>
                <a:gdLst>
                  <a:gd name="T0" fmla="*/ 10 w 11"/>
                  <a:gd name="T1" fmla="*/ 4 h 14"/>
                  <a:gd name="T2" fmla="*/ 3 w 11"/>
                  <a:gd name="T3" fmla="*/ 13 h 14"/>
                  <a:gd name="T4" fmla="*/ 0 w 11"/>
                  <a:gd name="T5" fmla="*/ 13 h 14"/>
                  <a:gd name="T6" fmla="*/ 0 w 11"/>
                  <a:gd name="T7" fmla="*/ 13 h 14"/>
                  <a:gd name="T8" fmla="*/ 0 w 11"/>
                  <a:gd name="T9" fmla="*/ 12 h 14"/>
                  <a:gd name="T10" fmla="*/ 0 w 11"/>
                  <a:gd name="T11" fmla="*/ 9 h 14"/>
                  <a:gd name="T12" fmla="*/ 1 w 11"/>
                  <a:gd name="T13" fmla="*/ 8 h 14"/>
                  <a:gd name="T14" fmla="*/ 2 w 11"/>
                  <a:gd name="T15" fmla="*/ 5 h 14"/>
                  <a:gd name="T16" fmla="*/ 5 w 11"/>
                  <a:gd name="T17" fmla="*/ 4 h 14"/>
                  <a:gd name="T18" fmla="*/ 8 w 11"/>
                  <a:gd name="T19" fmla="*/ 1 h 14"/>
                  <a:gd name="T20" fmla="*/ 9 w 11"/>
                  <a:gd name="T21" fmla="*/ 0 h 14"/>
                  <a:gd name="T22" fmla="*/ 9 w 11"/>
                  <a:gd name="T23" fmla="*/ 0 h 14"/>
                  <a:gd name="T24" fmla="*/ 10 w 11"/>
                  <a:gd name="T25" fmla="*/ 4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 h="14">
                    <a:moveTo>
                      <a:pt x="10" y="4"/>
                    </a:moveTo>
                    <a:cubicBezTo>
                      <a:pt x="9" y="5"/>
                      <a:pt x="4" y="12"/>
                      <a:pt x="3" y="13"/>
                    </a:cubicBezTo>
                    <a:cubicBezTo>
                      <a:pt x="2" y="14"/>
                      <a:pt x="0" y="14"/>
                      <a:pt x="0" y="13"/>
                    </a:cubicBezTo>
                    <a:cubicBezTo>
                      <a:pt x="0" y="13"/>
                      <a:pt x="0" y="13"/>
                      <a:pt x="0" y="13"/>
                    </a:cubicBezTo>
                    <a:cubicBezTo>
                      <a:pt x="0" y="13"/>
                      <a:pt x="0" y="12"/>
                      <a:pt x="0" y="12"/>
                    </a:cubicBezTo>
                    <a:cubicBezTo>
                      <a:pt x="0" y="11"/>
                      <a:pt x="0" y="10"/>
                      <a:pt x="0" y="9"/>
                    </a:cubicBezTo>
                    <a:cubicBezTo>
                      <a:pt x="1" y="9"/>
                      <a:pt x="1" y="9"/>
                      <a:pt x="1" y="8"/>
                    </a:cubicBezTo>
                    <a:cubicBezTo>
                      <a:pt x="2" y="7"/>
                      <a:pt x="1" y="6"/>
                      <a:pt x="2" y="5"/>
                    </a:cubicBezTo>
                    <a:cubicBezTo>
                      <a:pt x="3" y="4"/>
                      <a:pt x="4" y="4"/>
                      <a:pt x="5" y="4"/>
                    </a:cubicBezTo>
                    <a:cubicBezTo>
                      <a:pt x="7" y="3"/>
                      <a:pt x="7" y="2"/>
                      <a:pt x="8" y="1"/>
                    </a:cubicBezTo>
                    <a:cubicBezTo>
                      <a:pt x="8" y="1"/>
                      <a:pt x="9" y="1"/>
                      <a:pt x="9" y="0"/>
                    </a:cubicBezTo>
                    <a:cubicBezTo>
                      <a:pt x="9" y="0"/>
                      <a:pt x="9" y="0"/>
                      <a:pt x="9" y="0"/>
                    </a:cubicBezTo>
                    <a:cubicBezTo>
                      <a:pt x="11" y="0"/>
                      <a:pt x="10" y="3"/>
                      <a:pt x="10" y="4"/>
                    </a:cubicBezTo>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dirty="0">
                  <a:ln>
                    <a:noFill/>
                  </a:ln>
                  <a:solidFill>
                    <a:srgbClr val="000000"/>
                  </a:solidFill>
                  <a:effectLst/>
                  <a:uLnTx/>
                  <a:uFillTx/>
                  <a:cs typeface="+mn-ea"/>
                  <a:sym typeface="+mn-lt"/>
                </a:endParaRPr>
              </a:p>
            </p:txBody>
          </p:sp>
          <p:sp>
            <p:nvSpPr>
              <p:cNvPr id="72" name="Freeform 32"/>
              <p:cNvSpPr/>
              <p:nvPr/>
            </p:nvSpPr>
            <p:spPr bwMode="auto">
              <a:xfrm>
                <a:off x="7209775" y="3612266"/>
                <a:ext cx="14288" cy="46038"/>
              </a:xfrm>
              <a:custGeom>
                <a:avLst/>
                <a:gdLst>
                  <a:gd name="T0" fmla="*/ 2 w 2"/>
                  <a:gd name="T1" fmla="*/ 3 h 7"/>
                  <a:gd name="T2" fmla="*/ 0 w 2"/>
                  <a:gd name="T3" fmla="*/ 6 h 7"/>
                  <a:gd name="T4" fmla="*/ 2 w 2"/>
                  <a:gd name="T5" fmla="*/ 0 h 7"/>
                  <a:gd name="T6" fmla="*/ 2 w 2"/>
                  <a:gd name="T7" fmla="*/ 0 h 7"/>
                  <a:gd name="T8" fmla="*/ 2 w 2"/>
                  <a:gd name="T9" fmla="*/ 3 h 7"/>
                </a:gdLst>
                <a:ahLst/>
                <a:cxnLst>
                  <a:cxn ang="0">
                    <a:pos x="T0" y="T1"/>
                  </a:cxn>
                  <a:cxn ang="0">
                    <a:pos x="T2" y="T3"/>
                  </a:cxn>
                  <a:cxn ang="0">
                    <a:pos x="T4" y="T5"/>
                  </a:cxn>
                  <a:cxn ang="0">
                    <a:pos x="T6" y="T7"/>
                  </a:cxn>
                  <a:cxn ang="0">
                    <a:pos x="T8" y="T9"/>
                  </a:cxn>
                </a:cxnLst>
                <a:rect l="0" t="0" r="r" b="b"/>
                <a:pathLst>
                  <a:path w="2" h="7">
                    <a:moveTo>
                      <a:pt x="2" y="3"/>
                    </a:moveTo>
                    <a:cubicBezTo>
                      <a:pt x="2" y="5"/>
                      <a:pt x="0" y="7"/>
                      <a:pt x="0" y="6"/>
                    </a:cubicBezTo>
                    <a:cubicBezTo>
                      <a:pt x="0" y="6"/>
                      <a:pt x="1" y="0"/>
                      <a:pt x="2" y="0"/>
                    </a:cubicBezTo>
                    <a:cubicBezTo>
                      <a:pt x="2" y="0"/>
                      <a:pt x="2" y="0"/>
                      <a:pt x="2" y="0"/>
                    </a:cubicBezTo>
                    <a:cubicBezTo>
                      <a:pt x="2" y="2"/>
                      <a:pt x="2" y="3"/>
                      <a:pt x="2" y="3"/>
                    </a:cubicBezTo>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dirty="0">
                  <a:ln>
                    <a:noFill/>
                  </a:ln>
                  <a:solidFill>
                    <a:srgbClr val="000000"/>
                  </a:solidFill>
                  <a:effectLst/>
                  <a:uLnTx/>
                  <a:uFillTx/>
                  <a:cs typeface="+mn-ea"/>
                  <a:sym typeface="+mn-lt"/>
                </a:endParaRPr>
              </a:p>
            </p:txBody>
          </p:sp>
          <p:sp>
            <p:nvSpPr>
              <p:cNvPr id="73" name="Freeform 33"/>
              <p:cNvSpPr/>
              <p:nvPr/>
            </p:nvSpPr>
            <p:spPr bwMode="auto">
              <a:xfrm>
                <a:off x="6689075" y="3259841"/>
                <a:ext cx="20638" cy="19050"/>
              </a:xfrm>
              <a:custGeom>
                <a:avLst/>
                <a:gdLst>
                  <a:gd name="T0" fmla="*/ 3 w 3"/>
                  <a:gd name="T1" fmla="*/ 2 h 3"/>
                  <a:gd name="T2" fmla="*/ 1 w 3"/>
                  <a:gd name="T3" fmla="*/ 2 h 3"/>
                  <a:gd name="T4" fmla="*/ 2 w 3"/>
                  <a:gd name="T5" fmla="*/ 0 h 3"/>
                  <a:gd name="T6" fmla="*/ 3 w 3"/>
                  <a:gd name="T7" fmla="*/ 2 h 3"/>
                </a:gdLst>
                <a:ahLst/>
                <a:cxnLst>
                  <a:cxn ang="0">
                    <a:pos x="T0" y="T1"/>
                  </a:cxn>
                  <a:cxn ang="0">
                    <a:pos x="T2" y="T3"/>
                  </a:cxn>
                  <a:cxn ang="0">
                    <a:pos x="T4" y="T5"/>
                  </a:cxn>
                  <a:cxn ang="0">
                    <a:pos x="T6" y="T7"/>
                  </a:cxn>
                </a:cxnLst>
                <a:rect l="0" t="0" r="r" b="b"/>
                <a:pathLst>
                  <a:path w="3" h="3">
                    <a:moveTo>
                      <a:pt x="3" y="2"/>
                    </a:moveTo>
                    <a:cubicBezTo>
                      <a:pt x="3" y="2"/>
                      <a:pt x="1" y="3"/>
                      <a:pt x="1" y="2"/>
                    </a:cubicBezTo>
                    <a:cubicBezTo>
                      <a:pt x="0" y="1"/>
                      <a:pt x="1" y="0"/>
                      <a:pt x="2" y="0"/>
                    </a:cubicBezTo>
                    <a:cubicBezTo>
                      <a:pt x="3" y="0"/>
                      <a:pt x="3" y="1"/>
                      <a:pt x="3" y="2"/>
                    </a:cubicBezTo>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dirty="0">
                  <a:ln>
                    <a:noFill/>
                  </a:ln>
                  <a:solidFill>
                    <a:srgbClr val="000000"/>
                  </a:solidFill>
                  <a:effectLst/>
                  <a:uLnTx/>
                  <a:uFillTx/>
                  <a:cs typeface="+mn-ea"/>
                  <a:sym typeface="+mn-lt"/>
                </a:endParaRPr>
              </a:p>
            </p:txBody>
          </p:sp>
          <p:sp>
            <p:nvSpPr>
              <p:cNvPr id="74" name="Freeform 34"/>
              <p:cNvSpPr/>
              <p:nvPr/>
            </p:nvSpPr>
            <p:spPr bwMode="auto">
              <a:xfrm>
                <a:off x="6655738" y="3259841"/>
                <a:ext cx="6350" cy="6350"/>
              </a:xfrm>
              <a:custGeom>
                <a:avLst/>
                <a:gdLst>
                  <a:gd name="T0" fmla="*/ 1 w 1"/>
                  <a:gd name="T1" fmla="*/ 0 h 1"/>
                  <a:gd name="T2" fmla="*/ 0 w 1"/>
                  <a:gd name="T3" fmla="*/ 1 h 1"/>
                  <a:gd name="T4" fmla="*/ 1 w 1"/>
                  <a:gd name="T5" fmla="*/ 0 h 1"/>
                  <a:gd name="T6" fmla="*/ 1 w 1"/>
                  <a:gd name="T7" fmla="*/ 0 h 1"/>
                </a:gdLst>
                <a:ahLst/>
                <a:cxnLst>
                  <a:cxn ang="0">
                    <a:pos x="T0" y="T1"/>
                  </a:cxn>
                  <a:cxn ang="0">
                    <a:pos x="T2" y="T3"/>
                  </a:cxn>
                  <a:cxn ang="0">
                    <a:pos x="T4" y="T5"/>
                  </a:cxn>
                  <a:cxn ang="0">
                    <a:pos x="T6" y="T7"/>
                  </a:cxn>
                </a:cxnLst>
                <a:rect l="0" t="0" r="r" b="b"/>
                <a:pathLst>
                  <a:path w="1" h="1">
                    <a:moveTo>
                      <a:pt x="1" y="0"/>
                    </a:moveTo>
                    <a:cubicBezTo>
                      <a:pt x="1" y="1"/>
                      <a:pt x="0" y="1"/>
                      <a:pt x="0" y="1"/>
                    </a:cubicBezTo>
                    <a:cubicBezTo>
                      <a:pt x="0" y="0"/>
                      <a:pt x="0" y="0"/>
                      <a:pt x="1" y="0"/>
                    </a:cubicBezTo>
                    <a:cubicBezTo>
                      <a:pt x="1" y="0"/>
                      <a:pt x="1" y="0"/>
                      <a:pt x="1" y="0"/>
                    </a:cubicBezTo>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dirty="0">
                  <a:ln>
                    <a:noFill/>
                  </a:ln>
                  <a:solidFill>
                    <a:srgbClr val="000000"/>
                  </a:solidFill>
                  <a:effectLst/>
                  <a:uLnTx/>
                  <a:uFillTx/>
                  <a:cs typeface="+mn-ea"/>
                  <a:sym typeface="+mn-lt"/>
                </a:endParaRPr>
              </a:p>
            </p:txBody>
          </p:sp>
          <p:sp>
            <p:nvSpPr>
              <p:cNvPr id="75" name="Freeform 35"/>
              <p:cNvSpPr/>
              <p:nvPr/>
            </p:nvSpPr>
            <p:spPr bwMode="auto">
              <a:xfrm>
                <a:off x="6722413" y="3285241"/>
                <a:ext cx="20638" cy="26988"/>
              </a:xfrm>
              <a:custGeom>
                <a:avLst/>
                <a:gdLst>
                  <a:gd name="T0" fmla="*/ 3 w 3"/>
                  <a:gd name="T1" fmla="*/ 3 h 4"/>
                  <a:gd name="T2" fmla="*/ 2 w 3"/>
                  <a:gd name="T3" fmla="*/ 4 h 4"/>
                  <a:gd name="T4" fmla="*/ 2 w 3"/>
                  <a:gd name="T5" fmla="*/ 3 h 4"/>
                  <a:gd name="T6" fmla="*/ 1 w 3"/>
                  <a:gd name="T7" fmla="*/ 2 h 4"/>
                  <a:gd name="T8" fmla="*/ 0 w 3"/>
                  <a:gd name="T9" fmla="*/ 2 h 4"/>
                  <a:gd name="T10" fmla="*/ 0 w 3"/>
                  <a:gd name="T11" fmla="*/ 1 h 4"/>
                  <a:gd name="T12" fmla="*/ 1 w 3"/>
                  <a:gd name="T13" fmla="*/ 1 h 4"/>
                  <a:gd name="T14" fmla="*/ 2 w 3"/>
                  <a:gd name="T15" fmla="*/ 1 h 4"/>
                  <a:gd name="T16" fmla="*/ 3 w 3"/>
                  <a:gd name="T17" fmla="*/ 1 h 4"/>
                  <a:gd name="T18" fmla="*/ 3 w 3"/>
                  <a:gd name="T19" fmla="*/ 3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 h="4">
                    <a:moveTo>
                      <a:pt x="3" y="3"/>
                    </a:moveTo>
                    <a:cubicBezTo>
                      <a:pt x="3" y="4"/>
                      <a:pt x="2" y="4"/>
                      <a:pt x="2" y="4"/>
                    </a:cubicBezTo>
                    <a:cubicBezTo>
                      <a:pt x="2" y="3"/>
                      <a:pt x="2" y="3"/>
                      <a:pt x="2" y="3"/>
                    </a:cubicBezTo>
                    <a:cubicBezTo>
                      <a:pt x="1" y="3"/>
                      <a:pt x="1" y="3"/>
                      <a:pt x="1" y="2"/>
                    </a:cubicBezTo>
                    <a:cubicBezTo>
                      <a:pt x="1" y="2"/>
                      <a:pt x="1" y="2"/>
                      <a:pt x="0" y="2"/>
                    </a:cubicBezTo>
                    <a:cubicBezTo>
                      <a:pt x="0" y="2"/>
                      <a:pt x="0" y="1"/>
                      <a:pt x="0" y="1"/>
                    </a:cubicBezTo>
                    <a:cubicBezTo>
                      <a:pt x="0" y="1"/>
                      <a:pt x="0" y="0"/>
                      <a:pt x="1" y="1"/>
                    </a:cubicBezTo>
                    <a:cubicBezTo>
                      <a:pt x="1" y="1"/>
                      <a:pt x="2" y="1"/>
                      <a:pt x="2" y="1"/>
                    </a:cubicBezTo>
                    <a:cubicBezTo>
                      <a:pt x="3" y="1"/>
                      <a:pt x="3" y="1"/>
                      <a:pt x="3" y="1"/>
                    </a:cubicBezTo>
                    <a:cubicBezTo>
                      <a:pt x="3" y="2"/>
                      <a:pt x="3" y="3"/>
                      <a:pt x="3" y="3"/>
                    </a:cubicBezTo>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dirty="0">
                  <a:ln>
                    <a:noFill/>
                  </a:ln>
                  <a:solidFill>
                    <a:srgbClr val="000000"/>
                  </a:solidFill>
                  <a:effectLst/>
                  <a:uLnTx/>
                  <a:uFillTx/>
                  <a:cs typeface="+mn-ea"/>
                  <a:sym typeface="+mn-lt"/>
                </a:endParaRPr>
              </a:p>
            </p:txBody>
          </p:sp>
          <p:sp>
            <p:nvSpPr>
              <p:cNvPr id="76" name="Freeform 36"/>
              <p:cNvSpPr/>
              <p:nvPr/>
            </p:nvSpPr>
            <p:spPr bwMode="auto">
              <a:xfrm>
                <a:off x="6616050" y="3105853"/>
                <a:ext cx="39688" cy="33338"/>
              </a:xfrm>
              <a:custGeom>
                <a:avLst/>
                <a:gdLst>
                  <a:gd name="T0" fmla="*/ 4 w 6"/>
                  <a:gd name="T1" fmla="*/ 3 h 5"/>
                  <a:gd name="T2" fmla="*/ 2 w 6"/>
                  <a:gd name="T3" fmla="*/ 4 h 5"/>
                  <a:gd name="T4" fmla="*/ 0 w 6"/>
                  <a:gd name="T5" fmla="*/ 4 h 5"/>
                  <a:gd name="T6" fmla="*/ 0 w 6"/>
                  <a:gd name="T7" fmla="*/ 3 h 5"/>
                  <a:gd name="T8" fmla="*/ 0 w 6"/>
                  <a:gd name="T9" fmla="*/ 3 h 5"/>
                  <a:gd name="T10" fmla="*/ 1 w 6"/>
                  <a:gd name="T11" fmla="*/ 2 h 5"/>
                  <a:gd name="T12" fmla="*/ 1 w 6"/>
                  <a:gd name="T13" fmla="*/ 1 h 5"/>
                  <a:gd name="T14" fmla="*/ 1 w 6"/>
                  <a:gd name="T15" fmla="*/ 0 h 5"/>
                  <a:gd name="T16" fmla="*/ 2 w 6"/>
                  <a:gd name="T17" fmla="*/ 0 h 5"/>
                  <a:gd name="T18" fmla="*/ 4 w 6"/>
                  <a:gd name="T19" fmla="*/ 0 h 5"/>
                  <a:gd name="T20" fmla="*/ 4 w 6"/>
                  <a:gd name="T21" fmla="*/ 0 h 5"/>
                  <a:gd name="T22" fmla="*/ 4 w 6"/>
                  <a:gd name="T23" fmla="*/ 3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 h="5">
                    <a:moveTo>
                      <a:pt x="4" y="3"/>
                    </a:moveTo>
                    <a:cubicBezTo>
                      <a:pt x="4" y="3"/>
                      <a:pt x="3" y="4"/>
                      <a:pt x="2" y="4"/>
                    </a:cubicBezTo>
                    <a:cubicBezTo>
                      <a:pt x="1" y="5"/>
                      <a:pt x="0" y="5"/>
                      <a:pt x="0" y="4"/>
                    </a:cubicBezTo>
                    <a:cubicBezTo>
                      <a:pt x="0" y="4"/>
                      <a:pt x="0" y="4"/>
                      <a:pt x="0" y="3"/>
                    </a:cubicBezTo>
                    <a:cubicBezTo>
                      <a:pt x="0" y="3"/>
                      <a:pt x="0" y="3"/>
                      <a:pt x="0" y="3"/>
                    </a:cubicBezTo>
                    <a:cubicBezTo>
                      <a:pt x="0" y="3"/>
                      <a:pt x="0" y="3"/>
                      <a:pt x="1" y="2"/>
                    </a:cubicBezTo>
                    <a:cubicBezTo>
                      <a:pt x="1" y="2"/>
                      <a:pt x="1" y="1"/>
                      <a:pt x="1" y="1"/>
                    </a:cubicBezTo>
                    <a:cubicBezTo>
                      <a:pt x="1" y="1"/>
                      <a:pt x="1" y="1"/>
                      <a:pt x="1" y="0"/>
                    </a:cubicBezTo>
                    <a:cubicBezTo>
                      <a:pt x="2" y="0"/>
                      <a:pt x="2" y="1"/>
                      <a:pt x="2" y="0"/>
                    </a:cubicBezTo>
                    <a:cubicBezTo>
                      <a:pt x="3" y="0"/>
                      <a:pt x="3" y="0"/>
                      <a:pt x="4" y="0"/>
                    </a:cubicBezTo>
                    <a:cubicBezTo>
                      <a:pt x="4" y="0"/>
                      <a:pt x="4" y="0"/>
                      <a:pt x="4" y="0"/>
                    </a:cubicBezTo>
                    <a:cubicBezTo>
                      <a:pt x="6" y="0"/>
                      <a:pt x="4" y="2"/>
                      <a:pt x="4" y="3"/>
                    </a:cubicBezTo>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dirty="0">
                  <a:ln>
                    <a:noFill/>
                  </a:ln>
                  <a:solidFill>
                    <a:srgbClr val="000000"/>
                  </a:solidFill>
                  <a:effectLst/>
                  <a:uLnTx/>
                  <a:uFillTx/>
                  <a:cs typeface="+mn-ea"/>
                  <a:sym typeface="+mn-lt"/>
                </a:endParaRPr>
              </a:p>
            </p:txBody>
          </p:sp>
          <p:sp>
            <p:nvSpPr>
              <p:cNvPr id="77" name="Freeform 37"/>
              <p:cNvSpPr/>
              <p:nvPr/>
            </p:nvSpPr>
            <p:spPr bwMode="auto">
              <a:xfrm>
                <a:off x="6635100" y="3078866"/>
                <a:ext cx="53975" cy="80963"/>
              </a:xfrm>
              <a:custGeom>
                <a:avLst/>
                <a:gdLst>
                  <a:gd name="T0" fmla="*/ 7 w 8"/>
                  <a:gd name="T1" fmla="*/ 11 h 12"/>
                  <a:gd name="T2" fmla="*/ 6 w 8"/>
                  <a:gd name="T3" fmla="*/ 12 h 12"/>
                  <a:gd name="T4" fmla="*/ 3 w 8"/>
                  <a:gd name="T5" fmla="*/ 11 h 12"/>
                  <a:gd name="T6" fmla="*/ 1 w 8"/>
                  <a:gd name="T7" fmla="*/ 11 h 12"/>
                  <a:gd name="T8" fmla="*/ 1 w 8"/>
                  <a:gd name="T9" fmla="*/ 11 h 12"/>
                  <a:gd name="T10" fmla="*/ 2 w 8"/>
                  <a:gd name="T11" fmla="*/ 10 h 12"/>
                  <a:gd name="T12" fmla="*/ 0 w 8"/>
                  <a:gd name="T13" fmla="*/ 9 h 12"/>
                  <a:gd name="T14" fmla="*/ 2 w 8"/>
                  <a:gd name="T15" fmla="*/ 8 h 12"/>
                  <a:gd name="T16" fmla="*/ 4 w 8"/>
                  <a:gd name="T17" fmla="*/ 7 h 12"/>
                  <a:gd name="T18" fmla="*/ 3 w 8"/>
                  <a:gd name="T19" fmla="*/ 6 h 12"/>
                  <a:gd name="T20" fmla="*/ 2 w 8"/>
                  <a:gd name="T21" fmla="*/ 2 h 12"/>
                  <a:gd name="T22" fmla="*/ 3 w 8"/>
                  <a:gd name="T23" fmla="*/ 1 h 12"/>
                  <a:gd name="T24" fmla="*/ 3 w 8"/>
                  <a:gd name="T25" fmla="*/ 1 h 12"/>
                  <a:gd name="T26" fmla="*/ 4 w 8"/>
                  <a:gd name="T27" fmla="*/ 1 h 12"/>
                  <a:gd name="T28" fmla="*/ 6 w 8"/>
                  <a:gd name="T29" fmla="*/ 0 h 12"/>
                  <a:gd name="T30" fmla="*/ 6 w 8"/>
                  <a:gd name="T31" fmla="*/ 0 h 12"/>
                  <a:gd name="T32" fmla="*/ 6 w 8"/>
                  <a:gd name="T33" fmla="*/ 0 h 12"/>
                  <a:gd name="T34" fmla="*/ 6 w 8"/>
                  <a:gd name="T35" fmla="*/ 1 h 12"/>
                  <a:gd name="T36" fmla="*/ 7 w 8"/>
                  <a:gd name="T37" fmla="*/ 1 h 12"/>
                  <a:gd name="T38" fmla="*/ 8 w 8"/>
                  <a:gd name="T39" fmla="*/ 2 h 12"/>
                  <a:gd name="T40" fmla="*/ 7 w 8"/>
                  <a:gd name="T41" fmla="*/ 3 h 12"/>
                  <a:gd name="T42" fmla="*/ 6 w 8"/>
                  <a:gd name="T43" fmla="*/ 4 h 12"/>
                  <a:gd name="T44" fmla="*/ 7 w 8"/>
                  <a:gd name="T45" fmla="*/ 6 h 12"/>
                  <a:gd name="T46" fmla="*/ 7 w 8"/>
                  <a:gd name="T47" fmla="*/ 11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8" h="12">
                    <a:moveTo>
                      <a:pt x="7" y="11"/>
                    </a:moveTo>
                    <a:cubicBezTo>
                      <a:pt x="7" y="11"/>
                      <a:pt x="6" y="12"/>
                      <a:pt x="6" y="12"/>
                    </a:cubicBezTo>
                    <a:cubicBezTo>
                      <a:pt x="4" y="12"/>
                      <a:pt x="4" y="11"/>
                      <a:pt x="3" y="11"/>
                    </a:cubicBezTo>
                    <a:cubicBezTo>
                      <a:pt x="2" y="11"/>
                      <a:pt x="2" y="12"/>
                      <a:pt x="1" y="11"/>
                    </a:cubicBezTo>
                    <a:cubicBezTo>
                      <a:pt x="1" y="11"/>
                      <a:pt x="1" y="11"/>
                      <a:pt x="1" y="11"/>
                    </a:cubicBezTo>
                    <a:cubicBezTo>
                      <a:pt x="1" y="11"/>
                      <a:pt x="1" y="11"/>
                      <a:pt x="2" y="10"/>
                    </a:cubicBezTo>
                    <a:cubicBezTo>
                      <a:pt x="1" y="10"/>
                      <a:pt x="0" y="10"/>
                      <a:pt x="0" y="9"/>
                    </a:cubicBezTo>
                    <a:cubicBezTo>
                      <a:pt x="0" y="9"/>
                      <a:pt x="1" y="9"/>
                      <a:pt x="2" y="8"/>
                    </a:cubicBezTo>
                    <a:cubicBezTo>
                      <a:pt x="3" y="8"/>
                      <a:pt x="3" y="7"/>
                      <a:pt x="4" y="7"/>
                    </a:cubicBezTo>
                    <a:cubicBezTo>
                      <a:pt x="4" y="6"/>
                      <a:pt x="4" y="6"/>
                      <a:pt x="3" y="6"/>
                    </a:cubicBezTo>
                    <a:cubicBezTo>
                      <a:pt x="2" y="4"/>
                      <a:pt x="2" y="2"/>
                      <a:pt x="2" y="2"/>
                    </a:cubicBezTo>
                    <a:cubicBezTo>
                      <a:pt x="2" y="1"/>
                      <a:pt x="3" y="1"/>
                      <a:pt x="3" y="1"/>
                    </a:cubicBezTo>
                    <a:cubicBezTo>
                      <a:pt x="3" y="1"/>
                      <a:pt x="3" y="1"/>
                      <a:pt x="3" y="1"/>
                    </a:cubicBezTo>
                    <a:cubicBezTo>
                      <a:pt x="4" y="1"/>
                      <a:pt x="4" y="1"/>
                      <a:pt x="4" y="1"/>
                    </a:cubicBezTo>
                    <a:cubicBezTo>
                      <a:pt x="5" y="1"/>
                      <a:pt x="5" y="0"/>
                      <a:pt x="6" y="0"/>
                    </a:cubicBezTo>
                    <a:cubicBezTo>
                      <a:pt x="6" y="0"/>
                      <a:pt x="6" y="0"/>
                      <a:pt x="6" y="0"/>
                    </a:cubicBezTo>
                    <a:cubicBezTo>
                      <a:pt x="6" y="0"/>
                      <a:pt x="6" y="0"/>
                      <a:pt x="6" y="0"/>
                    </a:cubicBezTo>
                    <a:cubicBezTo>
                      <a:pt x="6" y="0"/>
                      <a:pt x="6" y="1"/>
                      <a:pt x="6" y="1"/>
                    </a:cubicBezTo>
                    <a:cubicBezTo>
                      <a:pt x="7" y="1"/>
                      <a:pt x="7" y="1"/>
                      <a:pt x="7" y="1"/>
                    </a:cubicBezTo>
                    <a:cubicBezTo>
                      <a:pt x="8" y="1"/>
                      <a:pt x="8" y="1"/>
                      <a:pt x="8" y="2"/>
                    </a:cubicBezTo>
                    <a:cubicBezTo>
                      <a:pt x="8" y="2"/>
                      <a:pt x="8" y="3"/>
                      <a:pt x="7" y="3"/>
                    </a:cubicBezTo>
                    <a:cubicBezTo>
                      <a:pt x="7" y="4"/>
                      <a:pt x="6" y="4"/>
                      <a:pt x="6" y="4"/>
                    </a:cubicBezTo>
                    <a:cubicBezTo>
                      <a:pt x="6" y="4"/>
                      <a:pt x="6" y="4"/>
                      <a:pt x="7" y="6"/>
                    </a:cubicBezTo>
                    <a:cubicBezTo>
                      <a:pt x="7" y="8"/>
                      <a:pt x="8" y="9"/>
                      <a:pt x="7" y="11"/>
                    </a:cubicBezTo>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dirty="0">
                  <a:ln>
                    <a:noFill/>
                  </a:ln>
                  <a:solidFill>
                    <a:srgbClr val="000000"/>
                  </a:solidFill>
                  <a:effectLst/>
                  <a:uLnTx/>
                  <a:uFillTx/>
                  <a:cs typeface="+mn-ea"/>
                  <a:sym typeface="+mn-lt"/>
                </a:endParaRPr>
              </a:p>
            </p:txBody>
          </p:sp>
          <p:sp>
            <p:nvSpPr>
              <p:cNvPr id="78" name="Freeform 38"/>
              <p:cNvSpPr>
                <a:spLocks noEditPoints="1"/>
              </p:cNvSpPr>
              <p:nvPr/>
            </p:nvSpPr>
            <p:spPr bwMode="auto">
              <a:xfrm>
                <a:off x="6562075" y="2926466"/>
                <a:ext cx="874713" cy="706438"/>
              </a:xfrm>
              <a:custGeom>
                <a:avLst/>
                <a:gdLst>
                  <a:gd name="T0" fmla="*/ 47 w 131"/>
                  <a:gd name="T1" fmla="*/ 53 h 106"/>
                  <a:gd name="T2" fmla="*/ 42 w 131"/>
                  <a:gd name="T3" fmla="*/ 54 h 106"/>
                  <a:gd name="T4" fmla="*/ 46 w 131"/>
                  <a:gd name="T5" fmla="*/ 46 h 106"/>
                  <a:gd name="T6" fmla="*/ 51 w 131"/>
                  <a:gd name="T7" fmla="*/ 48 h 106"/>
                  <a:gd name="T8" fmla="*/ 57 w 131"/>
                  <a:gd name="T9" fmla="*/ 52 h 106"/>
                  <a:gd name="T10" fmla="*/ 68 w 131"/>
                  <a:gd name="T11" fmla="*/ 50 h 106"/>
                  <a:gd name="T12" fmla="*/ 71 w 131"/>
                  <a:gd name="T13" fmla="*/ 55 h 106"/>
                  <a:gd name="T14" fmla="*/ 69 w 131"/>
                  <a:gd name="T15" fmla="*/ 63 h 106"/>
                  <a:gd name="T16" fmla="*/ 66 w 131"/>
                  <a:gd name="T17" fmla="*/ 55 h 106"/>
                  <a:gd name="T18" fmla="*/ 69 w 131"/>
                  <a:gd name="T19" fmla="*/ 46 h 106"/>
                  <a:gd name="T20" fmla="*/ 50 w 131"/>
                  <a:gd name="T21" fmla="*/ 28 h 106"/>
                  <a:gd name="T22" fmla="*/ 103 w 131"/>
                  <a:gd name="T23" fmla="*/ 0 h 106"/>
                  <a:gd name="T24" fmla="*/ 105 w 131"/>
                  <a:gd name="T25" fmla="*/ 4 h 106"/>
                  <a:gd name="T26" fmla="*/ 99 w 131"/>
                  <a:gd name="T27" fmla="*/ 2 h 106"/>
                  <a:gd name="T28" fmla="*/ 104 w 131"/>
                  <a:gd name="T29" fmla="*/ 8 h 106"/>
                  <a:gd name="T30" fmla="*/ 93 w 131"/>
                  <a:gd name="T31" fmla="*/ 5 h 106"/>
                  <a:gd name="T32" fmla="*/ 90 w 131"/>
                  <a:gd name="T33" fmla="*/ 7 h 106"/>
                  <a:gd name="T34" fmla="*/ 87 w 131"/>
                  <a:gd name="T35" fmla="*/ 16 h 106"/>
                  <a:gd name="T36" fmla="*/ 82 w 131"/>
                  <a:gd name="T37" fmla="*/ 15 h 106"/>
                  <a:gd name="T38" fmla="*/ 85 w 131"/>
                  <a:gd name="T39" fmla="*/ 18 h 106"/>
                  <a:gd name="T40" fmla="*/ 82 w 131"/>
                  <a:gd name="T41" fmla="*/ 21 h 106"/>
                  <a:gd name="T42" fmla="*/ 72 w 131"/>
                  <a:gd name="T43" fmla="*/ 17 h 106"/>
                  <a:gd name="T44" fmla="*/ 66 w 131"/>
                  <a:gd name="T45" fmla="*/ 18 h 106"/>
                  <a:gd name="T46" fmla="*/ 62 w 131"/>
                  <a:gd name="T47" fmla="*/ 18 h 106"/>
                  <a:gd name="T48" fmla="*/ 57 w 131"/>
                  <a:gd name="T49" fmla="*/ 21 h 106"/>
                  <a:gd name="T50" fmla="*/ 53 w 131"/>
                  <a:gd name="T51" fmla="*/ 23 h 106"/>
                  <a:gd name="T52" fmla="*/ 45 w 131"/>
                  <a:gd name="T53" fmla="*/ 12 h 106"/>
                  <a:gd name="T54" fmla="*/ 30 w 131"/>
                  <a:gd name="T55" fmla="*/ 31 h 106"/>
                  <a:gd name="T56" fmla="*/ 44 w 131"/>
                  <a:gd name="T57" fmla="*/ 20 h 106"/>
                  <a:gd name="T58" fmla="*/ 41 w 131"/>
                  <a:gd name="T59" fmla="*/ 28 h 106"/>
                  <a:gd name="T60" fmla="*/ 37 w 131"/>
                  <a:gd name="T61" fmla="*/ 34 h 106"/>
                  <a:gd name="T62" fmla="*/ 29 w 131"/>
                  <a:gd name="T63" fmla="*/ 32 h 106"/>
                  <a:gd name="T64" fmla="*/ 29 w 131"/>
                  <a:gd name="T65" fmla="*/ 32 h 106"/>
                  <a:gd name="T66" fmla="*/ 26 w 131"/>
                  <a:gd name="T67" fmla="*/ 32 h 106"/>
                  <a:gd name="T68" fmla="*/ 10 w 131"/>
                  <a:gd name="T69" fmla="*/ 44 h 106"/>
                  <a:gd name="T70" fmla="*/ 5 w 131"/>
                  <a:gd name="T71" fmla="*/ 53 h 106"/>
                  <a:gd name="T72" fmla="*/ 29 w 131"/>
                  <a:gd name="T73" fmla="*/ 57 h 106"/>
                  <a:gd name="T74" fmla="*/ 26 w 131"/>
                  <a:gd name="T75" fmla="*/ 45 h 106"/>
                  <a:gd name="T76" fmla="*/ 39 w 131"/>
                  <a:gd name="T77" fmla="*/ 53 h 106"/>
                  <a:gd name="T78" fmla="*/ 45 w 131"/>
                  <a:gd name="T79" fmla="*/ 74 h 106"/>
                  <a:gd name="T80" fmla="*/ 73 w 131"/>
                  <a:gd name="T81" fmla="*/ 79 h 106"/>
                  <a:gd name="T82" fmla="*/ 85 w 131"/>
                  <a:gd name="T83" fmla="*/ 79 h 106"/>
                  <a:gd name="T84" fmla="*/ 95 w 131"/>
                  <a:gd name="T85" fmla="*/ 106 h 106"/>
                  <a:gd name="T86" fmla="*/ 110 w 131"/>
                  <a:gd name="T87" fmla="*/ 82 h 106"/>
                  <a:gd name="T88" fmla="*/ 115 w 131"/>
                  <a:gd name="T89" fmla="*/ 99 h 106"/>
                  <a:gd name="T90" fmla="*/ 123 w 131"/>
                  <a:gd name="T91" fmla="*/ 79 h 106"/>
                  <a:gd name="T92" fmla="*/ 125 w 131"/>
                  <a:gd name="T93" fmla="*/ 53 h 106"/>
                  <a:gd name="T94" fmla="*/ 126 w 131"/>
                  <a:gd name="T95" fmla="*/ 48 h 106"/>
                  <a:gd name="T96" fmla="*/ 127 w 131"/>
                  <a:gd name="T97" fmla="*/ 49 h 106"/>
                  <a:gd name="T98" fmla="*/ 121 w 131"/>
                  <a:gd name="T99" fmla="*/ 26 h 106"/>
                  <a:gd name="T100" fmla="*/ 113 w 131"/>
                  <a:gd name="T101" fmla="*/ 11 h 106"/>
                  <a:gd name="T102" fmla="*/ 118 w 131"/>
                  <a:gd name="T103" fmla="*/ 17 h 106"/>
                  <a:gd name="T104" fmla="*/ 89 w 131"/>
                  <a:gd name="T105" fmla="*/ 5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31" h="106">
                    <a:moveTo>
                      <a:pt x="58" y="54"/>
                    </a:moveTo>
                    <a:cubicBezTo>
                      <a:pt x="57" y="55"/>
                      <a:pt x="54" y="56"/>
                      <a:pt x="52" y="54"/>
                    </a:cubicBezTo>
                    <a:cubicBezTo>
                      <a:pt x="51" y="54"/>
                      <a:pt x="50" y="53"/>
                      <a:pt x="49" y="53"/>
                    </a:cubicBezTo>
                    <a:cubicBezTo>
                      <a:pt x="48" y="53"/>
                      <a:pt x="47" y="53"/>
                      <a:pt x="47" y="53"/>
                    </a:cubicBezTo>
                    <a:cubicBezTo>
                      <a:pt x="47" y="54"/>
                      <a:pt x="47" y="54"/>
                      <a:pt x="46" y="54"/>
                    </a:cubicBezTo>
                    <a:cubicBezTo>
                      <a:pt x="46" y="54"/>
                      <a:pt x="45" y="54"/>
                      <a:pt x="44" y="54"/>
                    </a:cubicBezTo>
                    <a:cubicBezTo>
                      <a:pt x="43" y="54"/>
                      <a:pt x="43" y="54"/>
                      <a:pt x="42" y="54"/>
                    </a:cubicBezTo>
                    <a:cubicBezTo>
                      <a:pt x="42" y="54"/>
                      <a:pt x="42" y="54"/>
                      <a:pt x="42" y="54"/>
                    </a:cubicBezTo>
                    <a:cubicBezTo>
                      <a:pt x="43" y="52"/>
                      <a:pt x="42" y="52"/>
                      <a:pt x="42" y="52"/>
                    </a:cubicBezTo>
                    <a:cubicBezTo>
                      <a:pt x="42" y="51"/>
                      <a:pt x="42" y="51"/>
                      <a:pt x="43" y="50"/>
                    </a:cubicBezTo>
                    <a:cubicBezTo>
                      <a:pt x="43" y="49"/>
                      <a:pt x="44" y="49"/>
                      <a:pt x="45" y="48"/>
                    </a:cubicBezTo>
                    <a:cubicBezTo>
                      <a:pt x="46" y="46"/>
                      <a:pt x="46" y="46"/>
                      <a:pt x="46" y="46"/>
                    </a:cubicBezTo>
                    <a:cubicBezTo>
                      <a:pt x="47" y="45"/>
                      <a:pt x="48" y="46"/>
                      <a:pt x="48" y="47"/>
                    </a:cubicBezTo>
                    <a:cubicBezTo>
                      <a:pt x="48" y="47"/>
                      <a:pt x="49" y="49"/>
                      <a:pt x="49" y="49"/>
                    </a:cubicBezTo>
                    <a:cubicBezTo>
                      <a:pt x="49" y="49"/>
                      <a:pt x="49" y="49"/>
                      <a:pt x="49" y="49"/>
                    </a:cubicBezTo>
                    <a:cubicBezTo>
                      <a:pt x="49" y="49"/>
                      <a:pt x="51" y="49"/>
                      <a:pt x="51" y="48"/>
                    </a:cubicBezTo>
                    <a:cubicBezTo>
                      <a:pt x="52" y="46"/>
                      <a:pt x="54" y="47"/>
                      <a:pt x="54" y="47"/>
                    </a:cubicBezTo>
                    <a:cubicBezTo>
                      <a:pt x="54" y="47"/>
                      <a:pt x="54" y="47"/>
                      <a:pt x="53" y="48"/>
                    </a:cubicBezTo>
                    <a:cubicBezTo>
                      <a:pt x="52" y="48"/>
                      <a:pt x="53" y="49"/>
                      <a:pt x="53" y="49"/>
                    </a:cubicBezTo>
                    <a:cubicBezTo>
                      <a:pt x="55" y="50"/>
                      <a:pt x="57" y="52"/>
                      <a:pt x="57" y="52"/>
                    </a:cubicBezTo>
                    <a:cubicBezTo>
                      <a:pt x="58" y="53"/>
                      <a:pt x="58" y="54"/>
                      <a:pt x="58" y="54"/>
                    </a:cubicBezTo>
                    <a:moveTo>
                      <a:pt x="72" y="50"/>
                    </a:moveTo>
                    <a:cubicBezTo>
                      <a:pt x="72" y="50"/>
                      <a:pt x="70" y="50"/>
                      <a:pt x="69" y="50"/>
                    </a:cubicBezTo>
                    <a:cubicBezTo>
                      <a:pt x="69" y="49"/>
                      <a:pt x="68" y="49"/>
                      <a:pt x="68" y="50"/>
                    </a:cubicBezTo>
                    <a:cubicBezTo>
                      <a:pt x="68" y="50"/>
                      <a:pt x="67" y="52"/>
                      <a:pt x="68" y="52"/>
                    </a:cubicBezTo>
                    <a:cubicBezTo>
                      <a:pt x="68" y="52"/>
                      <a:pt x="69" y="52"/>
                      <a:pt x="69" y="53"/>
                    </a:cubicBezTo>
                    <a:cubicBezTo>
                      <a:pt x="70" y="54"/>
                      <a:pt x="70" y="54"/>
                      <a:pt x="70" y="55"/>
                    </a:cubicBezTo>
                    <a:cubicBezTo>
                      <a:pt x="71" y="55"/>
                      <a:pt x="71" y="55"/>
                      <a:pt x="71" y="55"/>
                    </a:cubicBezTo>
                    <a:cubicBezTo>
                      <a:pt x="71" y="56"/>
                      <a:pt x="70" y="56"/>
                      <a:pt x="70" y="57"/>
                    </a:cubicBezTo>
                    <a:cubicBezTo>
                      <a:pt x="70" y="57"/>
                      <a:pt x="70" y="57"/>
                      <a:pt x="71" y="58"/>
                    </a:cubicBezTo>
                    <a:cubicBezTo>
                      <a:pt x="71" y="58"/>
                      <a:pt x="72" y="62"/>
                      <a:pt x="72" y="62"/>
                    </a:cubicBezTo>
                    <a:cubicBezTo>
                      <a:pt x="71" y="63"/>
                      <a:pt x="69" y="63"/>
                      <a:pt x="69" y="63"/>
                    </a:cubicBezTo>
                    <a:cubicBezTo>
                      <a:pt x="65" y="62"/>
                      <a:pt x="65" y="61"/>
                      <a:pt x="65" y="60"/>
                    </a:cubicBezTo>
                    <a:cubicBezTo>
                      <a:pt x="65" y="60"/>
                      <a:pt x="65" y="58"/>
                      <a:pt x="65" y="58"/>
                    </a:cubicBezTo>
                    <a:cubicBezTo>
                      <a:pt x="67" y="58"/>
                      <a:pt x="68" y="56"/>
                      <a:pt x="68" y="56"/>
                    </a:cubicBezTo>
                    <a:cubicBezTo>
                      <a:pt x="67" y="55"/>
                      <a:pt x="66" y="55"/>
                      <a:pt x="66" y="55"/>
                    </a:cubicBezTo>
                    <a:cubicBezTo>
                      <a:pt x="65" y="54"/>
                      <a:pt x="63" y="51"/>
                      <a:pt x="63" y="50"/>
                    </a:cubicBezTo>
                    <a:cubicBezTo>
                      <a:pt x="63" y="49"/>
                      <a:pt x="64" y="48"/>
                      <a:pt x="64" y="48"/>
                    </a:cubicBezTo>
                    <a:cubicBezTo>
                      <a:pt x="65" y="47"/>
                      <a:pt x="65" y="48"/>
                      <a:pt x="66" y="48"/>
                    </a:cubicBezTo>
                    <a:cubicBezTo>
                      <a:pt x="67" y="48"/>
                      <a:pt x="68" y="46"/>
                      <a:pt x="69" y="46"/>
                    </a:cubicBezTo>
                    <a:cubicBezTo>
                      <a:pt x="69" y="46"/>
                      <a:pt x="70" y="47"/>
                      <a:pt x="71" y="47"/>
                    </a:cubicBezTo>
                    <a:cubicBezTo>
                      <a:pt x="71" y="47"/>
                      <a:pt x="72" y="49"/>
                      <a:pt x="72" y="50"/>
                    </a:cubicBezTo>
                    <a:moveTo>
                      <a:pt x="50" y="27"/>
                    </a:moveTo>
                    <a:cubicBezTo>
                      <a:pt x="50" y="27"/>
                      <a:pt x="50" y="28"/>
                      <a:pt x="50" y="28"/>
                    </a:cubicBezTo>
                    <a:cubicBezTo>
                      <a:pt x="48" y="27"/>
                      <a:pt x="48" y="26"/>
                      <a:pt x="48" y="26"/>
                    </a:cubicBezTo>
                    <a:cubicBezTo>
                      <a:pt x="49" y="25"/>
                      <a:pt x="50" y="27"/>
                      <a:pt x="50" y="27"/>
                    </a:cubicBezTo>
                    <a:moveTo>
                      <a:pt x="112" y="10"/>
                    </a:moveTo>
                    <a:cubicBezTo>
                      <a:pt x="107" y="3"/>
                      <a:pt x="106" y="3"/>
                      <a:pt x="103" y="0"/>
                    </a:cubicBezTo>
                    <a:cubicBezTo>
                      <a:pt x="103" y="0"/>
                      <a:pt x="103" y="0"/>
                      <a:pt x="103" y="0"/>
                    </a:cubicBezTo>
                    <a:cubicBezTo>
                      <a:pt x="104" y="1"/>
                      <a:pt x="104" y="1"/>
                      <a:pt x="105" y="3"/>
                    </a:cubicBezTo>
                    <a:cubicBezTo>
                      <a:pt x="105" y="3"/>
                      <a:pt x="105" y="2"/>
                      <a:pt x="105" y="2"/>
                    </a:cubicBezTo>
                    <a:cubicBezTo>
                      <a:pt x="105" y="3"/>
                      <a:pt x="105" y="3"/>
                      <a:pt x="105" y="4"/>
                    </a:cubicBezTo>
                    <a:cubicBezTo>
                      <a:pt x="104" y="3"/>
                      <a:pt x="104" y="3"/>
                      <a:pt x="103" y="3"/>
                    </a:cubicBezTo>
                    <a:cubicBezTo>
                      <a:pt x="103" y="3"/>
                      <a:pt x="103" y="3"/>
                      <a:pt x="103" y="4"/>
                    </a:cubicBezTo>
                    <a:cubicBezTo>
                      <a:pt x="102" y="3"/>
                      <a:pt x="101" y="1"/>
                      <a:pt x="99" y="1"/>
                    </a:cubicBezTo>
                    <a:cubicBezTo>
                      <a:pt x="99" y="1"/>
                      <a:pt x="99" y="1"/>
                      <a:pt x="99" y="2"/>
                    </a:cubicBezTo>
                    <a:cubicBezTo>
                      <a:pt x="99" y="2"/>
                      <a:pt x="99" y="1"/>
                      <a:pt x="99" y="1"/>
                    </a:cubicBezTo>
                    <a:cubicBezTo>
                      <a:pt x="100" y="3"/>
                      <a:pt x="104" y="3"/>
                      <a:pt x="104" y="7"/>
                    </a:cubicBezTo>
                    <a:cubicBezTo>
                      <a:pt x="104" y="7"/>
                      <a:pt x="103" y="7"/>
                      <a:pt x="103" y="7"/>
                    </a:cubicBezTo>
                    <a:cubicBezTo>
                      <a:pt x="103" y="7"/>
                      <a:pt x="104" y="8"/>
                      <a:pt x="104" y="8"/>
                    </a:cubicBezTo>
                    <a:cubicBezTo>
                      <a:pt x="104" y="8"/>
                      <a:pt x="104" y="8"/>
                      <a:pt x="101" y="5"/>
                    </a:cubicBezTo>
                    <a:cubicBezTo>
                      <a:pt x="100" y="6"/>
                      <a:pt x="100" y="6"/>
                      <a:pt x="100" y="6"/>
                    </a:cubicBezTo>
                    <a:cubicBezTo>
                      <a:pt x="100" y="6"/>
                      <a:pt x="100" y="6"/>
                      <a:pt x="100" y="8"/>
                    </a:cubicBezTo>
                    <a:cubicBezTo>
                      <a:pt x="98" y="7"/>
                      <a:pt x="96" y="5"/>
                      <a:pt x="93" y="5"/>
                    </a:cubicBezTo>
                    <a:cubicBezTo>
                      <a:pt x="93" y="5"/>
                      <a:pt x="92" y="5"/>
                      <a:pt x="92" y="6"/>
                    </a:cubicBezTo>
                    <a:cubicBezTo>
                      <a:pt x="90" y="5"/>
                      <a:pt x="90" y="5"/>
                      <a:pt x="90" y="5"/>
                    </a:cubicBezTo>
                    <a:cubicBezTo>
                      <a:pt x="90" y="5"/>
                      <a:pt x="90" y="5"/>
                      <a:pt x="90" y="5"/>
                    </a:cubicBezTo>
                    <a:cubicBezTo>
                      <a:pt x="90" y="6"/>
                      <a:pt x="90" y="6"/>
                      <a:pt x="90" y="7"/>
                    </a:cubicBezTo>
                    <a:cubicBezTo>
                      <a:pt x="89" y="7"/>
                      <a:pt x="89" y="7"/>
                      <a:pt x="87" y="6"/>
                    </a:cubicBezTo>
                    <a:cubicBezTo>
                      <a:pt x="87" y="7"/>
                      <a:pt x="88" y="7"/>
                      <a:pt x="88" y="8"/>
                    </a:cubicBezTo>
                    <a:cubicBezTo>
                      <a:pt x="86" y="9"/>
                      <a:pt x="85" y="11"/>
                      <a:pt x="83" y="12"/>
                    </a:cubicBezTo>
                    <a:cubicBezTo>
                      <a:pt x="84" y="13"/>
                      <a:pt x="86" y="14"/>
                      <a:pt x="87" y="16"/>
                    </a:cubicBezTo>
                    <a:cubicBezTo>
                      <a:pt x="87" y="16"/>
                      <a:pt x="87" y="16"/>
                      <a:pt x="87" y="16"/>
                    </a:cubicBezTo>
                    <a:cubicBezTo>
                      <a:pt x="84" y="13"/>
                      <a:pt x="82" y="12"/>
                      <a:pt x="82" y="12"/>
                    </a:cubicBezTo>
                    <a:cubicBezTo>
                      <a:pt x="82" y="13"/>
                      <a:pt x="82" y="13"/>
                      <a:pt x="83" y="15"/>
                    </a:cubicBezTo>
                    <a:cubicBezTo>
                      <a:pt x="82" y="15"/>
                      <a:pt x="82" y="15"/>
                      <a:pt x="82" y="15"/>
                    </a:cubicBezTo>
                    <a:cubicBezTo>
                      <a:pt x="82" y="14"/>
                      <a:pt x="82" y="14"/>
                      <a:pt x="81" y="13"/>
                    </a:cubicBezTo>
                    <a:cubicBezTo>
                      <a:pt x="80" y="14"/>
                      <a:pt x="80" y="14"/>
                      <a:pt x="82" y="18"/>
                    </a:cubicBezTo>
                    <a:cubicBezTo>
                      <a:pt x="83" y="16"/>
                      <a:pt x="83" y="16"/>
                      <a:pt x="84" y="16"/>
                    </a:cubicBezTo>
                    <a:cubicBezTo>
                      <a:pt x="85" y="17"/>
                      <a:pt x="85" y="18"/>
                      <a:pt x="85" y="18"/>
                    </a:cubicBezTo>
                    <a:cubicBezTo>
                      <a:pt x="85" y="18"/>
                      <a:pt x="85" y="19"/>
                      <a:pt x="85" y="19"/>
                    </a:cubicBezTo>
                    <a:cubicBezTo>
                      <a:pt x="84" y="18"/>
                      <a:pt x="84" y="18"/>
                      <a:pt x="84" y="18"/>
                    </a:cubicBezTo>
                    <a:cubicBezTo>
                      <a:pt x="83" y="18"/>
                      <a:pt x="83" y="18"/>
                      <a:pt x="83" y="18"/>
                    </a:cubicBezTo>
                    <a:cubicBezTo>
                      <a:pt x="82" y="21"/>
                      <a:pt x="82" y="21"/>
                      <a:pt x="82" y="21"/>
                    </a:cubicBezTo>
                    <a:cubicBezTo>
                      <a:pt x="82" y="21"/>
                      <a:pt x="81" y="21"/>
                      <a:pt x="81" y="21"/>
                    </a:cubicBezTo>
                    <a:cubicBezTo>
                      <a:pt x="83" y="14"/>
                      <a:pt x="77" y="12"/>
                      <a:pt x="77" y="12"/>
                    </a:cubicBezTo>
                    <a:cubicBezTo>
                      <a:pt x="76" y="14"/>
                      <a:pt x="76" y="14"/>
                      <a:pt x="79" y="18"/>
                    </a:cubicBezTo>
                    <a:cubicBezTo>
                      <a:pt x="76" y="18"/>
                      <a:pt x="75" y="16"/>
                      <a:pt x="72" y="17"/>
                    </a:cubicBezTo>
                    <a:cubicBezTo>
                      <a:pt x="72" y="17"/>
                      <a:pt x="72" y="18"/>
                      <a:pt x="72" y="18"/>
                    </a:cubicBezTo>
                    <a:cubicBezTo>
                      <a:pt x="71" y="18"/>
                      <a:pt x="71" y="18"/>
                      <a:pt x="70" y="18"/>
                    </a:cubicBezTo>
                    <a:cubicBezTo>
                      <a:pt x="69" y="18"/>
                      <a:pt x="69" y="18"/>
                      <a:pt x="68" y="18"/>
                    </a:cubicBezTo>
                    <a:cubicBezTo>
                      <a:pt x="68" y="18"/>
                      <a:pt x="68" y="18"/>
                      <a:pt x="66" y="18"/>
                    </a:cubicBezTo>
                    <a:cubicBezTo>
                      <a:pt x="65" y="19"/>
                      <a:pt x="65" y="19"/>
                      <a:pt x="62" y="19"/>
                    </a:cubicBezTo>
                    <a:cubicBezTo>
                      <a:pt x="62" y="19"/>
                      <a:pt x="62" y="20"/>
                      <a:pt x="62" y="20"/>
                    </a:cubicBezTo>
                    <a:cubicBezTo>
                      <a:pt x="62" y="20"/>
                      <a:pt x="61" y="20"/>
                      <a:pt x="61" y="19"/>
                    </a:cubicBezTo>
                    <a:cubicBezTo>
                      <a:pt x="61" y="19"/>
                      <a:pt x="62" y="18"/>
                      <a:pt x="62" y="18"/>
                    </a:cubicBezTo>
                    <a:cubicBezTo>
                      <a:pt x="61" y="17"/>
                      <a:pt x="61" y="17"/>
                      <a:pt x="60" y="18"/>
                    </a:cubicBezTo>
                    <a:cubicBezTo>
                      <a:pt x="59" y="19"/>
                      <a:pt x="60" y="20"/>
                      <a:pt x="60" y="21"/>
                    </a:cubicBezTo>
                    <a:cubicBezTo>
                      <a:pt x="60" y="21"/>
                      <a:pt x="59" y="20"/>
                      <a:pt x="59" y="20"/>
                    </a:cubicBezTo>
                    <a:cubicBezTo>
                      <a:pt x="58" y="20"/>
                      <a:pt x="58" y="20"/>
                      <a:pt x="57" y="21"/>
                    </a:cubicBezTo>
                    <a:cubicBezTo>
                      <a:pt x="57" y="21"/>
                      <a:pt x="57" y="22"/>
                      <a:pt x="57" y="22"/>
                    </a:cubicBezTo>
                    <a:cubicBezTo>
                      <a:pt x="56" y="23"/>
                      <a:pt x="56" y="23"/>
                      <a:pt x="56" y="23"/>
                    </a:cubicBezTo>
                    <a:cubicBezTo>
                      <a:pt x="56" y="23"/>
                      <a:pt x="56" y="23"/>
                      <a:pt x="54" y="22"/>
                    </a:cubicBezTo>
                    <a:cubicBezTo>
                      <a:pt x="54" y="22"/>
                      <a:pt x="53" y="22"/>
                      <a:pt x="53" y="23"/>
                    </a:cubicBezTo>
                    <a:cubicBezTo>
                      <a:pt x="52" y="22"/>
                      <a:pt x="53" y="21"/>
                      <a:pt x="52" y="20"/>
                    </a:cubicBezTo>
                    <a:cubicBezTo>
                      <a:pt x="54" y="20"/>
                      <a:pt x="56" y="21"/>
                      <a:pt x="58" y="20"/>
                    </a:cubicBezTo>
                    <a:cubicBezTo>
                      <a:pt x="57" y="18"/>
                      <a:pt x="56" y="17"/>
                      <a:pt x="56" y="17"/>
                    </a:cubicBezTo>
                    <a:cubicBezTo>
                      <a:pt x="45" y="12"/>
                      <a:pt x="45" y="12"/>
                      <a:pt x="45" y="12"/>
                    </a:cubicBezTo>
                    <a:cubicBezTo>
                      <a:pt x="41" y="12"/>
                      <a:pt x="27" y="20"/>
                      <a:pt x="26" y="22"/>
                    </a:cubicBezTo>
                    <a:cubicBezTo>
                      <a:pt x="25" y="23"/>
                      <a:pt x="24" y="28"/>
                      <a:pt x="28" y="27"/>
                    </a:cubicBezTo>
                    <a:cubicBezTo>
                      <a:pt x="29" y="27"/>
                      <a:pt x="29" y="26"/>
                      <a:pt x="29" y="26"/>
                    </a:cubicBezTo>
                    <a:cubicBezTo>
                      <a:pt x="30" y="27"/>
                      <a:pt x="29" y="29"/>
                      <a:pt x="30" y="31"/>
                    </a:cubicBezTo>
                    <a:cubicBezTo>
                      <a:pt x="36" y="32"/>
                      <a:pt x="37" y="25"/>
                      <a:pt x="37" y="25"/>
                    </a:cubicBezTo>
                    <a:cubicBezTo>
                      <a:pt x="37" y="25"/>
                      <a:pt x="37" y="24"/>
                      <a:pt x="36" y="24"/>
                    </a:cubicBezTo>
                    <a:cubicBezTo>
                      <a:pt x="37" y="22"/>
                      <a:pt x="41" y="22"/>
                      <a:pt x="41" y="19"/>
                    </a:cubicBezTo>
                    <a:cubicBezTo>
                      <a:pt x="43" y="19"/>
                      <a:pt x="44" y="19"/>
                      <a:pt x="44" y="20"/>
                    </a:cubicBezTo>
                    <a:cubicBezTo>
                      <a:pt x="43" y="21"/>
                      <a:pt x="41" y="21"/>
                      <a:pt x="40" y="23"/>
                    </a:cubicBezTo>
                    <a:cubicBezTo>
                      <a:pt x="40" y="23"/>
                      <a:pt x="40" y="25"/>
                      <a:pt x="41" y="27"/>
                    </a:cubicBezTo>
                    <a:cubicBezTo>
                      <a:pt x="42" y="26"/>
                      <a:pt x="47" y="25"/>
                      <a:pt x="46" y="28"/>
                    </a:cubicBezTo>
                    <a:cubicBezTo>
                      <a:pt x="45" y="28"/>
                      <a:pt x="43" y="28"/>
                      <a:pt x="41" y="28"/>
                    </a:cubicBezTo>
                    <a:cubicBezTo>
                      <a:pt x="41" y="28"/>
                      <a:pt x="41" y="28"/>
                      <a:pt x="41" y="29"/>
                    </a:cubicBezTo>
                    <a:cubicBezTo>
                      <a:pt x="41" y="29"/>
                      <a:pt x="42" y="29"/>
                      <a:pt x="42" y="30"/>
                    </a:cubicBezTo>
                    <a:cubicBezTo>
                      <a:pt x="42" y="30"/>
                      <a:pt x="41" y="30"/>
                      <a:pt x="41" y="30"/>
                    </a:cubicBezTo>
                    <a:cubicBezTo>
                      <a:pt x="39" y="29"/>
                      <a:pt x="39" y="29"/>
                      <a:pt x="37" y="34"/>
                    </a:cubicBezTo>
                    <a:cubicBezTo>
                      <a:pt x="35" y="33"/>
                      <a:pt x="33" y="33"/>
                      <a:pt x="30" y="32"/>
                    </a:cubicBezTo>
                    <a:cubicBezTo>
                      <a:pt x="30" y="32"/>
                      <a:pt x="30" y="32"/>
                      <a:pt x="30" y="32"/>
                    </a:cubicBezTo>
                    <a:cubicBezTo>
                      <a:pt x="30" y="32"/>
                      <a:pt x="30" y="32"/>
                      <a:pt x="30" y="32"/>
                    </a:cubicBezTo>
                    <a:cubicBezTo>
                      <a:pt x="30" y="32"/>
                      <a:pt x="30" y="32"/>
                      <a:pt x="29" y="32"/>
                    </a:cubicBezTo>
                    <a:cubicBezTo>
                      <a:pt x="29" y="32"/>
                      <a:pt x="29" y="32"/>
                      <a:pt x="29" y="32"/>
                    </a:cubicBezTo>
                    <a:cubicBezTo>
                      <a:pt x="29" y="32"/>
                      <a:pt x="29" y="32"/>
                      <a:pt x="29" y="32"/>
                    </a:cubicBezTo>
                    <a:cubicBezTo>
                      <a:pt x="29" y="32"/>
                      <a:pt x="29" y="32"/>
                      <a:pt x="29" y="32"/>
                    </a:cubicBezTo>
                    <a:cubicBezTo>
                      <a:pt x="29" y="32"/>
                      <a:pt x="29" y="32"/>
                      <a:pt x="29" y="32"/>
                    </a:cubicBezTo>
                    <a:cubicBezTo>
                      <a:pt x="29" y="32"/>
                      <a:pt x="29" y="32"/>
                      <a:pt x="29" y="32"/>
                    </a:cubicBezTo>
                    <a:cubicBezTo>
                      <a:pt x="29" y="32"/>
                      <a:pt x="29" y="32"/>
                      <a:pt x="29" y="32"/>
                    </a:cubicBezTo>
                    <a:cubicBezTo>
                      <a:pt x="28" y="31"/>
                      <a:pt x="28" y="31"/>
                      <a:pt x="29" y="29"/>
                    </a:cubicBezTo>
                    <a:cubicBezTo>
                      <a:pt x="27" y="28"/>
                      <a:pt x="25" y="29"/>
                      <a:pt x="26" y="32"/>
                    </a:cubicBezTo>
                    <a:cubicBezTo>
                      <a:pt x="26" y="32"/>
                      <a:pt x="25" y="32"/>
                      <a:pt x="25" y="32"/>
                    </a:cubicBezTo>
                    <a:cubicBezTo>
                      <a:pt x="25" y="32"/>
                      <a:pt x="25" y="32"/>
                      <a:pt x="18" y="34"/>
                    </a:cubicBezTo>
                    <a:cubicBezTo>
                      <a:pt x="17" y="38"/>
                      <a:pt x="13" y="36"/>
                      <a:pt x="10" y="37"/>
                    </a:cubicBezTo>
                    <a:cubicBezTo>
                      <a:pt x="16" y="45"/>
                      <a:pt x="10" y="44"/>
                      <a:pt x="10" y="44"/>
                    </a:cubicBezTo>
                    <a:cubicBezTo>
                      <a:pt x="4" y="42"/>
                      <a:pt x="4" y="42"/>
                      <a:pt x="4" y="42"/>
                    </a:cubicBezTo>
                    <a:cubicBezTo>
                      <a:pt x="4" y="42"/>
                      <a:pt x="0" y="49"/>
                      <a:pt x="1" y="52"/>
                    </a:cubicBezTo>
                    <a:cubicBezTo>
                      <a:pt x="3" y="52"/>
                      <a:pt x="3" y="52"/>
                      <a:pt x="4" y="54"/>
                    </a:cubicBezTo>
                    <a:cubicBezTo>
                      <a:pt x="4" y="54"/>
                      <a:pt x="5" y="53"/>
                      <a:pt x="5" y="53"/>
                    </a:cubicBezTo>
                    <a:cubicBezTo>
                      <a:pt x="9" y="54"/>
                      <a:pt x="11" y="48"/>
                      <a:pt x="15" y="48"/>
                    </a:cubicBezTo>
                    <a:cubicBezTo>
                      <a:pt x="16" y="47"/>
                      <a:pt x="16" y="46"/>
                      <a:pt x="17" y="46"/>
                    </a:cubicBezTo>
                    <a:cubicBezTo>
                      <a:pt x="19" y="47"/>
                      <a:pt x="21" y="45"/>
                      <a:pt x="23" y="46"/>
                    </a:cubicBezTo>
                    <a:cubicBezTo>
                      <a:pt x="26" y="49"/>
                      <a:pt x="27" y="53"/>
                      <a:pt x="29" y="57"/>
                    </a:cubicBezTo>
                    <a:cubicBezTo>
                      <a:pt x="29" y="57"/>
                      <a:pt x="29" y="56"/>
                      <a:pt x="30" y="56"/>
                    </a:cubicBezTo>
                    <a:cubicBezTo>
                      <a:pt x="30" y="54"/>
                      <a:pt x="30" y="54"/>
                      <a:pt x="30" y="53"/>
                    </a:cubicBezTo>
                    <a:cubicBezTo>
                      <a:pt x="30" y="53"/>
                      <a:pt x="31" y="53"/>
                      <a:pt x="31" y="53"/>
                    </a:cubicBezTo>
                    <a:cubicBezTo>
                      <a:pt x="30" y="50"/>
                      <a:pt x="25" y="49"/>
                      <a:pt x="26" y="45"/>
                    </a:cubicBezTo>
                    <a:cubicBezTo>
                      <a:pt x="27" y="45"/>
                      <a:pt x="27" y="44"/>
                      <a:pt x="27" y="44"/>
                    </a:cubicBezTo>
                    <a:cubicBezTo>
                      <a:pt x="33" y="49"/>
                      <a:pt x="33" y="53"/>
                      <a:pt x="33" y="60"/>
                    </a:cubicBezTo>
                    <a:cubicBezTo>
                      <a:pt x="33" y="60"/>
                      <a:pt x="40" y="60"/>
                      <a:pt x="36" y="55"/>
                    </a:cubicBezTo>
                    <a:cubicBezTo>
                      <a:pt x="38" y="54"/>
                      <a:pt x="39" y="53"/>
                      <a:pt x="39" y="53"/>
                    </a:cubicBezTo>
                    <a:cubicBezTo>
                      <a:pt x="41" y="56"/>
                      <a:pt x="40" y="59"/>
                      <a:pt x="42" y="61"/>
                    </a:cubicBezTo>
                    <a:cubicBezTo>
                      <a:pt x="43" y="61"/>
                      <a:pt x="48" y="61"/>
                      <a:pt x="50" y="61"/>
                    </a:cubicBezTo>
                    <a:cubicBezTo>
                      <a:pt x="51" y="64"/>
                      <a:pt x="48" y="68"/>
                      <a:pt x="47" y="69"/>
                    </a:cubicBezTo>
                    <a:cubicBezTo>
                      <a:pt x="42" y="69"/>
                      <a:pt x="45" y="74"/>
                      <a:pt x="45" y="74"/>
                    </a:cubicBezTo>
                    <a:cubicBezTo>
                      <a:pt x="46" y="75"/>
                      <a:pt x="48" y="74"/>
                      <a:pt x="49" y="74"/>
                    </a:cubicBezTo>
                    <a:cubicBezTo>
                      <a:pt x="54" y="92"/>
                      <a:pt x="56" y="98"/>
                      <a:pt x="57" y="98"/>
                    </a:cubicBezTo>
                    <a:cubicBezTo>
                      <a:pt x="57" y="98"/>
                      <a:pt x="70" y="98"/>
                      <a:pt x="78" y="85"/>
                    </a:cubicBezTo>
                    <a:cubicBezTo>
                      <a:pt x="79" y="82"/>
                      <a:pt x="75" y="81"/>
                      <a:pt x="73" y="79"/>
                    </a:cubicBezTo>
                    <a:cubicBezTo>
                      <a:pt x="71" y="82"/>
                      <a:pt x="70" y="82"/>
                      <a:pt x="69" y="82"/>
                    </a:cubicBezTo>
                    <a:cubicBezTo>
                      <a:pt x="69" y="79"/>
                      <a:pt x="61" y="73"/>
                      <a:pt x="66" y="72"/>
                    </a:cubicBezTo>
                    <a:cubicBezTo>
                      <a:pt x="71" y="78"/>
                      <a:pt x="71" y="79"/>
                      <a:pt x="74" y="77"/>
                    </a:cubicBezTo>
                    <a:cubicBezTo>
                      <a:pt x="81" y="82"/>
                      <a:pt x="81" y="82"/>
                      <a:pt x="85" y="79"/>
                    </a:cubicBezTo>
                    <a:cubicBezTo>
                      <a:pt x="86" y="80"/>
                      <a:pt x="86" y="80"/>
                      <a:pt x="90" y="86"/>
                    </a:cubicBezTo>
                    <a:cubicBezTo>
                      <a:pt x="90" y="86"/>
                      <a:pt x="90" y="87"/>
                      <a:pt x="91" y="87"/>
                    </a:cubicBezTo>
                    <a:cubicBezTo>
                      <a:pt x="91" y="86"/>
                      <a:pt x="91" y="86"/>
                      <a:pt x="92" y="85"/>
                    </a:cubicBezTo>
                    <a:cubicBezTo>
                      <a:pt x="92" y="85"/>
                      <a:pt x="92" y="85"/>
                      <a:pt x="95" y="106"/>
                    </a:cubicBezTo>
                    <a:cubicBezTo>
                      <a:pt x="95" y="106"/>
                      <a:pt x="95" y="106"/>
                      <a:pt x="95" y="106"/>
                    </a:cubicBezTo>
                    <a:cubicBezTo>
                      <a:pt x="100" y="100"/>
                      <a:pt x="100" y="99"/>
                      <a:pt x="100" y="96"/>
                    </a:cubicBezTo>
                    <a:cubicBezTo>
                      <a:pt x="100" y="94"/>
                      <a:pt x="106" y="85"/>
                      <a:pt x="106" y="84"/>
                    </a:cubicBezTo>
                    <a:cubicBezTo>
                      <a:pt x="107" y="83"/>
                      <a:pt x="109" y="83"/>
                      <a:pt x="110" y="82"/>
                    </a:cubicBezTo>
                    <a:cubicBezTo>
                      <a:pt x="111" y="83"/>
                      <a:pt x="112" y="87"/>
                      <a:pt x="112" y="87"/>
                    </a:cubicBezTo>
                    <a:cubicBezTo>
                      <a:pt x="113" y="90"/>
                      <a:pt x="112" y="93"/>
                      <a:pt x="112" y="95"/>
                    </a:cubicBezTo>
                    <a:cubicBezTo>
                      <a:pt x="113" y="93"/>
                      <a:pt x="113" y="91"/>
                      <a:pt x="115" y="89"/>
                    </a:cubicBezTo>
                    <a:cubicBezTo>
                      <a:pt x="116" y="92"/>
                      <a:pt x="114" y="96"/>
                      <a:pt x="115" y="99"/>
                    </a:cubicBezTo>
                    <a:cubicBezTo>
                      <a:pt x="115" y="98"/>
                      <a:pt x="115" y="98"/>
                      <a:pt x="116" y="94"/>
                    </a:cubicBezTo>
                    <a:cubicBezTo>
                      <a:pt x="118" y="95"/>
                      <a:pt x="118" y="98"/>
                      <a:pt x="118" y="103"/>
                    </a:cubicBezTo>
                    <a:cubicBezTo>
                      <a:pt x="122" y="95"/>
                      <a:pt x="124" y="92"/>
                      <a:pt x="122" y="86"/>
                    </a:cubicBezTo>
                    <a:cubicBezTo>
                      <a:pt x="120" y="83"/>
                      <a:pt x="122" y="80"/>
                      <a:pt x="123" y="79"/>
                    </a:cubicBezTo>
                    <a:cubicBezTo>
                      <a:pt x="124" y="81"/>
                      <a:pt x="122" y="84"/>
                      <a:pt x="123" y="86"/>
                    </a:cubicBezTo>
                    <a:cubicBezTo>
                      <a:pt x="125" y="84"/>
                      <a:pt x="123" y="81"/>
                      <a:pt x="124" y="79"/>
                    </a:cubicBezTo>
                    <a:cubicBezTo>
                      <a:pt x="131" y="77"/>
                      <a:pt x="128" y="56"/>
                      <a:pt x="126" y="53"/>
                    </a:cubicBezTo>
                    <a:cubicBezTo>
                      <a:pt x="126" y="53"/>
                      <a:pt x="126" y="53"/>
                      <a:pt x="125" y="53"/>
                    </a:cubicBezTo>
                    <a:cubicBezTo>
                      <a:pt x="125" y="53"/>
                      <a:pt x="125" y="53"/>
                      <a:pt x="125" y="53"/>
                    </a:cubicBezTo>
                    <a:cubicBezTo>
                      <a:pt x="124" y="52"/>
                      <a:pt x="124" y="52"/>
                      <a:pt x="124" y="48"/>
                    </a:cubicBezTo>
                    <a:cubicBezTo>
                      <a:pt x="125" y="48"/>
                      <a:pt x="125" y="49"/>
                      <a:pt x="125" y="50"/>
                    </a:cubicBezTo>
                    <a:cubicBezTo>
                      <a:pt x="125" y="50"/>
                      <a:pt x="125" y="50"/>
                      <a:pt x="126" y="48"/>
                    </a:cubicBezTo>
                    <a:cubicBezTo>
                      <a:pt x="126" y="49"/>
                      <a:pt x="126" y="49"/>
                      <a:pt x="127" y="52"/>
                    </a:cubicBezTo>
                    <a:cubicBezTo>
                      <a:pt x="127" y="52"/>
                      <a:pt x="127" y="52"/>
                      <a:pt x="127" y="52"/>
                    </a:cubicBezTo>
                    <a:cubicBezTo>
                      <a:pt x="128" y="53"/>
                      <a:pt x="128" y="55"/>
                      <a:pt x="129" y="56"/>
                    </a:cubicBezTo>
                    <a:cubicBezTo>
                      <a:pt x="129" y="56"/>
                      <a:pt x="130" y="55"/>
                      <a:pt x="127" y="49"/>
                    </a:cubicBezTo>
                    <a:cubicBezTo>
                      <a:pt x="127" y="49"/>
                      <a:pt x="127" y="49"/>
                      <a:pt x="126" y="42"/>
                    </a:cubicBezTo>
                    <a:cubicBezTo>
                      <a:pt x="126" y="42"/>
                      <a:pt x="127" y="42"/>
                      <a:pt x="127" y="42"/>
                    </a:cubicBezTo>
                    <a:cubicBezTo>
                      <a:pt x="126" y="37"/>
                      <a:pt x="124" y="31"/>
                      <a:pt x="122" y="27"/>
                    </a:cubicBezTo>
                    <a:cubicBezTo>
                      <a:pt x="121" y="27"/>
                      <a:pt x="121" y="26"/>
                      <a:pt x="121" y="26"/>
                    </a:cubicBezTo>
                    <a:cubicBezTo>
                      <a:pt x="121" y="26"/>
                      <a:pt x="121" y="26"/>
                      <a:pt x="121" y="26"/>
                    </a:cubicBezTo>
                    <a:cubicBezTo>
                      <a:pt x="120" y="26"/>
                      <a:pt x="120" y="26"/>
                      <a:pt x="120" y="26"/>
                    </a:cubicBezTo>
                    <a:cubicBezTo>
                      <a:pt x="120" y="26"/>
                      <a:pt x="120" y="26"/>
                      <a:pt x="120" y="26"/>
                    </a:cubicBezTo>
                    <a:cubicBezTo>
                      <a:pt x="116" y="22"/>
                      <a:pt x="116" y="16"/>
                      <a:pt x="113" y="11"/>
                    </a:cubicBezTo>
                    <a:cubicBezTo>
                      <a:pt x="113" y="11"/>
                      <a:pt x="114" y="12"/>
                      <a:pt x="114" y="12"/>
                    </a:cubicBezTo>
                    <a:cubicBezTo>
                      <a:pt x="114" y="12"/>
                      <a:pt x="114" y="11"/>
                      <a:pt x="112" y="10"/>
                    </a:cubicBezTo>
                    <a:cubicBezTo>
                      <a:pt x="115" y="13"/>
                      <a:pt x="121" y="21"/>
                      <a:pt x="124" y="27"/>
                    </a:cubicBezTo>
                    <a:cubicBezTo>
                      <a:pt x="122" y="23"/>
                      <a:pt x="120" y="21"/>
                      <a:pt x="118" y="17"/>
                    </a:cubicBezTo>
                    <a:cubicBezTo>
                      <a:pt x="118" y="17"/>
                      <a:pt x="118" y="17"/>
                      <a:pt x="118" y="17"/>
                    </a:cubicBezTo>
                    <a:cubicBezTo>
                      <a:pt x="115" y="13"/>
                      <a:pt x="112" y="10"/>
                      <a:pt x="112" y="10"/>
                    </a:cubicBezTo>
                    <a:moveTo>
                      <a:pt x="89" y="5"/>
                    </a:moveTo>
                    <a:cubicBezTo>
                      <a:pt x="89" y="5"/>
                      <a:pt x="89" y="5"/>
                      <a:pt x="89" y="5"/>
                    </a:cubicBezTo>
                    <a:cubicBezTo>
                      <a:pt x="89" y="5"/>
                      <a:pt x="89" y="5"/>
                      <a:pt x="90" y="5"/>
                    </a:cubicBezTo>
                    <a:cubicBezTo>
                      <a:pt x="89" y="5"/>
                      <a:pt x="89" y="5"/>
                      <a:pt x="89" y="5"/>
                    </a:cubicBezTo>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dirty="0">
                  <a:ln>
                    <a:noFill/>
                  </a:ln>
                  <a:solidFill>
                    <a:srgbClr val="000000"/>
                  </a:solidFill>
                  <a:effectLst/>
                  <a:uLnTx/>
                  <a:uFillTx/>
                  <a:cs typeface="+mn-ea"/>
                  <a:sym typeface="+mn-lt"/>
                </a:endParaRPr>
              </a:p>
            </p:txBody>
          </p:sp>
          <p:sp>
            <p:nvSpPr>
              <p:cNvPr id="79" name="Freeform 39"/>
              <p:cNvSpPr/>
              <p:nvPr/>
            </p:nvSpPr>
            <p:spPr bwMode="auto">
              <a:xfrm>
                <a:off x="6995463" y="2978853"/>
                <a:ext cx="68263" cy="53975"/>
              </a:xfrm>
              <a:custGeom>
                <a:avLst/>
                <a:gdLst>
                  <a:gd name="T0" fmla="*/ 10 w 10"/>
                  <a:gd name="T1" fmla="*/ 1 h 8"/>
                  <a:gd name="T2" fmla="*/ 9 w 10"/>
                  <a:gd name="T3" fmla="*/ 2 h 8"/>
                  <a:gd name="T4" fmla="*/ 9 w 10"/>
                  <a:gd name="T5" fmla="*/ 3 h 8"/>
                  <a:gd name="T6" fmla="*/ 4 w 10"/>
                  <a:gd name="T7" fmla="*/ 3 h 8"/>
                  <a:gd name="T8" fmla="*/ 4 w 10"/>
                  <a:gd name="T9" fmla="*/ 6 h 8"/>
                  <a:gd name="T10" fmla="*/ 4 w 10"/>
                  <a:gd name="T11" fmla="*/ 8 h 8"/>
                  <a:gd name="T12" fmla="*/ 3 w 10"/>
                  <a:gd name="T13" fmla="*/ 8 h 8"/>
                  <a:gd name="T14" fmla="*/ 3 w 10"/>
                  <a:gd name="T15" fmla="*/ 8 h 8"/>
                  <a:gd name="T16" fmla="*/ 1 w 10"/>
                  <a:gd name="T17" fmla="*/ 7 h 8"/>
                  <a:gd name="T18" fmla="*/ 0 w 10"/>
                  <a:gd name="T19" fmla="*/ 7 h 8"/>
                  <a:gd name="T20" fmla="*/ 0 w 10"/>
                  <a:gd name="T21" fmla="*/ 5 h 8"/>
                  <a:gd name="T22" fmla="*/ 0 w 10"/>
                  <a:gd name="T23" fmla="*/ 5 h 8"/>
                  <a:gd name="T24" fmla="*/ 2 w 10"/>
                  <a:gd name="T25" fmla="*/ 3 h 8"/>
                  <a:gd name="T26" fmla="*/ 3 w 10"/>
                  <a:gd name="T27" fmla="*/ 2 h 8"/>
                  <a:gd name="T28" fmla="*/ 3 w 10"/>
                  <a:gd name="T29" fmla="*/ 1 h 8"/>
                  <a:gd name="T30" fmla="*/ 4 w 10"/>
                  <a:gd name="T31" fmla="*/ 1 h 8"/>
                  <a:gd name="T32" fmla="*/ 6 w 10"/>
                  <a:gd name="T33" fmla="*/ 1 h 8"/>
                  <a:gd name="T34" fmla="*/ 7 w 10"/>
                  <a:gd name="T35" fmla="*/ 1 h 8"/>
                  <a:gd name="T36" fmla="*/ 8 w 10"/>
                  <a:gd name="T37" fmla="*/ 0 h 8"/>
                  <a:gd name="T38" fmla="*/ 9 w 10"/>
                  <a:gd name="T39" fmla="*/ 0 h 8"/>
                  <a:gd name="T40" fmla="*/ 10 w 10"/>
                  <a:gd name="T41" fmla="*/ 1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0" h="8">
                    <a:moveTo>
                      <a:pt x="10" y="1"/>
                    </a:moveTo>
                    <a:cubicBezTo>
                      <a:pt x="10" y="1"/>
                      <a:pt x="10" y="2"/>
                      <a:pt x="9" y="2"/>
                    </a:cubicBezTo>
                    <a:cubicBezTo>
                      <a:pt x="9" y="3"/>
                      <a:pt x="9" y="3"/>
                      <a:pt x="9" y="3"/>
                    </a:cubicBezTo>
                    <a:cubicBezTo>
                      <a:pt x="9" y="3"/>
                      <a:pt x="6" y="2"/>
                      <a:pt x="4" y="3"/>
                    </a:cubicBezTo>
                    <a:cubicBezTo>
                      <a:pt x="4" y="4"/>
                      <a:pt x="2" y="5"/>
                      <a:pt x="4" y="6"/>
                    </a:cubicBezTo>
                    <a:cubicBezTo>
                      <a:pt x="4" y="6"/>
                      <a:pt x="5" y="8"/>
                      <a:pt x="4" y="8"/>
                    </a:cubicBezTo>
                    <a:cubicBezTo>
                      <a:pt x="4" y="8"/>
                      <a:pt x="3" y="8"/>
                      <a:pt x="3" y="8"/>
                    </a:cubicBezTo>
                    <a:cubicBezTo>
                      <a:pt x="3" y="8"/>
                      <a:pt x="3" y="8"/>
                      <a:pt x="3" y="8"/>
                    </a:cubicBezTo>
                    <a:cubicBezTo>
                      <a:pt x="2" y="8"/>
                      <a:pt x="2" y="7"/>
                      <a:pt x="1" y="7"/>
                    </a:cubicBezTo>
                    <a:cubicBezTo>
                      <a:pt x="1" y="7"/>
                      <a:pt x="0" y="7"/>
                      <a:pt x="0" y="7"/>
                    </a:cubicBezTo>
                    <a:cubicBezTo>
                      <a:pt x="0" y="6"/>
                      <a:pt x="0" y="5"/>
                      <a:pt x="0" y="5"/>
                    </a:cubicBezTo>
                    <a:cubicBezTo>
                      <a:pt x="0" y="5"/>
                      <a:pt x="0" y="5"/>
                      <a:pt x="0" y="5"/>
                    </a:cubicBezTo>
                    <a:cubicBezTo>
                      <a:pt x="1" y="4"/>
                      <a:pt x="1" y="4"/>
                      <a:pt x="2" y="3"/>
                    </a:cubicBezTo>
                    <a:cubicBezTo>
                      <a:pt x="2" y="3"/>
                      <a:pt x="2" y="3"/>
                      <a:pt x="3" y="2"/>
                    </a:cubicBezTo>
                    <a:cubicBezTo>
                      <a:pt x="3" y="2"/>
                      <a:pt x="3" y="2"/>
                      <a:pt x="3" y="1"/>
                    </a:cubicBezTo>
                    <a:cubicBezTo>
                      <a:pt x="3" y="1"/>
                      <a:pt x="4" y="1"/>
                      <a:pt x="4" y="1"/>
                    </a:cubicBezTo>
                    <a:cubicBezTo>
                      <a:pt x="5" y="1"/>
                      <a:pt x="5" y="1"/>
                      <a:pt x="6" y="1"/>
                    </a:cubicBezTo>
                    <a:cubicBezTo>
                      <a:pt x="7" y="1"/>
                      <a:pt x="7" y="1"/>
                      <a:pt x="7" y="1"/>
                    </a:cubicBezTo>
                    <a:cubicBezTo>
                      <a:pt x="8" y="1"/>
                      <a:pt x="8" y="1"/>
                      <a:pt x="8" y="0"/>
                    </a:cubicBezTo>
                    <a:cubicBezTo>
                      <a:pt x="8" y="0"/>
                      <a:pt x="8" y="0"/>
                      <a:pt x="9" y="0"/>
                    </a:cubicBezTo>
                    <a:cubicBezTo>
                      <a:pt x="9" y="0"/>
                      <a:pt x="10" y="0"/>
                      <a:pt x="10" y="1"/>
                    </a:cubicBezTo>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dirty="0">
                  <a:ln>
                    <a:noFill/>
                  </a:ln>
                  <a:solidFill>
                    <a:srgbClr val="000000"/>
                  </a:solidFill>
                  <a:effectLst/>
                  <a:uLnTx/>
                  <a:uFillTx/>
                  <a:cs typeface="+mn-ea"/>
                  <a:sym typeface="+mn-lt"/>
                </a:endParaRPr>
              </a:p>
            </p:txBody>
          </p:sp>
          <p:sp>
            <p:nvSpPr>
              <p:cNvPr id="80" name="Freeform 40"/>
              <p:cNvSpPr/>
              <p:nvPr/>
            </p:nvSpPr>
            <p:spPr bwMode="auto">
              <a:xfrm>
                <a:off x="7370113" y="3093153"/>
                <a:ext cx="33338" cy="66675"/>
              </a:xfrm>
              <a:custGeom>
                <a:avLst/>
                <a:gdLst>
                  <a:gd name="T0" fmla="*/ 3 w 5"/>
                  <a:gd name="T1" fmla="*/ 6 h 10"/>
                  <a:gd name="T2" fmla="*/ 5 w 5"/>
                  <a:gd name="T3" fmla="*/ 10 h 10"/>
                  <a:gd name="T4" fmla="*/ 4 w 5"/>
                  <a:gd name="T5" fmla="*/ 9 h 10"/>
                  <a:gd name="T6" fmla="*/ 1 w 5"/>
                  <a:gd name="T7" fmla="*/ 2 h 10"/>
                  <a:gd name="T8" fmla="*/ 0 w 5"/>
                  <a:gd name="T9" fmla="*/ 0 h 10"/>
                  <a:gd name="T10" fmla="*/ 1 w 5"/>
                  <a:gd name="T11" fmla="*/ 1 h 10"/>
                  <a:gd name="T12" fmla="*/ 1 w 5"/>
                  <a:gd name="T13" fmla="*/ 3 h 10"/>
                  <a:gd name="T14" fmla="*/ 3 w 5"/>
                  <a:gd name="T15" fmla="*/ 6 h 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 h="10">
                    <a:moveTo>
                      <a:pt x="3" y="6"/>
                    </a:moveTo>
                    <a:cubicBezTo>
                      <a:pt x="5" y="10"/>
                      <a:pt x="5" y="10"/>
                      <a:pt x="5" y="10"/>
                    </a:cubicBezTo>
                    <a:cubicBezTo>
                      <a:pt x="5" y="10"/>
                      <a:pt x="5" y="10"/>
                      <a:pt x="4" y="9"/>
                    </a:cubicBezTo>
                    <a:cubicBezTo>
                      <a:pt x="2" y="5"/>
                      <a:pt x="2" y="4"/>
                      <a:pt x="1" y="2"/>
                    </a:cubicBezTo>
                    <a:cubicBezTo>
                      <a:pt x="0" y="1"/>
                      <a:pt x="0" y="1"/>
                      <a:pt x="0" y="0"/>
                    </a:cubicBezTo>
                    <a:cubicBezTo>
                      <a:pt x="0" y="0"/>
                      <a:pt x="1" y="1"/>
                      <a:pt x="1" y="1"/>
                    </a:cubicBezTo>
                    <a:cubicBezTo>
                      <a:pt x="1" y="2"/>
                      <a:pt x="1" y="2"/>
                      <a:pt x="1" y="3"/>
                    </a:cubicBezTo>
                    <a:cubicBezTo>
                      <a:pt x="2" y="4"/>
                      <a:pt x="3" y="6"/>
                      <a:pt x="3" y="6"/>
                    </a:cubicBezTo>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dirty="0">
                  <a:ln>
                    <a:noFill/>
                  </a:ln>
                  <a:solidFill>
                    <a:srgbClr val="000000"/>
                  </a:solidFill>
                  <a:effectLst/>
                  <a:uLnTx/>
                  <a:uFillTx/>
                  <a:cs typeface="+mn-ea"/>
                  <a:sym typeface="+mn-lt"/>
                </a:endParaRPr>
              </a:p>
            </p:txBody>
          </p:sp>
          <p:sp>
            <p:nvSpPr>
              <p:cNvPr id="81" name="Freeform 41"/>
              <p:cNvSpPr/>
              <p:nvPr/>
            </p:nvSpPr>
            <p:spPr bwMode="auto">
              <a:xfrm>
                <a:off x="7409800" y="3172528"/>
                <a:ext cx="7938" cy="26988"/>
              </a:xfrm>
              <a:custGeom>
                <a:avLst/>
                <a:gdLst>
                  <a:gd name="T0" fmla="*/ 1 w 1"/>
                  <a:gd name="T1" fmla="*/ 1 h 4"/>
                  <a:gd name="T2" fmla="*/ 1 w 1"/>
                  <a:gd name="T3" fmla="*/ 4 h 4"/>
                  <a:gd name="T4" fmla="*/ 1 w 1"/>
                  <a:gd name="T5" fmla="*/ 4 h 4"/>
                  <a:gd name="T6" fmla="*/ 1 w 1"/>
                  <a:gd name="T7" fmla="*/ 3 h 4"/>
                  <a:gd name="T8" fmla="*/ 0 w 1"/>
                  <a:gd name="T9" fmla="*/ 2 h 4"/>
                  <a:gd name="T10" fmla="*/ 0 w 1"/>
                  <a:gd name="T11" fmla="*/ 0 h 4"/>
                  <a:gd name="T12" fmla="*/ 0 w 1"/>
                  <a:gd name="T13" fmla="*/ 0 h 4"/>
                  <a:gd name="T14" fmla="*/ 0 w 1"/>
                  <a:gd name="T15" fmla="*/ 0 h 4"/>
                  <a:gd name="T16" fmla="*/ 0 w 1"/>
                  <a:gd name="T17" fmla="*/ 0 h 4"/>
                  <a:gd name="T18" fmla="*/ 0 w 1"/>
                  <a:gd name="T19" fmla="*/ 0 h 4"/>
                  <a:gd name="T20" fmla="*/ 1 w 1"/>
                  <a:gd name="T21" fmla="*/ 1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 h="4">
                    <a:moveTo>
                      <a:pt x="1" y="1"/>
                    </a:moveTo>
                    <a:cubicBezTo>
                      <a:pt x="1" y="2"/>
                      <a:pt x="1" y="4"/>
                      <a:pt x="1" y="4"/>
                    </a:cubicBezTo>
                    <a:cubicBezTo>
                      <a:pt x="1" y="4"/>
                      <a:pt x="1" y="4"/>
                      <a:pt x="1" y="4"/>
                    </a:cubicBezTo>
                    <a:cubicBezTo>
                      <a:pt x="1" y="4"/>
                      <a:pt x="1" y="3"/>
                      <a:pt x="1" y="3"/>
                    </a:cubicBezTo>
                    <a:cubicBezTo>
                      <a:pt x="1" y="3"/>
                      <a:pt x="1" y="2"/>
                      <a:pt x="0" y="2"/>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1" y="0"/>
                      <a:pt x="1" y="1"/>
                      <a:pt x="1" y="1"/>
                    </a:cubicBezTo>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dirty="0">
                  <a:ln>
                    <a:noFill/>
                  </a:ln>
                  <a:solidFill>
                    <a:srgbClr val="000000"/>
                  </a:solidFill>
                  <a:effectLst/>
                  <a:uLnTx/>
                  <a:uFillTx/>
                  <a:cs typeface="+mn-ea"/>
                  <a:sym typeface="+mn-lt"/>
                </a:endParaRPr>
              </a:p>
            </p:txBody>
          </p:sp>
          <p:sp>
            <p:nvSpPr>
              <p:cNvPr id="82" name="Freeform 42"/>
              <p:cNvSpPr/>
              <p:nvPr/>
            </p:nvSpPr>
            <p:spPr bwMode="auto">
              <a:xfrm>
                <a:off x="7417738" y="3199516"/>
                <a:ext cx="19050" cy="119063"/>
              </a:xfrm>
              <a:custGeom>
                <a:avLst/>
                <a:gdLst>
                  <a:gd name="T0" fmla="*/ 2 w 3"/>
                  <a:gd name="T1" fmla="*/ 4 h 18"/>
                  <a:gd name="T2" fmla="*/ 3 w 3"/>
                  <a:gd name="T3" fmla="*/ 9 h 18"/>
                  <a:gd name="T4" fmla="*/ 3 w 3"/>
                  <a:gd name="T5" fmla="*/ 14 h 18"/>
                  <a:gd name="T6" fmla="*/ 3 w 3"/>
                  <a:gd name="T7" fmla="*/ 13 h 18"/>
                  <a:gd name="T8" fmla="*/ 3 w 3"/>
                  <a:gd name="T9" fmla="*/ 15 h 18"/>
                  <a:gd name="T10" fmla="*/ 3 w 3"/>
                  <a:gd name="T11" fmla="*/ 15 h 18"/>
                  <a:gd name="T12" fmla="*/ 2 w 3"/>
                  <a:gd name="T13" fmla="*/ 15 h 18"/>
                  <a:gd name="T14" fmla="*/ 3 w 3"/>
                  <a:gd name="T15" fmla="*/ 18 h 18"/>
                  <a:gd name="T16" fmla="*/ 2 w 3"/>
                  <a:gd name="T17" fmla="*/ 15 h 18"/>
                  <a:gd name="T18" fmla="*/ 2 w 3"/>
                  <a:gd name="T19" fmla="*/ 14 h 18"/>
                  <a:gd name="T20" fmla="*/ 2 w 3"/>
                  <a:gd name="T21" fmla="*/ 12 h 18"/>
                  <a:gd name="T22" fmla="*/ 2 w 3"/>
                  <a:gd name="T23" fmla="*/ 11 h 18"/>
                  <a:gd name="T24" fmla="*/ 2 w 3"/>
                  <a:gd name="T25" fmla="*/ 11 h 18"/>
                  <a:gd name="T26" fmla="*/ 2 w 3"/>
                  <a:gd name="T27" fmla="*/ 11 h 18"/>
                  <a:gd name="T28" fmla="*/ 2 w 3"/>
                  <a:gd name="T29" fmla="*/ 10 h 18"/>
                  <a:gd name="T30" fmla="*/ 2 w 3"/>
                  <a:gd name="T31" fmla="*/ 6 h 18"/>
                  <a:gd name="T32" fmla="*/ 1 w 3"/>
                  <a:gd name="T33" fmla="*/ 3 h 18"/>
                  <a:gd name="T34" fmla="*/ 0 w 3"/>
                  <a:gd name="T35" fmla="*/ 0 h 18"/>
                  <a:gd name="T36" fmla="*/ 2 w 3"/>
                  <a:gd name="T37" fmla="*/ 4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 h="18">
                    <a:moveTo>
                      <a:pt x="2" y="4"/>
                    </a:moveTo>
                    <a:cubicBezTo>
                      <a:pt x="2" y="6"/>
                      <a:pt x="3" y="7"/>
                      <a:pt x="3" y="9"/>
                    </a:cubicBezTo>
                    <a:cubicBezTo>
                      <a:pt x="3" y="9"/>
                      <a:pt x="3" y="14"/>
                      <a:pt x="3" y="14"/>
                    </a:cubicBezTo>
                    <a:cubicBezTo>
                      <a:pt x="3" y="14"/>
                      <a:pt x="3" y="13"/>
                      <a:pt x="3" y="13"/>
                    </a:cubicBezTo>
                    <a:cubicBezTo>
                      <a:pt x="3" y="15"/>
                      <a:pt x="3" y="15"/>
                      <a:pt x="3" y="15"/>
                    </a:cubicBezTo>
                    <a:cubicBezTo>
                      <a:pt x="3" y="15"/>
                      <a:pt x="3" y="15"/>
                      <a:pt x="3" y="15"/>
                    </a:cubicBezTo>
                    <a:cubicBezTo>
                      <a:pt x="3" y="15"/>
                      <a:pt x="3" y="15"/>
                      <a:pt x="2" y="15"/>
                    </a:cubicBezTo>
                    <a:cubicBezTo>
                      <a:pt x="2" y="16"/>
                      <a:pt x="3" y="17"/>
                      <a:pt x="3" y="18"/>
                    </a:cubicBezTo>
                    <a:cubicBezTo>
                      <a:pt x="2" y="18"/>
                      <a:pt x="2" y="15"/>
                      <a:pt x="2" y="15"/>
                    </a:cubicBezTo>
                    <a:cubicBezTo>
                      <a:pt x="1" y="14"/>
                      <a:pt x="2" y="14"/>
                      <a:pt x="2" y="14"/>
                    </a:cubicBezTo>
                    <a:cubicBezTo>
                      <a:pt x="2" y="12"/>
                      <a:pt x="2" y="12"/>
                      <a:pt x="2" y="12"/>
                    </a:cubicBezTo>
                    <a:cubicBezTo>
                      <a:pt x="2" y="11"/>
                      <a:pt x="2" y="11"/>
                      <a:pt x="2" y="11"/>
                    </a:cubicBezTo>
                    <a:cubicBezTo>
                      <a:pt x="2" y="11"/>
                      <a:pt x="2" y="11"/>
                      <a:pt x="2" y="11"/>
                    </a:cubicBezTo>
                    <a:cubicBezTo>
                      <a:pt x="2" y="11"/>
                      <a:pt x="2" y="11"/>
                      <a:pt x="2" y="11"/>
                    </a:cubicBezTo>
                    <a:cubicBezTo>
                      <a:pt x="2" y="11"/>
                      <a:pt x="2" y="11"/>
                      <a:pt x="2" y="10"/>
                    </a:cubicBezTo>
                    <a:cubicBezTo>
                      <a:pt x="2" y="7"/>
                      <a:pt x="2" y="7"/>
                      <a:pt x="2" y="6"/>
                    </a:cubicBezTo>
                    <a:cubicBezTo>
                      <a:pt x="1" y="5"/>
                      <a:pt x="1" y="4"/>
                      <a:pt x="1" y="3"/>
                    </a:cubicBezTo>
                    <a:cubicBezTo>
                      <a:pt x="0" y="1"/>
                      <a:pt x="0" y="1"/>
                      <a:pt x="0" y="0"/>
                    </a:cubicBezTo>
                    <a:cubicBezTo>
                      <a:pt x="1" y="1"/>
                      <a:pt x="2" y="4"/>
                      <a:pt x="2" y="4"/>
                    </a:cubicBezTo>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dirty="0">
                  <a:ln>
                    <a:noFill/>
                  </a:ln>
                  <a:solidFill>
                    <a:srgbClr val="000000"/>
                  </a:solidFill>
                  <a:effectLst/>
                  <a:uLnTx/>
                  <a:uFillTx/>
                  <a:cs typeface="+mn-ea"/>
                  <a:sym typeface="+mn-lt"/>
                </a:endParaRPr>
              </a:p>
            </p:txBody>
          </p:sp>
          <p:sp>
            <p:nvSpPr>
              <p:cNvPr id="83" name="Freeform 43"/>
              <p:cNvSpPr/>
              <p:nvPr/>
            </p:nvSpPr>
            <p:spPr bwMode="auto">
              <a:xfrm>
                <a:off x="7417738" y="3399541"/>
                <a:ext cx="6350" cy="33338"/>
              </a:xfrm>
              <a:custGeom>
                <a:avLst/>
                <a:gdLst>
                  <a:gd name="T0" fmla="*/ 1 w 1"/>
                  <a:gd name="T1" fmla="*/ 1 h 5"/>
                  <a:gd name="T2" fmla="*/ 0 w 1"/>
                  <a:gd name="T3" fmla="*/ 5 h 5"/>
                  <a:gd name="T4" fmla="*/ 1 w 1"/>
                  <a:gd name="T5" fmla="*/ 0 h 5"/>
                  <a:gd name="T6" fmla="*/ 1 w 1"/>
                  <a:gd name="T7" fmla="*/ 1 h 5"/>
                </a:gdLst>
                <a:ahLst/>
                <a:cxnLst>
                  <a:cxn ang="0">
                    <a:pos x="T0" y="T1"/>
                  </a:cxn>
                  <a:cxn ang="0">
                    <a:pos x="T2" y="T3"/>
                  </a:cxn>
                  <a:cxn ang="0">
                    <a:pos x="T4" y="T5"/>
                  </a:cxn>
                  <a:cxn ang="0">
                    <a:pos x="T6" y="T7"/>
                  </a:cxn>
                </a:cxnLst>
                <a:rect l="0" t="0" r="r" b="b"/>
                <a:pathLst>
                  <a:path w="1" h="5">
                    <a:moveTo>
                      <a:pt x="1" y="1"/>
                    </a:moveTo>
                    <a:cubicBezTo>
                      <a:pt x="1" y="3"/>
                      <a:pt x="1" y="5"/>
                      <a:pt x="0" y="5"/>
                    </a:cubicBezTo>
                    <a:cubicBezTo>
                      <a:pt x="0" y="5"/>
                      <a:pt x="0" y="1"/>
                      <a:pt x="1" y="0"/>
                    </a:cubicBezTo>
                    <a:cubicBezTo>
                      <a:pt x="1" y="0"/>
                      <a:pt x="1" y="0"/>
                      <a:pt x="1" y="1"/>
                    </a:cubicBezTo>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dirty="0">
                  <a:ln>
                    <a:noFill/>
                  </a:ln>
                  <a:solidFill>
                    <a:srgbClr val="000000"/>
                  </a:solidFill>
                  <a:effectLst/>
                  <a:uLnTx/>
                  <a:uFillTx/>
                  <a:cs typeface="+mn-ea"/>
                  <a:sym typeface="+mn-lt"/>
                </a:endParaRPr>
              </a:p>
            </p:txBody>
          </p:sp>
          <p:sp>
            <p:nvSpPr>
              <p:cNvPr id="84" name="Freeform 44"/>
              <p:cNvSpPr/>
              <p:nvPr/>
            </p:nvSpPr>
            <p:spPr bwMode="auto">
              <a:xfrm>
                <a:off x="7182788" y="3724978"/>
                <a:ext cx="187325" cy="193675"/>
              </a:xfrm>
              <a:custGeom>
                <a:avLst/>
                <a:gdLst>
                  <a:gd name="T0" fmla="*/ 22 w 28"/>
                  <a:gd name="T1" fmla="*/ 8 h 29"/>
                  <a:gd name="T2" fmla="*/ 12 w 28"/>
                  <a:gd name="T3" fmla="*/ 20 h 29"/>
                  <a:gd name="T4" fmla="*/ 7 w 28"/>
                  <a:gd name="T5" fmla="*/ 24 h 29"/>
                  <a:gd name="T6" fmla="*/ 5 w 28"/>
                  <a:gd name="T7" fmla="*/ 25 h 29"/>
                  <a:gd name="T8" fmla="*/ 3 w 28"/>
                  <a:gd name="T9" fmla="*/ 27 h 29"/>
                  <a:gd name="T10" fmla="*/ 0 w 28"/>
                  <a:gd name="T11" fmla="*/ 29 h 29"/>
                  <a:gd name="T12" fmla="*/ 1 w 28"/>
                  <a:gd name="T13" fmla="*/ 29 h 29"/>
                  <a:gd name="T14" fmla="*/ 6 w 28"/>
                  <a:gd name="T15" fmla="*/ 24 h 29"/>
                  <a:gd name="T16" fmla="*/ 12 w 28"/>
                  <a:gd name="T17" fmla="*/ 18 h 29"/>
                  <a:gd name="T18" fmla="*/ 18 w 28"/>
                  <a:gd name="T19" fmla="*/ 12 h 29"/>
                  <a:gd name="T20" fmla="*/ 24 w 28"/>
                  <a:gd name="T21" fmla="*/ 4 h 29"/>
                  <a:gd name="T22" fmla="*/ 24 w 28"/>
                  <a:gd name="T23" fmla="*/ 5 h 29"/>
                  <a:gd name="T24" fmla="*/ 27 w 28"/>
                  <a:gd name="T25" fmla="*/ 1 h 29"/>
                  <a:gd name="T26" fmla="*/ 26 w 28"/>
                  <a:gd name="T27" fmla="*/ 2 h 29"/>
                  <a:gd name="T28" fmla="*/ 28 w 28"/>
                  <a:gd name="T29" fmla="*/ 0 h 29"/>
                  <a:gd name="T30" fmla="*/ 27 w 28"/>
                  <a:gd name="T31" fmla="*/ 1 h 29"/>
                  <a:gd name="T32" fmla="*/ 28 w 28"/>
                  <a:gd name="T33" fmla="*/ 0 h 29"/>
                  <a:gd name="T34" fmla="*/ 22 w 28"/>
                  <a:gd name="T35" fmla="*/ 8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8" h="29">
                    <a:moveTo>
                      <a:pt x="22" y="8"/>
                    </a:moveTo>
                    <a:cubicBezTo>
                      <a:pt x="16" y="16"/>
                      <a:pt x="16" y="16"/>
                      <a:pt x="12" y="20"/>
                    </a:cubicBezTo>
                    <a:cubicBezTo>
                      <a:pt x="7" y="24"/>
                      <a:pt x="7" y="24"/>
                      <a:pt x="7" y="24"/>
                    </a:cubicBezTo>
                    <a:cubicBezTo>
                      <a:pt x="6" y="24"/>
                      <a:pt x="6" y="25"/>
                      <a:pt x="5" y="25"/>
                    </a:cubicBezTo>
                    <a:cubicBezTo>
                      <a:pt x="3" y="27"/>
                      <a:pt x="3" y="27"/>
                      <a:pt x="3" y="27"/>
                    </a:cubicBezTo>
                    <a:cubicBezTo>
                      <a:pt x="2" y="27"/>
                      <a:pt x="2" y="28"/>
                      <a:pt x="0" y="29"/>
                    </a:cubicBezTo>
                    <a:cubicBezTo>
                      <a:pt x="1" y="29"/>
                      <a:pt x="1" y="29"/>
                      <a:pt x="1" y="29"/>
                    </a:cubicBezTo>
                    <a:cubicBezTo>
                      <a:pt x="2" y="27"/>
                      <a:pt x="5" y="26"/>
                      <a:pt x="6" y="24"/>
                    </a:cubicBezTo>
                    <a:cubicBezTo>
                      <a:pt x="8" y="22"/>
                      <a:pt x="10" y="19"/>
                      <a:pt x="12" y="18"/>
                    </a:cubicBezTo>
                    <a:cubicBezTo>
                      <a:pt x="14" y="16"/>
                      <a:pt x="16" y="14"/>
                      <a:pt x="18" y="12"/>
                    </a:cubicBezTo>
                    <a:cubicBezTo>
                      <a:pt x="20" y="10"/>
                      <a:pt x="22" y="7"/>
                      <a:pt x="24" y="4"/>
                    </a:cubicBezTo>
                    <a:cubicBezTo>
                      <a:pt x="24" y="4"/>
                      <a:pt x="24" y="4"/>
                      <a:pt x="24" y="5"/>
                    </a:cubicBezTo>
                    <a:cubicBezTo>
                      <a:pt x="24" y="5"/>
                      <a:pt x="25" y="3"/>
                      <a:pt x="27" y="1"/>
                    </a:cubicBezTo>
                    <a:cubicBezTo>
                      <a:pt x="27" y="1"/>
                      <a:pt x="27" y="1"/>
                      <a:pt x="26" y="2"/>
                    </a:cubicBezTo>
                    <a:cubicBezTo>
                      <a:pt x="27" y="1"/>
                      <a:pt x="27" y="1"/>
                      <a:pt x="28" y="0"/>
                    </a:cubicBezTo>
                    <a:cubicBezTo>
                      <a:pt x="27" y="0"/>
                      <a:pt x="27" y="0"/>
                      <a:pt x="27" y="1"/>
                    </a:cubicBezTo>
                    <a:cubicBezTo>
                      <a:pt x="27" y="0"/>
                      <a:pt x="27" y="0"/>
                      <a:pt x="28" y="0"/>
                    </a:cubicBezTo>
                    <a:cubicBezTo>
                      <a:pt x="26" y="2"/>
                      <a:pt x="24" y="6"/>
                      <a:pt x="22" y="8"/>
                    </a:cubicBezTo>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dirty="0">
                  <a:ln>
                    <a:noFill/>
                  </a:ln>
                  <a:solidFill>
                    <a:srgbClr val="000000"/>
                  </a:solidFill>
                  <a:effectLst/>
                  <a:uLnTx/>
                  <a:uFillTx/>
                  <a:cs typeface="+mn-ea"/>
                  <a:sym typeface="+mn-lt"/>
                </a:endParaRPr>
              </a:p>
            </p:txBody>
          </p:sp>
          <p:sp>
            <p:nvSpPr>
              <p:cNvPr id="85" name="Freeform 45"/>
              <p:cNvSpPr/>
              <p:nvPr/>
            </p:nvSpPr>
            <p:spPr bwMode="auto">
              <a:xfrm>
                <a:off x="7297088" y="3632903"/>
                <a:ext cx="33338" cy="92075"/>
              </a:xfrm>
              <a:custGeom>
                <a:avLst/>
                <a:gdLst>
                  <a:gd name="T0" fmla="*/ 5 w 5"/>
                  <a:gd name="T1" fmla="*/ 10 h 14"/>
                  <a:gd name="T2" fmla="*/ 2 w 5"/>
                  <a:gd name="T3" fmla="*/ 14 h 14"/>
                  <a:gd name="T4" fmla="*/ 2 w 5"/>
                  <a:gd name="T5" fmla="*/ 14 h 14"/>
                  <a:gd name="T6" fmla="*/ 2 w 5"/>
                  <a:gd name="T7" fmla="*/ 13 h 14"/>
                  <a:gd name="T8" fmla="*/ 1 w 5"/>
                  <a:gd name="T9" fmla="*/ 13 h 14"/>
                  <a:gd name="T10" fmla="*/ 1 w 5"/>
                  <a:gd name="T11" fmla="*/ 13 h 14"/>
                  <a:gd name="T12" fmla="*/ 2 w 5"/>
                  <a:gd name="T13" fmla="*/ 8 h 14"/>
                  <a:gd name="T14" fmla="*/ 2 w 5"/>
                  <a:gd name="T15" fmla="*/ 4 h 14"/>
                  <a:gd name="T16" fmla="*/ 0 w 5"/>
                  <a:gd name="T17" fmla="*/ 2 h 14"/>
                  <a:gd name="T18" fmla="*/ 1 w 5"/>
                  <a:gd name="T19" fmla="*/ 0 h 14"/>
                  <a:gd name="T20" fmla="*/ 3 w 5"/>
                  <a:gd name="T21" fmla="*/ 3 h 14"/>
                  <a:gd name="T22" fmla="*/ 3 w 5"/>
                  <a:gd name="T23" fmla="*/ 3 h 14"/>
                  <a:gd name="T24" fmla="*/ 4 w 5"/>
                  <a:gd name="T25" fmla="*/ 7 h 14"/>
                  <a:gd name="T26" fmla="*/ 5 w 5"/>
                  <a:gd name="T27" fmla="*/ 8 h 14"/>
                  <a:gd name="T28" fmla="*/ 5 w 5"/>
                  <a:gd name="T29" fmla="*/ 9 h 14"/>
                  <a:gd name="T30" fmla="*/ 5 w 5"/>
                  <a:gd name="T31" fmla="*/ 9 h 14"/>
                  <a:gd name="T32" fmla="*/ 5 w 5"/>
                  <a:gd name="T33" fmla="*/ 10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 h="14">
                    <a:moveTo>
                      <a:pt x="5" y="10"/>
                    </a:moveTo>
                    <a:cubicBezTo>
                      <a:pt x="4" y="11"/>
                      <a:pt x="3" y="14"/>
                      <a:pt x="2" y="14"/>
                    </a:cubicBezTo>
                    <a:cubicBezTo>
                      <a:pt x="2" y="14"/>
                      <a:pt x="2" y="14"/>
                      <a:pt x="2" y="14"/>
                    </a:cubicBezTo>
                    <a:cubicBezTo>
                      <a:pt x="2" y="14"/>
                      <a:pt x="2" y="14"/>
                      <a:pt x="2" y="13"/>
                    </a:cubicBezTo>
                    <a:cubicBezTo>
                      <a:pt x="2" y="13"/>
                      <a:pt x="2" y="13"/>
                      <a:pt x="1" y="13"/>
                    </a:cubicBezTo>
                    <a:cubicBezTo>
                      <a:pt x="1" y="13"/>
                      <a:pt x="1" y="13"/>
                      <a:pt x="1" y="13"/>
                    </a:cubicBezTo>
                    <a:cubicBezTo>
                      <a:pt x="1" y="12"/>
                      <a:pt x="2" y="8"/>
                      <a:pt x="2" y="8"/>
                    </a:cubicBezTo>
                    <a:cubicBezTo>
                      <a:pt x="2" y="7"/>
                      <a:pt x="2" y="6"/>
                      <a:pt x="2" y="4"/>
                    </a:cubicBezTo>
                    <a:cubicBezTo>
                      <a:pt x="1" y="3"/>
                      <a:pt x="1" y="3"/>
                      <a:pt x="0" y="2"/>
                    </a:cubicBezTo>
                    <a:cubicBezTo>
                      <a:pt x="0" y="1"/>
                      <a:pt x="0" y="1"/>
                      <a:pt x="1" y="0"/>
                    </a:cubicBezTo>
                    <a:cubicBezTo>
                      <a:pt x="2" y="0"/>
                      <a:pt x="2" y="1"/>
                      <a:pt x="3" y="3"/>
                    </a:cubicBezTo>
                    <a:cubicBezTo>
                      <a:pt x="3" y="3"/>
                      <a:pt x="3" y="3"/>
                      <a:pt x="3" y="3"/>
                    </a:cubicBezTo>
                    <a:cubicBezTo>
                      <a:pt x="4" y="7"/>
                      <a:pt x="4" y="7"/>
                      <a:pt x="4" y="7"/>
                    </a:cubicBezTo>
                    <a:cubicBezTo>
                      <a:pt x="5" y="7"/>
                      <a:pt x="5" y="8"/>
                      <a:pt x="5" y="8"/>
                    </a:cubicBezTo>
                    <a:cubicBezTo>
                      <a:pt x="5" y="8"/>
                      <a:pt x="5" y="9"/>
                      <a:pt x="5" y="9"/>
                    </a:cubicBezTo>
                    <a:cubicBezTo>
                      <a:pt x="5" y="9"/>
                      <a:pt x="5" y="9"/>
                      <a:pt x="5" y="9"/>
                    </a:cubicBezTo>
                    <a:cubicBezTo>
                      <a:pt x="5" y="9"/>
                      <a:pt x="5" y="9"/>
                      <a:pt x="5" y="10"/>
                    </a:cubicBezTo>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dirty="0">
                  <a:ln>
                    <a:noFill/>
                  </a:ln>
                  <a:solidFill>
                    <a:srgbClr val="000000"/>
                  </a:solidFill>
                  <a:effectLst/>
                  <a:uLnTx/>
                  <a:uFillTx/>
                  <a:cs typeface="+mn-ea"/>
                  <a:sym typeface="+mn-lt"/>
                </a:endParaRPr>
              </a:p>
            </p:txBody>
          </p:sp>
          <p:sp>
            <p:nvSpPr>
              <p:cNvPr id="86" name="Freeform 46"/>
              <p:cNvSpPr/>
              <p:nvPr/>
            </p:nvSpPr>
            <p:spPr bwMode="auto">
              <a:xfrm>
                <a:off x="7324075" y="3585278"/>
                <a:ext cx="12700" cy="87313"/>
              </a:xfrm>
              <a:custGeom>
                <a:avLst/>
                <a:gdLst>
                  <a:gd name="T0" fmla="*/ 2 w 2"/>
                  <a:gd name="T1" fmla="*/ 12 h 13"/>
                  <a:gd name="T2" fmla="*/ 0 w 2"/>
                  <a:gd name="T3" fmla="*/ 11 h 13"/>
                  <a:gd name="T4" fmla="*/ 0 w 2"/>
                  <a:gd name="T5" fmla="*/ 5 h 13"/>
                  <a:gd name="T6" fmla="*/ 0 w 2"/>
                  <a:gd name="T7" fmla="*/ 3 h 13"/>
                  <a:gd name="T8" fmla="*/ 0 w 2"/>
                  <a:gd name="T9" fmla="*/ 3 h 13"/>
                  <a:gd name="T10" fmla="*/ 0 w 2"/>
                  <a:gd name="T11" fmla="*/ 0 h 13"/>
                  <a:gd name="T12" fmla="*/ 2 w 2"/>
                  <a:gd name="T13" fmla="*/ 5 h 13"/>
                  <a:gd name="T14" fmla="*/ 2 w 2"/>
                  <a:gd name="T15" fmla="*/ 7 h 13"/>
                  <a:gd name="T16" fmla="*/ 2 w 2"/>
                  <a:gd name="T17" fmla="*/ 9 h 13"/>
                  <a:gd name="T18" fmla="*/ 2 w 2"/>
                  <a:gd name="T19" fmla="*/ 11 h 13"/>
                  <a:gd name="T20" fmla="*/ 2 w 2"/>
                  <a:gd name="T21" fmla="*/ 12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 h="13">
                    <a:moveTo>
                      <a:pt x="2" y="12"/>
                    </a:moveTo>
                    <a:cubicBezTo>
                      <a:pt x="1" y="13"/>
                      <a:pt x="1" y="13"/>
                      <a:pt x="0" y="11"/>
                    </a:cubicBezTo>
                    <a:cubicBezTo>
                      <a:pt x="0" y="10"/>
                      <a:pt x="0" y="7"/>
                      <a:pt x="0" y="5"/>
                    </a:cubicBezTo>
                    <a:cubicBezTo>
                      <a:pt x="0" y="4"/>
                      <a:pt x="0" y="4"/>
                      <a:pt x="0" y="3"/>
                    </a:cubicBezTo>
                    <a:cubicBezTo>
                      <a:pt x="0" y="3"/>
                      <a:pt x="0" y="3"/>
                      <a:pt x="0" y="3"/>
                    </a:cubicBezTo>
                    <a:cubicBezTo>
                      <a:pt x="0" y="3"/>
                      <a:pt x="0" y="1"/>
                      <a:pt x="0" y="0"/>
                    </a:cubicBezTo>
                    <a:cubicBezTo>
                      <a:pt x="2" y="3"/>
                      <a:pt x="2" y="5"/>
                      <a:pt x="2" y="5"/>
                    </a:cubicBezTo>
                    <a:cubicBezTo>
                      <a:pt x="2" y="6"/>
                      <a:pt x="2" y="7"/>
                      <a:pt x="2" y="7"/>
                    </a:cubicBezTo>
                    <a:cubicBezTo>
                      <a:pt x="2" y="8"/>
                      <a:pt x="2" y="9"/>
                      <a:pt x="2" y="9"/>
                    </a:cubicBezTo>
                    <a:cubicBezTo>
                      <a:pt x="2" y="10"/>
                      <a:pt x="2" y="10"/>
                      <a:pt x="2" y="11"/>
                    </a:cubicBezTo>
                    <a:cubicBezTo>
                      <a:pt x="2" y="11"/>
                      <a:pt x="2" y="11"/>
                      <a:pt x="2" y="12"/>
                    </a:cubicBezTo>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dirty="0">
                  <a:ln>
                    <a:noFill/>
                  </a:ln>
                  <a:solidFill>
                    <a:srgbClr val="000000"/>
                  </a:solidFill>
                  <a:effectLst/>
                  <a:uLnTx/>
                  <a:uFillTx/>
                  <a:cs typeface="+mn-ea"/>
                  <a:sym typeface="+mn-lt"/>
                </a:endParaRPr>
              </a:p>
            </p:txBody>
          </p:sp>
          <p:sp>
            <p:nvSpPr>
              <p:cNvPr id="87" name="Freeform 47"/>
              <p:cNvSpPr/>
              <p:nvPr/>
            </p:nvSpPr>
            <p:spPr bwMode="auto">
              <a:xfrm>
                <a:off x="7309788" y="3724978"/>
                <a:ext cx="14288" cy="14288"/>
              </a:xfrm>
              <a:custGeom>
                <a:avLst/>
                <a:gdLst>
                  <a:gd name="T0" fmla="*/ 2 w 2"/>
                  <a:gd name="T1" fmla="*/ 1 h 2"/>
                  <a:gd name="T2" fmla="*/ 2 w 2"/>
                  <a:gd name="T3" fmla="*/ 1 h 2"/>
                  <a:gd name="T4" fmla="*/ 2 w 2"/>
                  <a:gd name="T5" fmla="*/ 1 h 2"/>
                  <a:gd name="T6" fmla="*/ 1 w 2"/>
                  <a:gd name="T7" fmla="*/ 2 h 2"/>
                  <a:gd name="T8" fmla="*/ 0 w 2"/>
                  <a:gd name="T9" fmla="*/ 2 h 2"/>
                  <a:gd name="T10" fmla="*/ 1 w 2"/>
                  <a:gd name="T11" fmla="*/ 0 h 2"/>
                  <a:gd name="T12" fmla="*/ 1 w 2"/>
                  <a:gd name="T13" fmla="*/ 0 h 2"/>
                  <a:gd name="T14" fmla="*/ 1 w 2"/>
                  <a:gd name="T15" fmla="*/ 0 h 2"/>
                  <a:gd name="T16" fmla="*/ 2 w 2"/>
                  <a:gd name="T17" fmla="*/ 0 h 2"/>
                  <a:gd name="T18" fmla="*/ 2 w 2"/>
                  <a:gd name="T19" fmla="*/ 0 h 2"/>
                  <a:gd name="T20" fmla="*/ 2 w 2"/>
                  <a:gd name="T21" fmla="*/ 1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 h="2">
                    <a:moveTo>
                      <a:pt x="2" y="1"/>
                    </a:moveTo>
                    <a:cubicBezTo>
                      <a:pt x="2" y="1"/>
                      <a:pt x="2" y="1"/>
                      <a:pt x="2" y="1"/>
                    </a:cubicBezTo>
                    <a:cubicBezTo>
                      <a:pt x="2" y="1"/>
                      <a:pt x="2" y="1"/>
                      <a:pt x="2" y="1"/>
                    </a:cubicBezTo>
                    <a:cubicBezTo>
                      <a:pt x="2" y="1"/>
                      <a:pt x="1" y="2"/>
                      <a:pt x="1" y="2"/>
                    </a:cubicBezTo>
                    <a:cubicBezTo>
                      <a:pt x="1" y="2"/>
                      <a:pt x="0" y="2"/>
                      <a:pt x="0" y="2"/>
                    </a:cubicBezTo>
                    <a:cubicBezTo>
                      <a:pt x="0" y="1"/>
                      <a:pt x="1" y="0"/>
                      <a:pt x="1" y="0"/>
                    </a:cubicBezTo>
                    <a:cubicBezTo>
                      <a:pt x="1" y="0"/>
                      <a:pt x="1" y="0"/>
                      <a:pt x="1" y="0"/>
                    </a:cubicBezTo>
                    <a:cubicBezTo>
                      <a:pt x="1" y="0"/>
                      <a:pt x="1" y="0"/>
                      <a:pt x="1" y="0"/>
                    </a:cubicBezTo>
                    <a:cubicBezTo>
                      <a:pt x="2" y="1"/>
                      <a:pt x="2" y="0"/>
                      <a:pt x="2" y="0"/>
                    </a:cubicBezTo>
                    <a:cubicBezTo>
                      <a:pt x="2" y="0"/>
                      <a:pt x="2" y="0"/>
                      <a:pt x="2" y="0"/>
                    </a:cubicBezTo>
                    <a:cubicBezTo>
                      <a:pt x="2" y="1"/>
                      <a:pt x="2" y="1"/>
                      <a:pt x="2" y="1"/>
                    </a:cubicBezTo>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dirty="0">
                  <a:ln>
                    <a:noFill/>
                  </a:ln>
                  <a:solidFill>
                    <a:srgbClr val="000000"/>
                  </a:solidFill>
                  <a:effectLst/>
                  <a:uLnTx/>
                  <a:uFillTx/>
                  <a:cs typeface="+mn-ea"/>
                  <a:sym typeface="+mn-lt"/>
                </a:endParaRPr>
              </a:p>
            </p:txBody>
          </p:sp>
          <p:sp>
            <p:nvSpPr>
              <p:cNvPr id="88" name="Freeform 48"/>
              <p:cNvSpPr/>
              <p:nvPr/>
            </p:nvSpPr>
            <p:spPr bwMode="auto">
              <a:xfrm>
                <a:off x="7324075" y="3724978"/>
                <a:ext cx="19050" cy="14288"/>
              </a:xfrm>
              <a:custGeom>
                <a:avLst/>
                <a:gdLst>
                  <a:gd name="T0" fmla="*/ 2 w 3"/>
                  <a:gd name="T1" fmla="*/ 1 h 2"/>
                  <a:gd name="T2" fmla="*/ 2 w 3"/>
                  <a:gd name="T3" fmla="*/ 2 h 2"/>
                  <a:gd name="T4" fmla="*/ 1 w 3"/>
                  <a:gd name="T5" fmla="*/ 2 h 2"/>
                  <a:gd name="T6" fmla="*/ 1 w 3"/>
                  <a:gd name="T7" fmla="*/ 2 h 2"/>
                  <a:gd name="T8" fmla="*/ 0 w 3"/>
                  <a:gd name="T9" fmla="*/ 2 h 2"/>
                  <a:gd name="T10" fmla="*/ 0 w 3"/>
                  <a:gd name="T11" fmla="*/ 1 h 2"/>
                  <a:gd name="T12" fmla="*/ 1 w 3"/>
                  <a:gd name="T13" fmla="*/ 0 h 2"/>
                  <a:gd name="T14" fmla="*/ 2 w 3"/>
                  <a:gd name="T15" fmla="*/ 0 h 2"/>
                  <a:gd name="T16" fmla="*/ 2 w 3"/>
                  <a:gd name="T17" fmla="*/ 0 h 2"/>
                  <a:gd name="T18" fmla="*/ 2 w 3"/>
                  <a:gd name="T19" fmla="*/ 1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 h="2">
                    <a:moveTo>
                      <a:pt x="2" y="1"/>
                    </a:moveTo>
                    <a:cubicBezTo>
                      <a:pt x="2" y="1"/>
                      <a:pt x="2" y="2"/>
                      <a:pt x="2" y="2"/>
                    </a:cubicBezTo>
                    <a:cubicBezTo>
                      <a:pt x="2" y="2"/>
                      <a:pt x="1" y="2"/>
                      <a:pt x="1" y="2"/>
                    </a:cubicBezTo>
                    <a:cubicBezTo>
                      <a:pt x="1" y="2"/>
                      <a:pt x="1" y="2"/>
                      <a:pt x="1" y="2"/>
                    </a:cubicBezTo>
                    <a:cubicBezTo>
                      <a:pt x="0" y="2"/>
                      <a:pt x="0" y="2"/>
                      <a:pt x="0" y="2"/>
                    </a:cubicBezTo>
                    <a:cubicBezTo>
                      <a:pt x="0" y="2"/>
                      <a:pt x="0" y="1"/>
                      <a:pt x="0" y="1"/>
                    </a:cubicBezTo>
                    <a:cubicBezTo>
                      <a:pt x="0" y="1"/>
                      <a:pt x="0" y="1"/>
                      <a:pt x="1" y="0"/>
                    </a:cubicBezTo>
                    <a:cubicBezTo>
                      <a:pt x="2" y="0"/>
                      <a:pt x="2" y="0"/>
                      <a:pt x="2" y="0"/>
                    </a:cubicBezTo>
                    <a:cubicBezTo>
                      <a:pt x="2" y="0"/>
                      <a:pt x="2" y="0"/>
                      <a:pt x="2" y="0"/>
                    </a:cubicBezTo>
                    <a:cubicBezTo>
                      <a:pt x="3" y="0"/>
                      <a:pt x="2" y="1"/>
                      <a:pt x="2" y="1"/>
                    </a:cubicBezTo>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dirty="0">
                  <a:ln>
                    <a:noFill/>
                  </a:ln>
                  <a:solidFill>
                    <a:srgbClr val="000000"/>
                  </a:solidFill>
                  <a:effectLst/>
                  <a:uLnTx/>
                  <a:uFillTx/>
                  <a:cs typeface="+mn-ea"/>
                  <a:sym typeface="+mn-lt"/>
                </a:endParaRPr>
              </a:p>
            </p:txBody>
          </p:sp>
          <p:sp>
            <p:nvSpPr>
              <p:cNvPr id="89" name="Freeform 49"/>
              <p:cNvSpPr/>
              <p:nvPr/>
            </p:nvSpPr>
            <p:spPr bwMode="auto">
              <a:xfrm>
                <a:off x="7343125" y="3732916"/>
                <a:ext cx="6350" cy="6350"/>
              </a:xfrm>
              <a:custGeom>
                <a:avLst/>
                <a:gdLst>
                  <a:gd name="T0" fmla="*/ 1 w 1"/>
                  <a:gd name="T1" fmla="*/ 0 h 1"/>
                  <a:gd name="T2" fmla="*/ 0 w 1"/>
                  <a:gd name="T3" fmla="*/ 1 h 1"/>
                  <a:gd name="T4" fmla="*/ 1 w 1"/>
                  <a:gd name="T5" fmla="*/ 0 h 1"/>
                  <a:gd name="T6" fmla="*/ 1 w 1"/>
                  <a:gd name="T7" fmla="*/ 0 h 1"/>
                  <a:gd name="T8" fmla="*/ 1 w 1"/>
                  <a:gd name="T9" fmla="*/ 0 h 1"/>
                </a:gdLst>
                <a:ahLst/>
                <a:cxnLst>
                  <a:cxn ang="0">
                    <a:pos x="T0" y="T1"/>
                  </a:cxn>
                  <a:cxn ang="0">
                    <a:pos x="T2" y="T3"/>
                  </a:cxn>
                  <a:cxn ang="0">
                    <a:pos x="T4" y="T5"/>
                  </a:cxn>
                  <a:cxn ang="0">
                    <a:pos x="T6" y="T7"/>
                  </a:cxn>
                  <a:cxn ang="0">
                    <a:pos x="T8" y="T9"/>
                  </a:cxn>
                </a:cxnLst>
                <a:rect l="0" t="0" r="r" b="b"/>
                <a:pathLst>
                  <a:path w="1" h="1">
                    <a:moveTo>
                      <a:pt x="1" y="0"/>
                    </a:moveTo>
                    <a:cubicBezTo>
                      <a:pt x="1" y="1"/>
                      <a:pt x="0" y="1"/>
                      <a:pt x="0" y="1"/>
                    </a:cubicBezTo>
                    <a:cubicBezTo>
                      <a:pt x="0" y="1"/>
                      <a:pt x="1" y="0"/>
                      <a:pt x="1" y="0"/>
                    </a:cubicBezTo>
                    <a:cubicBezTo>
                      <a:pt x="1" y="0"/>
                      <a:pt x="1" y="0"/>
                      <a:pt x="1" y="0"/>
                    </a:cubicBezTo>
                    <a:cubicBezTo>
                      <a:pt x="1" y="0"/>
                      <a:pt x="1" y="0"/>
                      <a:pt x="1" y="0"/>
                    </a:cubicBezTo>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dirty="0">
                  <a:ln>
                    <a:noFill/>
                  </a:ln>
                  <a:solidFill>
                    <a:srgbClr val="000000"/>
                  </a:solidFill>
                  <a:effectLst/>
                  <a:uLnTx/>
                  <a:uFillTx/>
                  <a:cs typeface="+mn-ea"/>
                  <a:sym typeface="+mn-lt"/>
                </a:endParaRPr>
              </a:p>
            </p:txBody>
          </p:sp>
          <p:sp>
            <p:nvSpPr>
              <p:cNvPr id="90" name="Freeform 50"/>
              <p:cNvSpPr/>
              <p:nvPr/>
            </p:nvSpPr>
            <p:spPr bwMode="auto">
              <a:xfrm>
                <a:off x="7357413" y="3712278"/>
                <a:ext cx="12700" cy="20638"/>
              </a:xfrm>
              <a:custGeom>
                <a:avLst/>
                <a:gdLst>
                  <a:gd name="T0" fmla="*/ 2 w 2"/>
                  <a:gd name="T1" fmla="*/ 1 h 3"/>
                  <a:gd name="T2" fmla="*/ 0 w 2"/>
                  <a:gd name="T3" fmla="*/ 3 h 3"/>
                  <a:gd name="T4" fmla="*/ 2 w 2"/>
                  <a:gd name="T5" fmla="*/ 0 h 3"/>
                  <a:gd name="T6" fmla="*/ 2 w 2"/>
                  <a:gd name="T7" fmla="*/ 0 h 3"/>
                  <a:gd name="T8" fmla="*/ 2 w 2"/>
                  <a:gd name="T9" fmla="*/ 0 h 3"/>
                  <a:gd name="T10" fmla="*/ 2 w 2"/>
                  <a:gd name="T11" fmla="*/ 1 h 3"/>
                </a:gdLst>
                <a:ahLst/>
                <a:cxnLst>
                  <a:cxn ang="0">
                    <a:pos x="T0" y="T1"/>
                  </a:cxn>
                  <a:cxn ang="0">
                    <a:pos x="T2" y="T3"/>
                  </a:cxn>
                  <a:cxn ang="0">
                    <a:pos x="T4" y="T5"/>
                  </a:cxn>
                  <a:cxn ang="0">
                    <a:pos x="T6" y="T7"/>
                  </a:cxn>
                  <a:cxn ang="0">
                    <a:pos x="T8" y="T9"/>
                  </a:cxn>
                  <a:cxn ang="0">
                    <a:pos x="T10" y="T11"/>
                  </a:cxn>
                </a:cxnLst>
                <a:rect l="0" t="0" r="r" b="b"/>
                <a:pathLst>
                  <a:path w="2" h="3">
                    <a:moveTo>
                      <a:pt x="2" y="1"/>
                    </a:moveTo>
                    <a:cubicBezTo>
                      <a:pt x="1" y="1"/>
                      <a:pt x="0" y="3"/>
                      <a:pt x="0" y="3"/>
                    </a:cubicBezTo>
                    <a:cubicBezTo>
                      <a:pt x="0" y="3"/>
                      <a:pt x="2" y="0"/>
                      <a:pt x="2" y="0"/>
                    </a:cubicBezTo>
                    <a:cubicBezTo>
                      <a:pt x="2" y="0"/>
                      <a:pt x="2" y="0"/>
                      <a:pt x="2" y="0"/>
                    </a:cubicBezTo>
                    <a:cubicBezTo>
                      <a:pt x="2" y="0"/>
                      <a:pt x="2" y="0"/>
                      <a:pt x="2" y="0"/>
                    </a:cubicBezTo>
                    <a:cubicBezTo>
                      <a:pt x="2" y="0"/>
                      <a:pt x="2" y="0"/>
                      <a:pt x="2" y="1"/>
                    </a:cubicBezTo>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dirty="0">
                  <a:ln>
                    <a:noFill/>
                  </a:ln>
                  <a:solidFill>
                    <a:srgbClr val="000000"/>
                  </a:solidFill>
                  <a:effectLst/>
                  <a:uLnTx/>
                  <a:uFillTx/>
                  <a:cs typeface="+mn-ea"/>
                  <a:sym typeface="+mn-lt"/>
                </a:endParaRPr>
              </a:p>
            </p:txBody>
          </p:sp>
          <p:sp>
            <p:nvSpPr>
              <p:cNvPr id="91" name="Freeform 51"/>
              <p:cNvSpPr/>
              <p:nvPr/>
            </p:nvSpPr>
            <p:spPr bwMode="auto">
              <a:xfrm>
                <a:off x="7370113" y="3651953"/>
                <a:ext cx="20638" cy="39688"/>
              </a:xfrm>
              <a:custGeom>
                <a:avLst/>
                <a:gdLst>
                  <a:gd name="T0" fmla="*/ 3 w 3"/>
                  <a:gd name="T1" fmla="*/ 1 h 6"/>
                  <a:gd name="T2" fmla="*/ 2 w 3"/>
                  <a:gd name="T3" fmla="*/ 2 h 6"/>
                  <a:gd name="T4" fmla="*/ 2 w 3"/>
                  <a:gd name="T5" fmla="*/ 3 h 6"/>
                  <a:gd name="T6" fmla="*/ 1 w 3"/>
                  <a:gd name="T7" fmla="*/ 6 h 6"/>
                  <a:gd name="T8" fmla="*/ 1 w 3"/>
                  <a:gd name="T9" fmla="*/ 6 h 6"/>
                  <a:gd name="T10" fmla="*/ 1 w 3"/>
                  <a:gd name="T11" fmla="*/ 4 h 6"/>
                  <a:gd name="T12" fmla="*/ 1 w 3"/>
                  <a:gd name="T13" fmla="*/ 3 h 6"/>
                  <a:gd name="T14" fmla="*/ 1 w 3"/>
                  <a:gd name="T15" fmla="*/ 4 h 6"/>
                  <a:gd name="T16" fmla="*/ 0 w 3"/>
                  <a:gd name="T17" fmla="*/ 5 h 6"/>
                  <a:gd name="T18" fmla="*/ 0 w 3"/>
                  <a:gd name="T19" fmla="*/ 5 h 6"/>
                  <a:gd name="T20" fmla="*/ 2 w 3"/>
                  <a:gd name="T21" fmla="*/ 1 h 6"/>
                  <a:gd name="T22" fmla="*/ 2 w 3"/>
                  <a:gd name="T23" fmla="*/ 1 h 6"/>
                  <a:gd name="T24" fmla="*/ 2 w 3"/>
                  <a:gd name="T25" fmla="*/ 1 h 6"/>
                  <a:gd name="T26" fmla="*/ 3 w 3"/>
                  <a:gd name="T27" fmla="*/ 1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 h="6">
                    <a:moveTo>
                      <a:pt x="3" y="1"/>
                    </a:moveTo>
                    <a:cubicBezTo>
                      <a:pt x="3" y="1"/>
                      <a:pt x="3" y="2"/>
                      <a:pt x="2" y="2"/>
                    </a:cubicBezTo>
                    <a:cubicBezTo>
                      <a:pt x="2" y="2"/>
                      <a:pt x="2" y="2"/>
                      <a:pt x="2" y="3"/>
                    </a:cubicBezTo>
                    <a:cubicBezTo>
                      <a:pt x="2" y="3"/>
                      <a:pt x="2" y="4"/>
                      <a:pt x="1" y="6"/>
                    </a:cubicBezTo>
                    <a:cubicBezTo>
                      <a:pt x="1" y="6"/>
                      <a:pt x="1" y="6"/>
                      <a:pt x="1" y="6"/>
                    </a:cubicBezTo>
                    <a:cubicBezTo>
                      <a:pt x="1" y="6"/>
                      <a:pt x="1" y="5"/>
                      <a:pt x="1" y="4"/>
                    </a:cubicBezTo>
                    <a:cubicBezTo>
                      <a:pt x="1" y="4"/>
                      <a:pt x="1" y="3"/>
                      <a:pt x="1" y="3"/>
                    </a:cubicBezTo>
                    <a:cubicBezTo>
                      <a:pt x="1" y="3"/>
                      <a:pt x="1" y="3"/>
                      <a:pt x="1" y="4"/>
                    </a:cubicBezTo>
                    <a:cubicBezTo>
                      <a:pt x="0" y="5"/>
                      <a:pt x="0" y="5"/>
                      <a:pt x="0" y="5"/>
                    </a:cubicBezTo>
                    <a:cubicBezTo>
                      <a:pt x="0" y="5"/>
                      <a:pt x="0" y="5"/>
                      <a:pt x="0" y="5"/>
                    </a:cubicBezTo>
                    <a:cubicBezTo>
                      <a:pt x="2" y="1"/>
                      <a:pt x="2" y="1"/>
                      <a:pt x="2" y="1"/>
                    </a:cubicBezTo>
                    <a:cubicBezTo>
                      <a:pt x="2" y="1"/>
                      <a:pt x="2" y="1"/>
                      <a:pt x="2" y="1"/>
                    </a:cubicBezTo>
                    <a:cubicBezTo>
                      <a:pt x="2" y="1"/>
                      <a:pt x="2" y="1"/>
                      <a:pt x="2" y="1"/>
                    </a:cubicBezTo>
                    <a:cubicBezTo>
                      <a:pt x="3" y="0"/>
                      <a:pt x="3" y="0"/>
                      <a:pt x="3" y="1"/>
                    </a:cubicBezTo>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dirty="0">
                  <a:ln>
                    <a:noFill/>
                  </a:ln>
                  <a:solidFill>
                    <a:srgbClr val="000000"/>
                  </a:solidFill>
                  <a:effectLst/>
                  <a:uLnTx/>
                  <a:uFillTx/>
                  <a:cs typeface="+mn-ea"/>
                  <a:sym typeface="+mn-lt"/>
                </a:endParaRPr>
              </a:p>
            </p:txBody>
          </p:sp>
          <p:sp>
            <p:nvSpPr>
              <p:cNvPr id="92" name="Freeform 52"/>
              <p:cNvSpPr/>
              <p:nvPr/>
            </p:nvSpPr>
            <p:spPr bwMode="auto">
              <a:xfrm>
                <a:off x="7390750" y="3624966"/>
                <a:ext cx="12700" cy="26988"/>
              </a:xfrm>
              <a:custGeom>
                <a:avLst/>
                <a:gdLst>
                  <a:gd name="T0" fmla="*/ 2 w 2"/>
                  <a:gd name="T1" fmla="*/ 1 h 4"/>
                  <a:gd name="T2" fmla="*/ 1 w 2"/>
                  <a:gd name="T3" fmla="*/ 2 h 4"/>
                  <a:gd name="T4" fmla="*/ 0 w 2"/>
                  <a:gd name="T5" fmla="*/ 3 h 4"/>
                  <a:gd name="T6" fmla="*/ 0 w 2"/>
                  <a:gd name="T7" fmla="*/ 4 h 4"/>
                  <a:gd name="T8" fmla="*/ 0 w 2"/>
                  <a:gd name="T9" fmla="*/ 3 h 4"/>
                  <a:gd name="T10" fmla="*/ 0 w 2"/>
                  <a:gd name="T11" fmla="*/ 2 h 4"/>
                  <a:gd name="T12" fmla="*/ 1 w 2"/>
                  <a:gd name="T13" fmla="*/ 2 h 4"/>
                  <a:gd name="T14" fmla="*/ 2 w 2"/>
                  <a:gd name="T15" fmla="*/ 0 h 4"/>
                  <a:gd name="T16" fmla="*/ 2 w 2"/>
                  <a:gd name="T17" fmla="*/ 1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 h="4">
                    <a:moveTo>
                      <a:pt x="2" y="1"/>
                    </a:moveTo>
                    <a:cubicBezTo>
                      <a:pt x="2" y="1"/>
                      <a:pt x="1" y="2"/>
                      <a:pt x="1" y="2"/>
                    </a:cubicBezTo>
                    <a:cubicBezTo>
                      <a:pt x="1" y="2"/>
                      <a:pt x="1" y="3"/>
                      <a:pt x="0" y="3"/>
                    </a:cubicBezTo>
                    <a:cubicBezTo>
                      <a:pt x="0" y="3"/>
                      <a:pt x="0" y="3"/>
                      <a:pt x="0" y="4"/>
                    </a:cubicBezTo>
                    <a:cubicBezTo>
                      <a:pt x="0" y="3"/>
                      <a:pt x="0" y="3"/>
                      <a:pt x="0" y="3"/>
                    </a:cubicBezTo>
                    <a:cubicBezTo>
                      <a:pt x="0" y="3"/>
                      <a:pt x="0" y="3"/>
                      <a:pt x="0" y="2"/>
                    </a:cubicBezTo>
                    <a:cubicBezTo>
                      <a:pt x="0" y="2"/>
                      <a:pt x="1" y="2"/>
                      <a:pt x="1" y="2"/>
                    </a:cubicBezTo>
                    <a:cubicBezTo>
                      <a:pt x="1" y="1"/>
                      <a:pt x="1" y="1"/>
                      <a:pt x="2" y="0"/>
                    </a:cubicBezTo>
                    <a:cubicBezTo>
                      <a:pt x="2" y="0"/>
                      <a:pt x="2" y="0"/>
                      <a:pt x="2" y="1"/>
                    </a:cubicBezTo>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dirty="0">
                  <a:ln>
                    <a:noFill/>
                  </a:ln>
                  <a:solidFill>
                    <a:srgbClr val="000000"/>
                  </a:solidFill>
                  <a:effectLst/>
                  <a:uLnTx/>
                  <a:uFillTx/>
                  <a:cs typeface="+mn-ea"/>
                  <a:sym typeface="+mn-lt"/>
                </a:endParaRPr>
              </a:p>
            </p:txBody>
          </p:sp>
          <p:sp>
            <p:nvSpPr>
              <p:cNvPr id="93" name="Freeform 53"/>
              <p:cNvSpPr/>
              <p:nvPr/>
            </p:nvSpPr>
            <p:spPr bwMode="auto">
              <a:xfrm>
                <a:off x="7403450" y="3612266"/>
                <a:ext cx="14288" cy="33338"/>
              </a:xfrm>
              <a:custGeom>
                <a:avLst/>
                <a:gdLst>
                  <a:gd name="T0" fmla="*/ 1 w 2"/>
                  <a:gd name="T1" fmla="*/ 1 h 5"/>
                  <a:gd name="T2" fmla="*/ 0 w 2"/>
                  <a:gd name="T3" fmla="*/ 5 h 5"/>
                  <a:gd name="T4" fmla="*/ 0 w 2"/>
                  <a:gd name="T5" fmla="*/ 5 h 5"/>
                  <a:gd name="T6" fmla="*/ 2 w 2"/>
                  <a:gd name="T7" fmla="*/ 0 h 5"/>
                  <a:gd name="T8" fmla="*/ 2 w 2"/>
                  <a:gd name="T9" fmla="*/ 0 h 5"/>
                  <a:gd name="T10" fmla="*/ 1 w 2"/>
                  <a:gd name="T11" fmla="*/ 1 h 5"/>
                </a:gdLst>
                <a:ahLst/>
                <a:cxnLst>
                  <a:cxn ang="0">
                    <a:pos x="T0" y="T1"/>
                  </a:cxn>
                  <a:cxn ang="0">
                    <a:pos x="T2" y="T3"/>
                  </a:cxn>
                  <a:cxn ang="0">
                    <a:pos x="T4" y="T5"/>
                  </a:cxn>
                  <a:cxn ang="0">
                    <a:pos x="T6" y="T7"/>
                  </a:cxn>
                  <a:cxn ang="0">
                    <a:pos x="T8" y="T9"/>
                  </a:cxn>
                  <a:cxn ang="0">
                    <a:pos x="T10" y="T11"/>
                  </a:cxn>
                </a:cxnLst>
                <a:rect l="0" t="0" r="r" b="b"/>
                <a:pathLst>
                  <a:path w="2" h="5">
                    <a:moveTo>
                      <a:pt x="1" y="1"/>
                    </a:moveTo>
                    <a:cubicBezTo>
                      <a:pt x="1" y="2"/>
                      <a:pt x="0" y="4"/>
                      <a:pt x="0" y="5"/>
                    </a:cubicBezTo>
                    <a:cubicBezTo>
                      <a:pt x="0" y="5"/>
                      <a:pt x="0" y="5"/>
                      <a:pt x="0" y="5"/>
                    </a:cubicBezTo>
                    <a:cubicBezTo>
                      <a:pt x="0" y="4"/>
                      <a:pt x="1" y="0"/>
                      <a:pt x="2" y="0"/>
                    </a:cubicBezTo>
                    <a:cubicBezTo>
                      <a:pt x="2" y="0"/>
                      <a:pt x="2" y="0"/>
                      <a:pt x="2" y="0"/>
                    </a:cubicBezTo>
                    <a:cubicBezTo>
                      <a:pt x="2" y="0"/>
                      <a:pt x="2" y="0"/>
                      <a:pt x="1" y="1"/>
                    </a:cubicBezTo>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dirty="0">
                  <a:ln>
                    <a:noFill/>
                  </a:ln>
                  <a:solidFill>
                    <a:srgbClr val="000000"/>
                  </a:solidFill>
                  <a:effectLst/>
                  <a:uLnTx/>
                  <a:uFillTx/>
                  <a:cs typeface="+mn-ea"/>
                  <a:sym typeface="+mn-lt"/>
                </a:endParaRPr>
              </a:p>
            </p:txBody>
          </p:sp>
          <p:sp>
            <p:nvSpPr>
              <p:cNvPr id="94" name="Freeform 54"/>
              <p:cNvSpPr/>
              <p:nvPr/>
            </p:nvSpPr>
            <p:spPr bwMode="auto">
              <a:xfrm>
                <a:off x="7343125" y="3591628"/>
                <a:ext cx="53975" cy="107950"/>
              </a:xfrm>
              <a:custGeom>
                <a:avLst/>
                <a:gdLst>
                  <a:gd name="T0" fmla="*/ 8 w 8"/>
                  <a:gd name="T1" fmla="*/ 2 h 16"/>
                  <a:gd name="T2" fmla="*/ 7 w 8"/>
                  <a:gd name="T3" fmla="*/ 4 h 16"/>
                  <a:gd name="T4" fmla="*/ 6 w 8"/>
                  <a:gd name="T5" fmla="*/ 8 h 16"/>
                  <a:gd name="T6" fmla="*/ 6 w 8"/>
                  <a:gd name="T7" fmla="*/ 8 h 16"/>
                  <a:gd name="T8" fmla="*/ 4 w 8"/>
                  <a:gd name="T9" fmla="*/ 11 h 16"/>
                  <a:gd name="T10" fmla="*/ 3 w 8"/>
                  <a:gd name="T11" fmla="*/ 14 h 16"/>
                  <a:gd name="T12" fmla="*/ 3 w 8"/>
                  <a:gd name="T13" fmla="*/ 14 h 16"/>
                  <a:gd name="T14" fmla="*/ 2 w 8"/>
                  <a:gd name="T15" fmla="*/ 15 h 16"/>
                  <a:gd name="T16" fmla="*/ 1 w 8"/>
                  <a:gd name="T17" fmla="*/ 15 h 16"/>
                  <a:gd name="T18" fmla="*/ 2 w 8"/>
                  <a:gd name="T19" fmla="*/ 8 h 16"/>
                  <a:gd name="T20" fmla="*/ 2 w 8"/>
                  <a:gd name="T21" fmla="*/ 9 h 16"/>
                  <a:gd name="T22" fmla="*/ 3 w 8"/>
                  <a:gd name="T23" fmla="*/ 8 h 16"/>
                  <a:gd name="T24" fmla="*/ 4 w 8"/>
                  <a:gd name="T25" fmla="*/ 6 h 16"/>
                  <a:gd name="T26" fmla="*/ 5 w 8"/>
                  <a:gd name="T27" fmla="*/ 4 h 16"/>
                  <a:gd name="T28" fmla="*/ 6 w 8"/>
                  <a:gd name="T29" fmla="*/ 3 h 16"/>
                  <a:gd name="T30" fmla="*/ 7 w 8"/>
                  <a:gd name="T31" fmla="*/ 2 h 16"/>
                  <a:gd name="T32" fmla="*/ 7 w 8"/>
                  <a:gd name="T33" fmla="*/ 0 h 16"/>
                  <a:gd name="T34" fmla="*/ 8 w 8"/>
                  <a:gd name="T35" fmla="*/ 0 h 16"/>
                  <a:gd name="T36" fmla="*/ 8 w 8"/>
                  <a:gd name="T37" fmla="*/ 0 h 16"/>
                  <a:gd name="T38" fmla="*/ 8 w 8"/>
                  <a:gd name="T39" fmla="*/ 0 h 16"/>
                  <a:gd name="T40" fmla="*/ 8 w 8"/>
                  <a:gd name="T41" fmla="*/ 2 h 16"/>
                  <a:gd name="T42" fmla="*/ 8 w 8"/>
                  <a:gd name="T43" fmla="*/ 2 h 16"/>
                  <a:gd name="T44" fmla="*/ 8 w 8"/>
                  <a:gd name="T45" fmla="*/ 2 h 16"/>
                  <a:gd name="T46" fmla="*/ 8 w 8"/>
                  <a:gd name="T47" fmla="*/ 2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8" h="16">
                    <a:moveTo>
                      <a:pt x="8" y="2"/>
                    </a:moveTo>
                    <a:cubicBezTo>
                      <a:pt x="8" y="3"/>
                      <a:pt x="7" y="3"/>
                      <a:pt x="7" y="4"/>
                    </a:cubicBezTo>
                    <a:cubicBezTo>
                      <a:pt x="7" y="5"/>
                      <a:pt x="7" y="7"/>
                      <a:pt x="6" y="8"/>
                    </a:cubicBezTo>
                    <a:cubicBezTo>
                      <a:pt x="6" y="8"/>
                      <a:pt x="6" y="8"/>
                      <a:pt x="6" y="8"/>
                    </a:cubicBezTo>
                    <a:cubicBezTo>
                      <a:pt x="6" y="9"/>
                      <a:pt x="5" y="10"/>
                      <a:pt x="4" y="11"/>
                    </a:cubicBezTo>
                    <a:cubicBezTo>
                      <a:pt x="4" y="12"/>
                      <a:pt x="4" y="13"/>
                      <a:pt x="3" y="14"/>
                    </a:cubicBezTo>
                    <a:cubicBezTo>
                      <a:pt x="3" y="14"/>
                      <a:pt x="3" y="14"/>
                      <a:pt x="3" y="14"/>
                    </a:cubicBezTo>
                    <a:cubicBezTo>
                      <a:pt x="3" y="15"/>
                      <a:pt x="2" y="15"/>
                      <a:pt x="2" y="15"/>
                    </a:cubicBezTo>
                    <a:cubicBezTo>
                      <a:pt x="1" y="16"/>
                      <a:pt x="1" y="15"/>
                      <a:pt x="1" y="15"/>
                    </a:cubicBezTo>
                    <a:cubicBezTo>
                      <a:pt x="0" y="14"/>
                      <a:pt x="1" y="9"/>
                      <a:pt x="2" y="8"/>
                    </a:cubicBezTo>
                    <a:cubicBezTo>
                      <a:pt x="2" y="9"/>
                      <a:pt x="2" y="9"/>
                      <a:pt x="2" y="9"/>
                    </a:cubicBezTo>
                    <a:cubicBezTo>
                      <a:pt x="3" y="9"/>
                      <a:pt x="3" y="9"/>
                      <a:pt x="3" y="8"/>
                    </a:cubicBezTo>
                    <a:cubicBezTo>
                      <a:pt x="3" y="7"/>
                      <a:pt x="3" y="7"/>
                      <a:pt x="4" y="6"/>
                    </a:cubicBezTo>
                    <a:cubicBezTo>
                      <a:pt x="4" y="6"/>
                      <a:pt x="4" y="6"/>
                      <a:pt x="5" y="4"/>
                    </a:cubicBezTo>
                    <a:cubicBezTo>
                      <a:pt x="6" y="3"/>
                      <a:pt x="6" y="3"/>
                      <a:pt x="6" y="3"/>
                    </a:cubicBezTo>
                    <a:cubicBezTo>
                      <a:pt x="7" y="3"/>
                      <a:pt x="7" y="3"/>
                      <a:pt x="7" y="2"/>
                    </a:cubicBezTo>
                    <a:cubicBezTo>
                      <a:pt x="7" y="1"/>
                      <a:pt x="7" y="1"/>
                      <a:pt x="7" y="0"/>
                    </a:cubicBezTo>
                    <a:cubicBezTo>
                      <a:pt x="7" y="0"/>
                      <a:pt x="8" y="0"/>
                      <a:pt x="8" y="0"/>
                    </a:cubicBezTo>
                    <a:cubicBezTo>
                      <a:pt x="8" y="0"/>
                      <a:pt x="8" y="0"/>
                      <a:pt x="8" y="0"/>
                    </a:cubicBezTo>
                    <a:cubicBezTo>
                      <a:pt x="8" y="0"/>
                      <a:pt x="8" y="0"/>
                      <a:pt x="8" y="0"/>
                    </a:cubicBezTo>
                    <a:cubicBezTo>
                      <a:pt x="8" y="0"/>
                      <a:pt x="7" y="1"/>
                      <a:pt x="8" y="2"/>
                    </a:cubicBezTo>
                    <a:cubicBezTo>
                      <a:pt x="8" y="2"/>
                      <a:pt x="8" y="2"/>
                      <a:pt x="8" y="2"/>
                    </a:cubicBezTo>
                    <a:cubicBezTo>
                      <a:pt x="8" y="2"/>
                      <a:pt x="8" y="2"/>
                      <a:pt x="8" y="2"/>
                    </a:cubicBezTo>
                    <a:cubicBezTo>
                      <a:pt x="8" y="2"/>
                      <a:pt x="8" y="2"/>
                      <a:pt x="8" y="2"/>
                    </a:cubicBezTo>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dirty="0">
                  <a:ln>
                    <a:noFill/>
                  </a:ln>
                  <a:solidFill>
                    <a:srgbClr val="000000"/>
                  </a:solidFill>
                  <a:effectLst/>
                  <a:uLnTx/>
                  <a:uFillTx/>
                  <a:cs typeface="+mn-ea"/>
                  <a:sym typeface="+mn-lt"/>
                </a:endParaRPr>
              </a:p>
            </p:txBody>
          </p:sp>
          <p:sp>
            <p:nvSpPr>
              <p:cNvPr id="95" name="Freeform 55"/>
              <p:cNvSpPr/>
              <p:nvPr/>
            </p:nvSpPr>
            <p:spPr bwMode="auto">
              <a:xfrm>
                <a:off x="7409800" y="3466216"/>
                <a:ext cx="20638" cy="79375"/>
              </a:xfrm>
              <a:custGeom>
                <a:avLst/>
                <a:gdLst>
                  <a:gd name="T0" fmla="*/ 3 w 3"/>
                  <a:gd name="T1" fmla="*/ 6 h 12"/>
                  <a:gd name="T2" fmla="*/ 2 w 3"/>
                  <a:gd name="T3" fmla="*/ 7 h 12"/>
                  <a:gd name="T4" fmla="*/ 2 w 3"/>
                  <a:gd name="T5" fmla="*/ 7 h 12"/>
                  <a:gd name="T6" fmla="*/ 1 w 3"/>
                  <a:gd name="T7" fmla="*/ 9 h 12"/>
                  <a:gd name="T8" fmla="*/ 0 w 3"/>
                  <a:gd name="T9" fmla="*/ 12 h 12"/>
                  <a:gd name="T10" fmla="*/ 1 w 3"/>
                  <a:gd name="T11" fmla="*/ 9 h 12"/>
                  <a:gd name="T12" fmla="*/ 1 w 3"/>
                  <a:gd name="T13" fmla="*/ 8 h 12"/>
                  <a:gd name="T14" fmla="*/ 1 w 3"/>
                  <a:gd name="T15" fmla="*/ 7 h 12"/>
                  <a:gd name="T16" fmla="*/ 1 w 3"/>
                  <a:gd name="T17" fmla="*/ 4 h 12"/>
                  <a:gd name="T18" fmla="*/ 1 w 3"/>
                  <a:gd name="T19" fmla="*/ 4 h 12"/>
                  <a:gd name="T20" fmla="*/ 2 w 3"/>
                  <a:gd name="T21" fmla="*/ 2 h 12"/>
                  <a:gd name="T22" fmla="*/ 2 w 3"/>
                  <a:gd name="T23" fmla="*/ 0 h 12"/>
                  <a:gd name="T24" fmla="*/ 2 w 3"/>
                  <a:gd name="T25" fmla="*/ 3 h 12"/>
                  <a:gd name="T26" fmla="*/ 2 w 3"/>
                  <a:gd name="T27" fmla="*/ 6 h 12"/>
                  <a:gd name="T28" fmla="*/ 2 w 3"/>
                  <a:gd name="T29" fmla="*/ 6 h 12"/>
                  <a:gd name="T30" fmla="*/ 3 w 3"/>
                  <a:gd name="T31" fmla="*/ 6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 h="12">
                    <a:moveTo>
                      <a:pt x="3" y="6"/>
                    </a:moveTo>
                    <a:cubicBezTo>
                      <a:pt x="2" y="6"/>
                      <a:pt x="2" y="6"/>
                      <a:pt x="2" y="7"/>
                    </a:cubicBezTo>
                    <a:cubicBezTo>
                      <a:pt x="2" y="7"/>
                      <a:pt x="2" y="7"/>
                      <a:pt x="2" y="7"/>
                    </a:cubicBezTo>
                    <a:cubicBezTo>
                      <a:pt x="2" y="8"/>
                      <a:pt x="2" y="8"/>
                      <a:pt x="1" y="9"/>
                    </a:cubicBezTo>
                    <a:cubicBezTo>
                      <a:pt x="1" y="9"/>
                      <a:pt x="1" y="11"/>
                      <a:pt x="0" y="12"/>
                    </a:cubicBezTo>
                    <a:cubicBezTo>
                      <a:pt x="0" y="12"/>
                      <a:pt x="0" y="12"/>
                      <a:pt x="1" y="9"/>
                    </a:cubicBezTo>
                    <a:cubicBezTo>
                      <a:pt x="1" y="9"/>
                      <a:pt x="1" y="9"/>
                      <a:pt x="1" y="8"/>
                    </a:cubicBezTo>
                    <a:cubicBezTo>
                      <a:pt x="1" y="8"/>
                      <a:pt x="1" y="8"/>
                      <a:pt x="1" y="7"/>
                    </a:cubicBezTo>
                    <a:cubicBezTo>
                      <a:pt x="1" y="6"/>
                      <a:pt x="1" y="5"/>
                      <a:pt x="1" y="4"/>
                    </a:cubicBezTo>
                    <a:cubicBezTo>
                      <a:pt x="1" y="4"/>
                      <a:pt x="1" y="4"/>
                      <a:pt x="1" y="4"/>
                    </a:cubicBezTo>
                    <a:cubicBezTo>
                      <a:pt x="1" y="3"/>
                      <a:pt x="2" y="3"/>
                      <a:pt x="2" y="2"/>
                    </a:cubicBezTo>
                    <a:cubicBezTo>
                      <a:pt x="2" y="1"/>
                      <a:pt x="2" y="0"/>
                      <a:pt x="2" y="0"/>
                    </a:cubicBezTo>
                    <a:cubicBezTo>
                      <a:pt x="2" y="0"/>
                      <a:pt x="3" y="1"/>
                      <a:pt x="2" y="3"/>
                    </a:cubicBezTo>
                    <a:cubicBezTo>
                      <a:pt x="2" y="4"/>
                      <a:pt x="2" y="6"/>
                      <a:pt x="2" y="6"/>
                    </a:cubicBezTo>
                    <a:cubicBezTo>
                      <a:pt x="2" y="6"/>
                      <a:pt x="2" y="6"/>
                      <a:pt x="2" y="6"/>
                    </a:cubicBezTo>
                    <a:cubicBezTo>
                      <a:pt x="2" y="5"/>
                      <a:pt x="2" y="6"/>
                      <a:pt x="3" y="6"/>
                    </a:cubicBezTo>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dirty="0">
                  <a:ln>
                    <a:noFill/>
                  </a:ln>
                  <a:solidFill>
                    <a:srgbClr val="000000"/>
                  </a:solidFill>
                  <a:effectLst/>
                  <a:uLnTx/>
                  <a:uFillTx/>
                  <a:cs typeface="+mn-ea"/>
                  <a:sym typeface="+mn-lt"/>
                </a:endParaRPr>
              </a:p>
            </p:txBody>
          </p:sp>
          <p:sp>
            <p:nvSpPr>
              <p:cNvPr id="96" name="Freeform 56"/>
              <p:cNvSpPr/>
              <p:nvPr/>
            </p:nvSpPr>
            <p:spPr bwMode="auto">
              <a:xfrm>
                <a:off x="7417738" y="3532891"/>
                <a:ext cx="6350" cy="19050"/>
              </a:xfrm>
              <a:custGeom>
                <a:avLst/>
                <a:gdLst>
                  <a:gd name="T0" fmla="*/ 1 w 1"/>
                  <a:gd name="T1" fmla="*/ 2 h 3"/>
                  <a:gd name="T2" fmla="*/ 0 w 1"/>
                  <a:gd name="T3" fmla="*/ 3 h 3"/>
                  <a:gd name="T4" fmla="*/ 0 w 1"/>
                  <a:gd name="T5" fmla="*/ 0 h 3"/>
                  <a:gd name="T6" fmla="*/ 1 w 1"/>
                  <a:gd name="T7" fmla="*/ 2 h 3"/>
                </a:gdLst>
                <a:ahLst/>
                <a:cxnLst>
                  <a:cxn ang="0">
                    <a:pos x="T0" y="T1"/>
                  </a:cxn>
                  <a:cxn ang="0">
                    <a:pos x="T2" y="T3"/>
                  </a:cxn>
                  <a:cxn ang="0">
                    <a:pos x="T4" y="T5"/>
                  </a:cxn>
                  <a:cxn ang="0">
                    <a:pos x="T6" y="T7"/>
                  </a:cxn>
                </a:cxnLst>
                <a:rect l="0" t="0" r="r" b="b"/>
                <a:pathLst>
                  <a:path w="1" h="3">
                    <a:moveTo>
                      <a:pt x="1" y="2"/>
                    </a:moveTo>
                    <a:cubicBezTo>
                      <a:pt x="1" y="3"/>
                      <a:pt x="0" y="3"/>
                      <a:pt x="0" y="3"/>
                    </a:cubicBezTo>
                    <a:cubicBezTo>
                      <a:pt x="0" y="3"/>
                      <a:pt x="0" y="1"/>
                      <a:pt x="0" y="0"/>
                    </a:cubicBezTo>
                    <a:cubicBezTo>
                      <a:pt x="1" y="0"/>
                      <a:pt x="1" y="2"/>
                      <a:pt x="1" y="2"/>
                    </a:cubicBezTo>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dirty="0">
                  <a:ln>
                    <a:noFill/>
                  </a:ln>
                  <a:solidFill>
                    <a:srgbClr val="000000"/>
                  </a:solidFill>
                  <a:effectLst/>
                  <a:uLnTx/>
                  <a:uFillTx/>
                  <a:cs typeface="+mn-ea"/>
                  <a:sym typeface="+mn-lt"/>
                </a:endParaRPr>
              </a:p>
            </p:txBody>
          </p:sp>
          <p:sp>
            <p:nvSpPr>
              <p:cNvPr id="97" name="Freeform 57"/>
              <p:cNvSpPr/>
              <p:nvPr/>
            </p:nvSpPr>
            <p:spPr bwMode="auto">
              <a:xfrm>
                <a:off x="7424088" y="3518603"/>
                <a:ext cx="6350" cy="20638"/>
              </a:xfrm>
              <a:custGeom>
                <a:avLst/>
                <a:gdLst>
                  <a:gd name="T0" fmla="*/ 1 w 1"/>
                  <a:gd name="T1" fmla="*/ 1 h 3"/>
                  <a:gd name="T2" fmla="*/ 0 w 1"/>
                  <a:gd name="T3" fmla="*/ 3 h 3"/>
                  <a:gd name="T4" fmla="*/ 1 w 1"/>
                  <a:gd name="T5" fmla="*/ 0 h 3"/>
                  <a:gd name="T6" fmla="*/ 1 w 1"/>
                  <a:gd name="T7" fmla="*/ 0 h 3"/>
                  <a:gd name="T8" fmla="*/ 1 w 1"/>
                  <a:gd name="T9" fmla="*/ 0 h 3"/>
                  <a:gd name="T10" fmla="*/ 1 w 1"/>
                  <a:gd name="T11" fmla="*/ 0 h 3"/>
                  <a:gd name="T12" fmla="*/ 1 w 1"/>
                  <a:gd name="T13" fmla="*/ 0 h 3"/>
                  <a:gd name="T14" fmla="*/ 1 w 1"/>
                  <a:gd name="T15" fmla="*/ 0 h 3"/>
                  <a:gd name="T16" fmla="*/ 1 w 1"/>
                  <a:gd name="T17" fmla="*/ 0 h 3"/>
                  <a:gd name="T18" fmla="*/ 1 w 1"/>
                  <a:gd name="T19" fmla="*/ 0 h 3"/>
                  <a:gd name="T20" fmla="*/ 1 w 1"/>
                  <a:gd name="T21" fmla="*/ 0 h 3"/>
                  <a:gd name="T22" fmla="*/ 1 w 1"/>
                  <a:gd name="T23" fmla="*/ 1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 h="3">
                    <a:moveTo>
                      <a:pt x="1" y="1"/>
                    </a:moveTo>
                    <a:cubicBezTo>
                      <a:pt x="1" y="2"/>
                      <a:pt x="0" y="3"/>
                      <a:pt x="0" y="3"/>
                    </a:cubicBezTo>
                    <a:cubicBezTo>
                      <a:pt x="0" y="2"/>
                      <a:pt x="0"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1"/>
                      <a:pt x="1" y="1"/>
                    </a:cubicBezTo>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dirty="0">
                  <a:ln>
                    <a:noFill/>
                  </a:ln>
                  <a:solidFill>
                    <a:srgbClr val="000000"/>
                  </a:solidFill>
                  <a:effectLst/>
                  <a:uLnTx/>
                  <a:uFillTx/>
                  <a:cs typeface="+mn-ea"/>
                  <a:sym typeface="+mn-lt"/>
                </a:endParaRPr>
              </a:p>
            </p:txBody>
          </p:sp>
          <p:sp>
            <p:nvSpPr>
              <p:cNvPr id="98" name="Freeform 58"/>
              <p:cNvSpPr/>
              <p:nvPr/>
            </p:nvSpPr>
            <p:spPr bwMode="auto">
              <a:xfrm>
                <a:off x="7409800" y="3551941"/>
                <a:ext cx="14288" cy="33338"/>
              </a:xfrm>
              <a:custGeom>
                <a:avLst/>
                <a:gdLst>
                  <a:gd name="T0" fmla="*/ 2 w 2"/>
                  <a:gd name="T1" fmla="*/ 2 h 5"/>
                  <a:gd name="T2" fmla="*/ 1 w 2"/>
                  <a:gd name="T3" fmla="*/ 5 h 5"/>
                  <a:gd name="T4" fmla="*/ 1 w 2"/>
                  <a:gd name="T5" fmla="*/ 5 h 5"/>
                  <a:gd name="T6" fmla="*/ 1 w 2"/>
                  <a:gd name="T7" fmla="*/ 4 h 5"/>
                  <a:gd name="T8" fmla="*/ 1 w 2"/>
                  <a:gd name="T9" fmla="*/ 4 h 5"/>
                  <a:gd name="T10" fmla="*/ 0 w 2"/>
                  <a:gd name="T11" fmla="*/ 4 h 5"/>
                  <a:gd name="T12" fmla="*/ 1 w 2"/>
                  <a:gd name="T13" fmla="*/ 1 h 5"/>
                  <a:gd name="T14" fmla="*/ 1 w 2"/>
                  <a:gd name="T15" fmla="*/ 2 h 5"/>
                  <a:gd name="T16" fmla="*/ 2 w 2"/>
                  <a:gd name="T17" fmla="*/ 0 h 5"/>
                  <a:gd name="T18" fmla="*/ 2 w 2"/>
                  <a:gd name="T19"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 h="5">
                    <a:moveTo>
                      <a:pt x="2" y="2"/>
                    </a:moveTo>
                    <a:cubicBezTo>
                      <a:pt x="2" y="3"/>
                      <a:pt x="1" y="5"/>
                      <a:pt x="1" y="5"/>
                    </a:cubicBezTo>
                    <a:cubicBezTo>
                      <a:pt x="1" y="5"/>
                      <a:pt x="1" y="5"/>
                      <a:pt x="1" y="5"/>
                    </a:cubicBezTo>
                    <a:cubicBezTo>
                      <a:pt x="1" y="5"/>
                      <a:pt x="1" y="5"/>
                      <a:pt x="1" y="4"/>
                    </a:cubicBezTo>
                    <a:cubicBezTo>
                      <a:pt x="1" y="4"/>
                      <a:pt x="1" y="4"/>
                      <a:pt x="1" y="4"/>
                    </a:cubicBezTo>
                    <a:cubicBezTo>
                      <a:pt x="0" y="4"/>
                      <a:pt x="0" y="4"/>
                      <a:pt x="0" y="4"/>
                    </a:cubicBezTo>
                    <a:cubicBezTo>
                      <a:pt x="0" y="3"/>
                      <a:pt x="1" y="1"/>
                      <a:pt x="1" y="1"/>
                    </a:cubicBezTo>
                    <a:cubicBezTo>
                      <a:pt x="1" y="1"/>
                      <a:pt x="1" y="2"/>
                      <a:pt x="1" y="2"/>
                    </a:cubicBezTo>
                    <a:cubicBezTo>
                      <a:pt x="1" y="2"/>
                      <a:pt x="1" y="2"/>
                      <a:pt x="2" y="0"/>
                    </a:cubicBezTo>
                    <a:cubicBezTo>
                      <a:pt x="2" y="1"/>
                      <a:pt x="2" y="2"/>
                      <a:pt x="2" y="2"/>
                    </a:cubicBezTo>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dirty="0">
                  <a:ln>
                    <a:noFill/>
                  </a:ln>
                  <a:solidFill>
                    <a:srgbClr val="000000"/>
                  </a:solidFill>
                  <a:effectLst/>
                  <a:uLnTx/>
                  <a:uFillTx/>
                  <a:cs typeface="+mn-ea"/>
                  <a:sym typeface="+mn-lt"/>
                </a:endParaRPr>
              </a:p>
            </p:txBody>
          </p:sp>
          <p:sp>
            <p:nvSpPr>
              <p:cNvPr id="99" name="Freeform 59"/>
              <p:cNvSpPr/>
              <p:nvPr/>
            </p:nvSpPr>
            <p:spPr bwMode="auto">
              <a:xfrm>
                <a:off x="7397100" y="3624966"/>
                <a:ext cx="20638" cy="41275"/>
              </a:xfrm>
              <a:custGeom>
                <a:avLst/>
                <a:gdLst>
                  <a:gd name="T0" fmla="*/ 1 w 3"/>
                  <a:gd name="T1" fmla="*/ 6 h 6"/>
                  <a:gd name="T2" fmla="*/ 1 w 3"/>
                  <a:gd name="T3" fmla="*/ 5 h 6"/>
                  <a:gd name="T4" fmla="*/ 1 w 3"/>
                  <a:gd name="T5" fmla="*/ 5 h 6"/>
                  <a:gd name="T6" fmla="*/ 1 w 3"/>
                  <a:gd name="T7" fmla="*/ 5 h 6"/>
                  <a:gd name="T8" fmla="*/ 0 w 3"/>
                  <a:gd name="T9" fmla="*/ 6 h 6"/>
                  <a:gd name="T10" fmla="*/ 1 w 3"/>
                  <a:gd name="T11" fmla="*/ 4 h 6"/>
                  <a:gd name="T12" fmla="*/ 2 w 3"/>
                  <a:gd name="T13" fmla="*/ 2 h 6"/>
                  <a:gd name="T14" fmla="*/ 1 w 3"/>
                  <a:gd name="T15" fmla="*/ 2 h 6"/>
                  <a:gd name="T16" fmla="*/ 2 w 3"/>
                  <a:gd name="T17" fmla="*/ 0 h 6"/>
                  <a:gd name="T18" fmla="*/ 2 w 3"/>
                  <a:gd name="T19" fmla="*/ 0 h 6"/>
                  <a:gd name="T20" fmla="*/ 2 w 3"/>
                  <a:gd name="T21" fmla="*/ 1 h 6"/>
                  <a:gd name="T22" fmla="*/ 2 w 3"/>
                  <a:gd name="T23" fmla="*/ 1 h 6"/>
                  <a:gd name="T24" fmla="*/ 2 w 3"/>
                  <a:gd name="T25" fmla="*/ 1 h 6"/>
                  <a:gd name="T26" fmla="*/ 3 w 3"/>
                  <a:gd name="T27" fmla="*/ 0 h 6"/>
                  <a:gd name="T28" fmla="*/ 1 w 3"/>
                  <a:gd name="T29" fmla="*/ 6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 h="6">
                    <a:moveTo>
                      <a:pt x="1" y="6"/>
                    </a:moveTo>
                    <a:cubicBezTo>
                      <a:pt x="1" y="6"/>
                      <a:pt x="1" y="5"/>
                      <a:pt x="1" y="5"/>
                    </a:cubicBezTo>
                    <a:cubicBezTo>
                      <a:pt x="1" y="5"/>
                      <a:pt x="1" y="5"/>
                      <a:pt x="1" y="5"/>
                    </a:cubicBezTo>
                    <a:cubicBezTo>
                      <a:pt x="1" y="5"/>
                      <a:pt x="1" y="5"/>
                      <a:pt x="1" y="5"/>
                    </a:cubicBezTo>
                    <a:cubicBezTo>
                      <a:pt x="1" y="5"/>
                      <a:pt x="1" y="5"/>
                      <a:pt x="0" y="6"/>
                    </a:cubicBezTo>
                    <a:cubicBezTo>
                      <a:pt x="0" y="5"/>
                      <a:pt x="0" y="5"/>
                      <a:pt x="1" y="4"/>
                    </a:cubicBezTo>
                    <a:cubicBezTo>
                      <a:pt x="2" y="3"/>
                      <a:pt x="2" y="2"/>
                      <a:pt x="2" y="2"/>
                    </a:cubicBezTo>
                    <a:cubicBezTo>
                      <a:pt x="2" y="2"/>
                      <a:pt x="2" y="2"/>
                      <a:pt x="1" y="2"/>
                    </a:cubicBezTo>
                    <a:cubicBezTo>
                      <a:pt x="1" y="2"/>
                      <a:pt x="2" y="0"/>
                      <a:pt x="2" y="0"/>
                    </a:cubicBezTo>
                    <a:cubicBezTo>
                      <a:pt x="2" y="0"/>
                      <a:pt x="2" y="0"/>
                      <a:pt x="2" y="0"/>
                    </a:cubicBezTo>
                    <a:cubicBezTo>
                      <a:pt x="2" y="0"/>
                      <a:pt x="2" y="1"/>
                      <a:pt x="2" y="1"/>
                    </a:cubicBezTo>
                    <a:cubicBezTo>
                      <a:pt x="2" y="1"/>
                      <a:pt x="2" y="1"/>
                      <a:pt x="2" y="1"/>
                    </a:cubicBezTo>
                    <a:cubicBezTo>
                      <a:pt x="2" y="1"/>
                      <a:pt x="2" y="1"/>
                      <a:pt x="2" y="1"/>
                    </a:cubicBezTo>
                    <a:cubicBezTo>
                      <a:pt x="3" y="1"/>
                      <a:pt x="3" y="0"/>
                      <a:pt x="3" y="0"/>
                    </a:cubicBezTo>
                    <a:cubicBezTo>
                      <a:pt x="1" y="6"/>
                      <a:pt x="1" y="6"/>
                      <a:pt x="1" y="6"/>
                    </a:cubicBezTo>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dirty="0">
                  <a:ln>
                    <a:noFill/>
                  </a:ln>
                  <a:solidFill>
                    <a:srgbClr val="000000"/>
                  </a:solidFill>
                  <a:effectLst/>
                  <a:uLnTx/>
                  <a:uFillTx/>
                  <a:cs typeface="+mn-ea"/>
                  <a:sym typeface="+mn-lt"/>
                </a:endParaRPr>
              </a:p>
            </p:txBody>
          </p:sp>
        </p:grpSp>
      </p:grpSp>
      <p:sp>
        <p:nvSpPr>
          <p:cNvPr id="100" name="Freeform 62"/>
          <p:cNvSpPr/>
          <p:nvPr/>
        </p:nvSpPr>
        <p:spPr>
          <a:xfrm flipH="1">
            <a:off x="3218568" y="4054762"/>
            <a:ext cx="891519" cy="794301"/>
          </a:xfrm>
          <a:custGeom>
            <a:avLst/>
            <a:gdLst>
              <a:gd name="connsiteX0" fmla="*/ 9167091 w 9167091"/>
              <a:gd name="connsiteY0" fmla="*/ 5137727 h 5149273"/>
              <a:gd name="connsiteX1" fmla="*/ 11546 w 9167091"/>
              <a:gd name="connsiteY1" fmla="*/ 5149273 h 5149273"/>
              <a:gd name="connsiteX2" fmla="*/ 0 w 9167091"/>
              <a:gd name="connsiteY2" fmla="*/ 0 h 5149273"/>
            </a:gdLst>
            <a:ahLst/>
            <a:cxnLst>
              <a:cxn ang="0">
                <a:pos x="connsiteX0" y="connsiteY0"/>
              </a:cxn>
              <a:cxn ang="0">
                <a:pos x="connsiteX1" y="connsiteY1"/>
              </a:cxn>
              <a:cxn ang="0">
                <a:pos x="connsiteX2" y="connsiteY2"/>
              </a:cxn>
            </a:cxnLst>
            <a:rect l="l" t="t" r="r" b="b"/>
            <a:pathLst>
              <a:path w="9167091" h="5149273">
                <a:moveTo>
                  <a:pt x="9167091" y="5137727"/>
                </a:moveTo>
                <a:lnTo>
                  <a:pt x="11546" y="5149273"/>
                </a:lnTo>
                <a:cubicBezTo>
                  <a:pt x="7697" y="3432849"/>
                  <a:pt x="3849" y="1716424"/>
                  <a:pt x="0" y="0"/>
                </a:cubicBezTo>
              </a:path>
            </a:pathLst>
          </a:custGeom>
          <a:noFill/>
          <a:ln w="12700" cap="flat" cmpd="sng" algn="ctr">
            <a:solidFill>
              <a:srgbClr val="0070C0"/>
            </a:solidFill>
            <a:prstDash val="solid"/>
            <a:miter lim="800000"/>
            <a:headEnd type="oval" w="lg" len="lg"/>
            <a:tailEnd type="none" w="lg" len="lg"/>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en-US" sz="3200" b="0" i="0" u="none" strike="noStrike" kern="0" cap="none" spc="0" normalizeH="0" baseline="0" noProof="0" dirty="0">
              <a:ln>
                <a:noFill/>
              </a:ln>
              <a:solidFill>
                <a:srgbClr val="000000"/>
              </a:solidFill>
              <a:effectLst/>
              <a:uLnTx/>
              <a:uFillTx/>
              <a:cs typeface="+mn-ea"/>
              <a:sym typeface="+mn-lt"/>
            </a:endParaRPr>
          </a:p>
        </p:txBody>
      </p:sp>
      <p:sp>
        <p:nvSpPr>
          <p:cNvPr id="101" name="Freeform 64"/>
          <p:cNvSpPr/>
          <p:nvPr/>
        </p:nvSpPr>
        <p:spPr>
          <a:xfrm flipH="1">
            <a:off x="3955517" y="4063169"/>
            <a:ext cx="891519" cy="1624952"/>
          </a:xfrm>
          <a:custGeom>
            <a:avLst/>
            <a:gdLst>
              <a:gd name="connsiteX0" fmla="*/ 9167091 w 9167091"/>
              <a:gd name="connsiteY0" fmla="*/ 5137727 h 5149273"/>
              <a:gd name="connsiteX1" fmla="*/ 11546 w 9167091"/>
              <a:gd name="connsiteY1" fmla="*/ 5149273 h 5149273"/>
              <a:gd name="connsiteX2" fmla="*/ 0 w 9167091"/>
              <a:gd name="connsiteY2" fmla="*/ 0 h 5149273"/>
            </a:gdLst>
            <a:ahLst/>
            <a:cxnLst>
              <a:cxn ang="0">
                <a:pos x="connsiteX0" y="connsiteY0"/>
              </a:cxn>
              <a:cxn ang="0">
                <a:pos x="connsiteX1" y="connsiteY1"/>
              </a:cxn>
              <a:cxn ang="0">
                <a:pos x="connsiteX2" y="connsiteY2"/>
              </a:cxn>
            </a:cxnLst>
            <a:rect l="l" t="t" r="r" b="b"/>
            <a:pathLst>
              <a:path w="9167091" h="5149273">
                <a:moveTo>
                  <a:pt x="9167091" y="5137727"/>
                </a:moveTo>
                <a:lnTo>
                  <a:pt x="11546" y="5149273"/>
                </a:lnTo>
                <a:cubicBezTo>
                  <a:pt x="7697" y="3432849"/>
                  <a:pt x="3849" y="1716424"/>
                  <a:pt x="0" y="0"/>
                </a:cubicBezTo>
              </a:path>
            </a:pathLst>
          </a:custGeom>
          <a:noFill/>
          <a:ln w="12700" cap="flat" cmpd="sng" algn="ctr">
            <a:solidFill>
              <a:srgbClr val="0CA0E0"/>
            </a:solidFill>
            <a:prstDash val="solid"/>
            <a:miter lim="800000"/>
            <a:headEnd type="oval" w="lg" len="lg"/>
            <a:tailEnd type="none" w="lg" len="lg"/>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en-US" sz="3200" b="0" i="0" u="none" strike="noStrike" kern="0" cap="none" spc="0" normalizeH="0" baseline="0" noProof="0" dirty="0">
              <a:ln>
                <a:noFill/>
              </a:ln>
              <a:solidFill>
                <a:srgbClr val="000000"/>
              </a:solidFill>
              <a:effectLst/>
              <a:uLnTx/>
              <a:uFillTx/>
              <a:cs typeface="+mn-ea"/>
              <a:sym typeface="+mn-lt"/>
            </a:endParaRPr>
          </a:p>
        </p:txBody>
      </p:sp>
      <p:sp>
        <p:nvSpPr>
          <p:cNvPr id="102" name="Freeform 66"/>
          <p:cNvSpPr/>
          <p:nvPr/>
        </p:nvSpPr>
        <p:spPr>
          <a:xfrm>
            <a:off x="5579227" y="4081761"/>
            <a:ext cx="891519" cy="1606360"/>
          </a:xfrm>
          <a:custGeom>
            <a:avLst/>
            <a:gdLst>
              <a:gd name="connsiteX0" fmla="*/ 9167091 w 9167091"/>
              <a:gd name="connsiteY0" fmla="*/ 5137727 h 5149273"/>
              <a:gd name="connsiteX1" fmla="*/ 11546 w 9167091"/>
              <a:gd name="connsiteY1" fmla="*/ 5149273 h 5149273"/>
              <a:gd name="connsiteX2" fmla="*/ 0 w 9167091"/>
              <a:gd name="connsiteY2" fmla="*/ 0 h 5149273"/>
            </a:gdLst>
            <a:ahLst/>
            <a:cxnLst>
              <a:cxn ang="0">
                <a:pos x="connsiteX0" y="connsiteY0"/>
              </a:cxn>
              <a:cxn ang="0">
                <a:pos x="connsiteX1" y="connsiteY1"/>
              </a:cxn>
              <a:cxn ang="0">
                <a:pos x="connsiteX2" y="connsiteY2"/>
              </a:cxn>
            </a:cxnLst>
            <a:rect l="l" t="t" r="r" b="b"/>
            <a:pathLst>
              <a:path w="9167091" h="5149273">
                <a:moveTo>
                  <a:pt x="9167091" y="5137727"/>
                </a:moveTo>
                <a:lnTo>
                  <a:pt x="11546" y="5149273"/>
                </a:lnTo>
                <a:cubicBezTo>
                  <a:pt x="7697" y="3432849"/>
                  <a:pt x="3849" y="1716424"/>
                  <a:pt x="0" y="0"/>
                </a:cubicBezTo>
              </a:path>
            </a:pathLst>
          </a:custGeom>
          <a:noFill/>
          <a:ln w="12700" cap="flat" cmpd="sng" algn="ctr">
            <a:solidFill>
              <a:schemeClr val="accent5">
                <a:lumMod val="60000"/>
                <a:lumOff val="40000"/>
              </a:schemeClr>
            </a:solidFill>
            <a:prstDash val="solid"/>
            <a:miter lim="800000"/>
            <a:headEnd type="oval" w="lg" len="lg"/>
            <a:tailEnd type="none" w="lg" len="lg"/>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en-US" sz="3200" b="0" i="0" u="none" strike="noStrike" kern="0" cap="none" spc="0" normalizeH="0" baseline="0" noProof="0" dirty="0">
              <a:ln>
                <a:noFill/>
              </a:ln>
              <a:solidFill>
                <a:srgbClr val="000000"/>
              </a:solidFill>
              <a:effectLst/>
              <a:uLnTx/>
              <a:uFillTx/>
              <a:cs typeface="+mn-ea"/>
              <a:sym typeface="+mn-lt"/>
            </a:endParaRPr>
          </a:p>
        </p:txBody>
      </p:sp>
      <p:grpSp>
        <p:nvGrpSpPr>
          <p:cNvPr id="103" name="Group 73"/>
          <p:cNvGrpSpPr/>
          <p:nvPr/>
        </p:nvGrpSpPr>
        <p:grpSpPr>
          <a:xfrm>
            <a:off x="4015431" y="1164184"/>
            <a:ext cx="8176569" cy="2898985"/>
            <a:chOff x="4015431" y="1164184"/>
            <a:chExt cx="8176569" cy="2898985"/>
          </a:xfrm>
          <a:solidFill>
            <a:srgbClr val="0070C0"/>
          </a:solidFill>
        </p:grpSpPr>
        <p:sp>
          <p:nvSpPr>
            <p:cNvPr id="104" name="Freeform 9"/>
            <p:cNvSpPr/>
            <p:nvPr/>
          </p:nvSpPr>
          <p:spPr bwMode="auto">
            <a:xfrm rot="5400000">
              <a:off x="6247776" y="-1068161"/>
              <a:ext cx="2898985" cy="7363675"/>
            </a:xfrm>
            <a:custGeom>
              <a:avLst/>
              <a:gdLst>
                <a:gd name="T0" fmla="*/ 244 w 326"/>
                <a:gd name="T1" fmla="*/ 207 h 830"/>
                <a:gd name="T2" fmla="*/ 72 w 326"/>
                <a:gd name="T3" fmla="*/ 314 h 830"/>
                <a:gd name="T4" fmla="*/ 0 w 326"/>
                <a:gd name="T5" fmla="*/ 515 h 830"/>
                <a:gd name="T6" fmla="*/ 316 w 326"/>
                <a:gd name="T7" fmla="*/ 830 h 830"/>
                <a:gd name="T8" fmla="*/ 326 w 326"/>
                <a:gd name="T9" fmla="*/ 821 h 830"/>
                <a:gd name="T10" fmla="*/ 316 w 326"/>
                <a:gd name="T11" fmla="*/ 811 h 830"/>
                <a:gd name="T12" fmla="*/ 20 w 326"/>
                <a:gd name="T13" fmla="*/ 515 h 830"/>
                <a:gd name="T14" fmla="*/ 256 w 326"/>
                <a:gd name="T15" fmla="*/ 224 h 830"/>
                <a:gd name="T16" fmla="*/ 263 w 326"/>
                <a:gd name="T17" fmla="*/ 215 h 830"/>
                <a:gd name="T18" fmla="*/ 263 w 326"/>
                <a:gd name="T19" fmla="*/ 0 h 830"/>
                <a:gd name="T20" fmla="*/ 244 w 326"/>
                <a:gd name="T21" fmla="*/ 0 h 830"/>
                <a:gd name="T22" fmla="*/ 244 w 326"/>
                <a:gd name="T23" fmla="*/ 207 h 8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26" h="830">
                  <a:moveTo>
                    <a:pt x="244" y="207"/>
                  </a:moveTo>
                  <a:cubicBezTo>
                    <a:pt x="177" y="223"/>
                    <a:pt x="116" y="261"/>
                    <a:pt x="72" y="314"/>
                  </a:cubicBezTo>
                  <a:cubicBezTo>
                    <a:pt x="26" y="370"/>
                    <a:pt x="0" y="442"/>
                    <a:pt x="0" y="515"/>
                  </a:cubicBezTo>
                  <a:cubicBezTo>
                    <a:pt x="0" y="689"/>
                    <a:pt x="142" y="830"/>
                    <a:pt x="316" y="830"/>
                  </a:cubicBezTo>
                  <a:cubicBezTo>
                    <a:pt x="322" y="830"/>
                    <a:pt x="326" y="826"/>
                    <a:pt x="326" y="821"/>
                  </a:cubicBezTo>
                  <a:cubicBezTo>
                    <a:pt x="326" y="815"/>
                    <a:pt x="322" y="811"/>
                    <a:pt x="316" y="811"/>
                  </a:cubicBezTo>
                  <a:cubicBezTo>
                    <a:pt x="153" y="811"/>
                    <a:pt x="20" y="678"/>
                    <a:pt x="20" y="515"/>
                  </a:cubicBezTo>
                  <a:cubicBezTo>
                    <a:pt x="20" y="375"/>
                    <a:pt x="119" y="253"/>
                    <a:pt x="256" y="224"/>
                  </a:cubicBezTo>
                  <a:cubicBezTo>
                    <a:pt x="260" y="224"/>
                    <a:pt x="263" y="220"/>
                    <a:pt x="263" y="215"/>
                  </a:cubicBezTo>
                  <a:cubicBezTo>
                    <a:pt x="263" y="0"/>
                    <a:pt x="263" y="0"/>
                    <a:pt x="263" y="0"/>
                  </a:cubicBezTo>
                  <a:cubicBezTo>
                    <a:pt x="244" y="0"/>
                    <a:pt x="244" y="0"/>
                    <a:pt x="244" y="0"/>
                  </a:cubicBezTo>
                  <a:lnTo>
                    <a:pt x="244" y="207"/>
                  </a:lnTo>
                  <a:close/>
                </a:path>
              </a:pathLst>
            </a:custGeom>
            <a:grp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dirty="0">
                <a:ln>
                  <a:noFill/>
                </a:ln>
                <a:solidFill>
                  <a:srgbClr val="000000"/>
                </a:solidFill>
                <a:effectLst/>
                <a:uLnTx/>
                <a:uFillTx/>
                <a:cs typeface="+mn-ea"/>
                <a:sym typeface="+mn-lt"/>
              </a:endParaRPr>
            </a:p>
          </p:txBody>
        </p:sp>
        <p:sp>
          <p:nvSpPr>
            <p:cNvPr id="105" name="Rectangle 68"/>
            <p:cNvSpPr/>
            <p:nvPr/>
          </p:nvSpPr>
          <p:spPr>
            <a:xfrm>
              <a:off x="11379106" y="3336507"/>
              <a:ext cx="812894" cy="161072"/>
            </a:xfrm>
            <a:prstGeom prst="rect">
              <a:avLst/>
            </a:prstGeom>
            <a:grp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dirty="0">
                <a:ln>
                  <a:noFill/>
                </a:ln>
                <a:solidFill>
                  <a:srgbClr val="FFFFFF"/>
                </a:solidFill>
                <a:effectLst/>
                <a:uLnTx/>
                <a:uFillTx/>
                <a:cs typeface="+mn-ea"/>
                <a:sym typeface="+mn-lt"/>
              </a:endParaRPr>
            </a:p>
          </p:txBody>
        </p:sp>
      </p:grpSp>
      <p:grpSp>
        <p:nvGrpSpPr>
          <p:cNvPr id="106" name="Group 72"/>
          <p:cNvGrpSpPr/>
          <p:nvPr/>
        </p:nvGrpSpPr>
        <p:grpSpPr>
          <a:xfrm>
            <a:off x="4750741" y="1934157"/>
            <a:ext cx="7441259" cy="2336937"/>
            <a:chOff x="4750741" y="1934157"/>
            <a:chExt cx="7441259" cy="2336937"/>
          </a:xfrm>
          <a:solidFill>
            <a:srgbClr val="0CA0E0"/>
          </a:solidFill>
        </p:grpSpPr>
        <p:sp>
          <p:nvSpPr>
            <p:cNvPr id="107" name="Freeform 7"/>
            <p:cNvSpPr/>
            <p:nvPr/>
          </p:nvSpPr>
          <p:spPr bwMode="auto">
            <a:xfrm rot="5400000">
              <a:off x="6896455" y="-211557"/>
              <a:ext cx="2336937" cy="6628365"/>
            </a:xfrm>
            <a:custGeom>
              <a:avLst/>
              <a:gdLst>
                <a:gd name="T0" fmla="*/ 243 w 263"/>
                <a:gd name="T1" fmla="*/ 283 h 747"/>
                <a:gd name="T2" fmla="*/ 232 w 263"/>
                <a:gd name="T3" fmla="*/ 282 h 747"/>
                <a:gd name="T4" fmla="*/ 0 w 263"/>
                <a:gd name="T5" fmla="*/ 515 h 747"/>
                <a:gd name="T6" fmla="*/ 232 w 263"/>
                <a:gd name="T7" fmla="*/ 747 h 747"/>
                <a:gd name="T8" fmla="*/ 242 w 263"/>
                <a:gd name="T9" fmla="*/ 737 h 747"/>
                <a:gd name="T10" fmla="*/ 232 w 263"/>
                <a:gd name="T11" fmla="*/ 727 h 747"/>
                <a:gd name="T12" fmla="*/ 19 w 263"/>
                <a:gd name="T13" fmla="*/ 515 h 747"/>
                <a:gd name="T14" fmla="*/ 232 w 263"/>
                <a:gd name="T15" fmla="*/ 302 h 747"/>
                <a:gd name="T16" fmla="*/ 253 w 263"/>
                <a:gd name="T17" fmla="*/ 303 h 747"/>
                <a:gd name="T18" fmla="*/ 260 w 263"/>
                <a:gd name="T19" fmla="*/ 300 h 747"/>
                <a:gd name="T20" fmla="*/ 263 w 263"/>
                <a:gd name="T21" fmla="*/ 293 h 747"/>
                <a:gd name="T22" fmla="*/ 263 w 263"/>
                <a:gd name="T23" fmla="*/ 0 h 747"/>
                <a:gd name="T24" fmla="*/ 243 w 263"/>
                <a:gd name="T25" fmla="*/ 0 h 747"/>
                <a:gd name="T26" fmla="*/ 243 w 263"/>
                <a:gd name="T27" fmla="*/ 283 h 7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63" h="747">
                  <a:moveTo>
                    <a:pt x="243" y="283"/>
                  </a:moveTo>
                  <a:cubicBezTo>
                    <a:pt x="240" y="282"/>
                    <a:pt x="235" y="282"/>
                    <a:pt x="232" y="282"/>
                  </a:cubicBezTo>
                  <a:cubicBezTo>
                    <a:pt x="104" y="282"/>
                    <a:pt x="0" y="386"/>
                    <a:pt x="0" y="515"/>
                  </a:cubicBezTo>
                  <a:cubicBezTo>
                    <a:pt x="0" y="643"/>
                    <a:pt x="104" y="747"/>
                    <a:pt x="232" y="747"/>
                  </a:cubicBezTo>
                  <a:cubicBezTo>
                    <a:pt x="238" y="747"/>
                    <a:pt x="242" y="743"/>
                    <a:pt x="242" y="737"/>
                  </a:cubicBezTo>
                  <a:cubicBezTo>
                    <a:pt x="242" y="732"/>
                    <a:pt x="238" y="727"/>
                    <a:pt x="232" y="727"/>
                  </a:cubicBezTo>
                  <a:cubicBezTo>
                    <a:pt x="115" y="727"/>
                    <a:pt x="19" y="632"/>
                    <a:pt x="19" y="515"/>
                  </a:cubicBezTo>
                  <a:cubicBezTo>
                    <a:pt x="19" y="397"/>
                    <a:pt x="115" y="302"/>
                    <a:pt x="232" y="302"/>
                  </a:cubicBezTo>
                  <a:cubicBezTo>
                    <a:pt x="239" y="302"/>
                    <a:pt x="252" y="303"/>
                    <a:pt x="253" y="303"/>
                  </a:cubicBezTo>
                  <a:cubicBezTo>
                    <a:pt x="255" y="303"/>
                    <a:pt x="258" y="302"/>
                    <a:pt x="260" y="300"/>
                  </a:cubicBezTo>
                  <a:cubicBezTo>
                    <a:pt x="262" y="298"/>
                    <a:pt x="263" y="296"/>
                    <a:pt x="263" y="293"/>
                  </a:cubicBezTo>
                  <a:cubicBezTo>
                    <a:pt x="263" y="0"/>
                    <a:pt x="263" y="0"/>
                    <a:pt x="263" y="0"/>
                  </a:cubicBezTo>
                  <a:cubicBezTo>
                    <a:pt x="243" y="0"/>
                    <a:pt x="243" y="0"/>
                    <a:pt x="243" y="0"/>
                  </a:cubicBezTo>
                  <a:lnTo>
                    <a:pt x="243" y="283"/>
                  </a:lnTo>
                  <a:close/>
                </a:path>
              </a:pathLst>
            </a:custGeom>
            <a:grp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dirty="0">
                <a:ln>
                  <a:noFill/>
                </a:ln>
                <a:solidFill>
                  <a:srgbClr val="000000"/>
                </a:solidFill>
                <a:effectLst/>
                <a:uLnTx/>
                <a:uFillTx/>
                <a:cs typeface="+mn-ea"/>
                <a:sym typeface="+mn-lt"/>
              </a:endParaRPr>
            </a:p>
          </p:txBody>
        </p:sp>
        <p:sp>
          <p:nvSpPr>
            <p:cNvPr id="108" name="Rectangle 69"/>
            <p:cNvSpPr/>
            <p:nvPr/>
          </p:nvSpPr>
          <p:spPr>
            <a:xfrm>
              <a:off x="11379106" y="4094276"/>
              <a:ext cx="812894" cy="176818"/>
            </a:xfrm>
            <a:prstGeom prst="rect">
              <a:avLst/>
            </a:prstGeom>
            <a:grp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dirty="0">
                <a:ln>
                  <a:noFill/>
                </a:ln>
                <a:solidFill>
                  <a:srgbClr val="FFFFFF"/>
                </a:solidFill>
                <a:effectLst/>
                <a:uLnTx/>
                <a:uFillTx/>
                <a:cs typeface="+mn-ea"/>
                <a:sym typeface="+mn-lt"/>
              </a:endParaRPr>
            </a:p>
          </p:txBody>
        </p:sp>
      </p:grpSp>
      <p:grpSp>
        <p:nvGrpSpPr>
          <p:cNvPr id="109" name="Group 71"/>
          <p:cNvGrpSpPr/>
          <p:nvPr/>
        </p:nvGrpSpPr>
        <p:grpSpPr>
          <a:xfrm>
            <a:off x="5496618" y="2691926"/>
            <a:ext cx="6695382" cy="2339050"/>
            <a:chOff x="5496618" y="2691926"/>
            <a:chExt cx="6695382" cy="2339050"/>
          </a:xfrm>
          <a:solidFill>
            <a:schemeClr val="accent5">
              <a:lumMod val="60000"/>
              <a:lumOff val="40000"/>
            </a:schemeClr>
          </a:solidFill>
        </p:grpSpPr>
        <p:sp>
          <p:nvSpPr>
            <p:cNvPr id="110" name="Freeform 5"/>
            <p:cNvSpPr/>
            <p:nvPr/>
          </p:nvSpPr>
          <p:spPr bwMode="auto">
            <a:xfrm rot="5400000">
              <a:off x="7268337" y="920207"/>
              <a:ext cx="2339050" cy="5882488"/>
            </a:xfrm>
            <a:custGeom>
              <a:avLst/>
              <a:gdLst>
                <a:gd name="T0" fmla="*/ 244 w 263"/>
                <a:gd name="T1" fmla="*/ 400 h 663"/>
                <a:gd name="T2" fmla="*/ 149 w 263"/>
                <a:gd name="T3" fmla="*/ 366 h 663"/>
                <a:gd name="T4" fmla="*/ 0 w 263"/>
                <a:gd name="T5" fmla="*/ 515 h 663"/>
                <a:gd name="T6" fmla="*/ 149 w 263"/>
                <a:gd name="T7" fmla="*/ 663 h 663"/>
                <a:gd name="T8" fmla="*/ 159 w 263"/>
                <a:gd name="T9" fmla="*/ 654 h 663"/>
                <a:gd name="T10" fmla="*/ 149 w 263"/>
                <a:gd name="T11" fmla="*/ 644 h 663"/>
                <a:gd name="T12" fmla="*/ 20 w 263"/>
                <a:gd name="T13" fmla="*/ 515 h 663"/>
                <a:gd name="T14" fmla="*/ 149 w 263"/>
                <a:gd name="T15" fmla="*/ 385 h 663"/>
                <a:gd name="T16" fmla="*/ 246 w 263"/>
                <a:gd name="T17" fmla="*/ 429 h 663"/>
                <a:gd name="T18" fmla="*/ 257 w 263"/>
                <a:gd name="T19" fmla="*/ 432 h 663"/>
                <a:gd name="T20" fmla="*/ 263 w 263"/>
                <a:gd name="T21" fmla="*/ 423 h 663"/>
                <a:gd name="T22" fmla="*/ 263 w 263"/>
                <a:gd name="T23" fmla="*/ 0 h 663"/>
                <a:gd name="T24" fmla="*/ 244 w 263"/>
                <a:gd name="T25" fmla="*/ 0 h 663"/>
                <a:gd name="T26" fmla="*/ 244 w 263"/>
                <a:gd name="T27" fmla="*/ 400 h 6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63" h="663">
                  <a:moveTo>
                    <a:pt x="244" y="400"/>
                  </a:moveTo>
                  <a:cubicBezTo>
                    <a:pt x="217" y="378"/>
                    <a:pt x="184" y="366"/>
                    <a:pt x="149" y="366"/>
                  </a:cubicBezTo>
                  <a:cubicBezTo>
                    <a:pt x="67" y="366"/>
                    <a:pt x="0" y="433"/>
                    <a:pt x="0" y="515"/>
                  </a:cubicBezTo>
                  <a:cubicBezTo>
                    <a:pt x="0" y="597"/>
                    <a:pt x="67" y="663"/>
                    <a:pt x="149" y="663"/>
                  </a:cubicBezTo>
                  <a:cubicBezTo>
                    <a:pt x="155" y="663"/>
                    <a:pt x="159" y="659"/>
                    <a:pt x="159" y="654"/>
                  </a:cubicBezTo>
                  <a:cubicBezTo>
                    <a:pt x="159" y="648"/>
                    <a:pt x="155" y="644"/>
                    <a:pt x="149" y="644"/>
                  </a:cubicBezTo>
                  <a:cubicBezTo>
                    <a:pt x="78" y="644"/>
                    <a:pt x="20" y="586"/>
                    <a:pt x="20" y="515"/>
                  </a:cubicBezTo>
                  <a:cubicBezTo>
                    <a:pt x="20" y="443"/>
                    <a:pt x="78" y="385"/>
                    <a:pt x="149" y="385"/>
                  </a:cubicBezTo>
                  <a:cubicBezTo>
                    <a:pt x="186" y="385"/>
                    <a:pt x="222" y="401"/>
                    <a:pt x="246" y="429"/>
                  </a:cubicBezTo>
                  <a:cubicBezTo>
                    <a:pt x="249" y="432"/>
                    <a:pt x="253" y="433"/>
                    <a:pt x="257" y="432"/>
                  </a:cubicBezTo>
                  <a:cubicBezTo>
                    <a:pt x="261" y="430"/>
                    <a:pt x="263" y="427"/>
                    <a:pt x="263" y="423"/>
                  </a:cubicBezTo>
                  <a:cubicBezTo>
                    <a:pt x="263" y="0"/>
                    <a:pt x="263" y="0"/>
                    <a:pt x="263" y="0"/>
                  </a:cubicBezTo>
                  <a:cubicBezTo>
                    <a:pt x="244" y="0"/>
                    <a:pt x="244" y="0"/>
                    <a:pt x="244" y="0"/>
                  </a:cubicBezTo>
                  <a:lnTo>
                    <a:pt x="244" y="400"/>
                  </a:lnTo>
                  <a:close/>
                </a:path>
              </a:pathLst>
            </a:custGeom>
            <a:grp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dirty="0">
                <a:ln>
                  <a:noFill/>
                </a:ln>
                <a:solidFill>
                  <a:srgbClr val="000000"/>
                </a:solidFill>
                <a:effectLst/>
                <a:uLnTx/>
                <a:uFillTx/>
                <a:cs typeface="+mn-ea"/>
                <a:sym typeface="+mn-lt"/>
              </a:endParaRPr>
            </a:p>
          </p:txBody>
        </p:sp>
        <p:sp>
          <p:nvSpPr>
            <p:cNvPr id="111" name="Rectangle 70"/>
            <p:cNvSpPr/>
            <p:nvPr/>
          </p:nvSpPr>
          <p:spPr>
            <a:xfrm>
              <a:off x="11379106" y="4857610"/>
              <a:ext cx="812894" cy="161072"/>
            </a:xfrm>
            <a:prstGeom prst="rect">
              <a:avLst/>
            </a:prstGeom>
            <a:grp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dirty="0">
                <a:ln>
                  <a:noFill/>
                </a:ln>
                <a:solidFill>
                  <a:srgbClr val="FFFFFF"/>
                </a:solidFill>
                <a:effectLst/>
                <a:uLnTx/>
                <a:uFillTx/>
                <a:cs typeface="+mn-ea"/>
                <a:sym typeface="+mn-lt"/>
              </a:endParaRPr>
            </a:p>
          </p:txBody>
        </p:sp>
      </p:grpSp>
      <p:sp>
        <p:nvSpPr>
          <p:cNvPr id="116" name="TextBox 441"/>
          <p:cNvSpPr txBox="1"/>
          <p:nvPr/>
        </p:nvSpPr>
        <p:spPr>
          <a:xfrm>
            <a:off x="6851650" y="5485130"/>
            <a:ext cx="1189355" cy="227965"/>
          </a:xfrm>
          <a:prstGeom prst="rect">
            <a:avLst/>
          </a:prstGeom>
          <a:noFill/>
        </p:spPr>
        <p:txBody>
          <a:bodyPr wrap="none" lIns="0" tIns="0" rIns="0" bIns="0" rtlCol="0">
            <a:noAutofit/>
          </a:bodyPr>
          <a:lstStyle/>
          <a:p>
            <a:pPr defTabSz="866775" fontAlgn="base">
              <a:lnSpc>
                <a:spcPct val="120000"/>
              </a:lnSpc>
              <a:spcBef>
                <a:spcPct val="0"/>
              </a:spcBef>
              <a:spcAft>
                <a:spcPct val="0"/>
              </a:spcAft>
            </a:pPr>
            <a:endParaRPr lang="en-GB" sz="1325" b="1" dirty="0">
              <a:cs typeface="+mn-ea"/>
              <a:sym typeface="+mn-lt"/>
            </a:endParaRPr>
          </a:p>
        </p:txBody>
      </p:sp>
      <p:graphicFrame>
        <p:nvGraphicFramePr>
          <p:cNvPr id="8" name="表格 7"/>
          <p:cNvGraphicFramePr/>
          <p:nvPr>
            <p:custDataLst>
              <p:tags r:id="rId2"/>
            </p:custDataLst>
          </p:nvPr>
        </p:nvGraphicFramePr>
        <p:xfrm>
          <a:off x="4206875" y="236855"/>
          <a:ext cx="5093970" cy="6211570"/>
        </p:xfrm>
        <a:graphic>
          <a:graphicData uri="http://schemas.openxmlformats.org/drawingml/2006/table">
            <a:tbl>
              <a:tblPr/>
              <a:tblGrid>
                <a:gridCol w="443865"/>
                <a:gridCol w="544195"/>
                <a:gridCol w="1845945"/>
                <a:gridCol w="274320"/>
                <a:gridCol w="344805"/>
                <a:gridCol w="341630"/>
                <a:gridCol w="344805"/>
                <a:gridCol w="330200"/>
                <a:gridCol w="323850"/>
                <a:gridCol w="300355"/>
              </a:tblGrid>
              <a:tr h="140970">
                <a:tc rowSpan="3" gridSpan="3">
                  <a:txBody>
                    <a:bodyPr/>
                    <a:p>
                      <a:pPr indent="0" algn="ctr">
                        <a:buNone/>
                      </a:pPr>
                      <a:r>
                        <a:rPr lang="en-US" sz="700" b="1">
                          <a:latin typeface="Times New Roman" panose="02020603050405020304" charset="0"/>
                          <a:cs typeface="Times New Roman" panose="02020603050405020304" charset="0"/>
                        </a:rPr>
                        <a:t>（本列数据的勾稽关系为：第一项加第二项之和，等于第三项加第四项之和）</a:t>
                      </a:r>
                      <a:endParaRPr lang="en-US" altLang="en-US" sz="7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3" hMerge="1">
                  <a:tcPr>
                    <a:lnT w="12700" cap="flat" cmpd="sng">
                      <a:solidFill>
                        <a:srgbClr val="080000"/>
                      </a:solidFill>
                      <a:prstDash val="solid"/>
                      <a:headEnd type="none" w="med" len="med"/>
                      <a:tailEnd type="none" w="med" len="med"/>
                    </a:lnT>
                  </a:tcPr>
                </a:tc>
                <a:tc rowSpan="3"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tcPr>
                </a:tc>
                <a:tc gridSpan="7">
                  <a:txBody>
                    <a:bodyPr/>
                    <a:p>
                      <a:pPr indent="0" algn="ctr">
                        <a:buNone/>
                      </a:pPr>
                      <a:r>
                        <a:rPr lang="en-US" sz="700" b="1">
                          <a:latin typeface="Times New Roman" panose="02020603050405020304" charset="0"/>
                          <a:cs typeface="Times New Roman" panose="02020603050405020304" charset="0"/>
                        </a:rPr>
                        <a:t>申请人情况</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141605">
                <a:tc vMerge="1" gridSpan="3">
                  <a:tcPr>
                    <a:lnL w="12700" cap="flat" cmpd="sng">
                      <a:solidFill>
                        <a:srgbClr val="080000"/>
                      </a:solidFill>
                      <a:prstDash val="solid"/>
                      <a:headEnd type="none" w="med" len="med"/>
                      <a:tailEnd type="none" w="med" len="med"/>
                    </a:lnL>
                  </a:tcPr>
                </a:tc>
                <a:tc vMerge="1" hMerge="1">
                  <a:tcPr/>
                </a:tc>
                <a:tc vMerge="1" hMerge="1">
                  <a:tcPr>
                    <a:lnR w="12700" cap="flat" cmpd="sng">
                      <a:solidFill>
                        <a:srgbClr val="080000"/>
                      </a:solidFill>
                      <a:prstDash val="solid"/>
                      <a:headEnd type="none" w="med" len="med"/>
                      <a:tailEnd type="none" w="med" len="med"/>
                    </a:lnR>
                  </a:tcPr>
                </a:tc>
                <a:tc rowSpan="2">
                  <a:txBody>
                    <a:bodyPr/>
                    <a:p>
                      <a:pPr indent="0" algn="ctr">
                        <a:buNone/>
                      </a:pPr>
                      <a:r>
                        <a:rPr lang="en-US" sz="700" b="1">
                          <a:latin typeface="Times New Roman" panose="02020603050405020304" charset="0"/>
                          <a:cs typeface="Times New Roman" panose="02020603050405020304" charset="0"/>
                        </a:rPr>
                        <a:t>自然人</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5">
                  <a:txBody>
                    <a:bodyPr/>
                    <a:p>
                      <a:pPr indent="0" algn="ctr">
                        <a:buNone/>
                      </a:pPr>
                      <a:r>
                        <a:rPr lang="en-US" sz="700" b="1">
                          <a:latin typeface="Times New Roman" panose="02020603050405020304" charset="0"/>
                          <a:cs typeface="Times New Roman" panose="02020603050405020304" charset="0"/>
                        </a:rPr>
                        <a:t>法人或其他组织</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rowSpan="2">
                  <a:txBody>
                    <a:bodyPr/>
                    <a:p>
                      <a:pPr indent="0" algn="ctr">
                        <a:buNone/>
                      </a:pPr>
                      <a:r>
                        <a:rPr lang="en-US" sz="700" b="1">
                          <a:latin typeface="Times New Roman" panose="02020603050405020304" charset="0"/>
                          <a:cs typeface="Times New Roman" panose="02020603050405020304" charset="0"/>
                        </a:rPr>
                        <a:t>总计</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795655">
                <a:tc vMerge="1" gridSpan="3">
                  <a:tcPr>
                    <a:lnL w="12700" cap="flat" cmpd="sng">
                      <a:solidFill>
                        <a:srgbClr val="080000"/>
                      </a:solidFill>
                      <a:prstDash val="solid"/>
                      <a:headEnd type="none" w="med" len="med"/>
                      <a:tailEnd type="none" w="med" len="med"/>
                    </a:lnL>
                    <a:lnB w="12700" cap="flat" cmpd="sng">
                      <a:solidFill>
                        <a:srgbClr val="080000"/>
                      </a:solidFill>
                      <a:prstDash val="solid"/>
                      <a:headEnd type="none" w="med" len="med"/>
                      <a:tailEnd type="none" w="med" len="med"/>
                    </a:lnB>
                  </a:tcPr>
                </a:tc>
                <a:tc vMerge="1" hMerge="1">
                  <a:tcPr>
                    <a:lnB w="12700" cap="flat" cmpd="sng">
                      <a:solidFill>
                        <a:srgbClr val="080000"/>
                      </a:solidFill>
                      <a:prstDash val="solid"/>
                      <a:headEnd type="none" w="med" len="med"/>
                      <a:tailEnd type="none" w="med" len="med"/>
                    </a:lnB>
                  </a:tcPr>
                </a:tc>
                <a:tc vMerge="1" hMerge="1">
                  <a:tcPr>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indent="0" algn="ctr">
                        <a:buNone/>
                      </a:pPr>
                      <a:r>
                        <a:rPr lang="en-US" sz="700" b="1">
                          <a:latin typeface="Times New Roman" panose="02020603050405020304" charset="0"/>
                          <a:cs typeface="Times New Roman" panose="02020603050405020304" charset="0"/>
                        </a:rPr>
                        <a:t>商业企业</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Times New Roman" panose="02020603050405020304" charset="0"/>
                          <a:cs typeface="Times New Roman" panose="02020603050405020304" charset="0"/>
                        </a:rPr>
                        <a:t>科研机构</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Times New Roman" panose="02020603050405020304" charset="0"/>
                          <a:cs typeface="Times New Roman" panose="02020603050405020304" charset="0"/>
                        </a:rPr>
                        <a:t>社会公益组织</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Times New Roman" panose="02020603050405020304" charset="0"/>
                          <a:cs typeface="Times New Roman" panose="02020603050405020304" charset="0"/>
                        </a:rPr>
                        <a:t>法律服务机构</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Times New Roman" panose="02020603050405020304" charset="0"/>
                          <a:cs typeface="Times New Roman" panose="02020603050405020304" charset="0"/>
                        </a:rPr>
                        <a:t>其他</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r>
              <a:tr h="239395">
                <a:tc gridSpan="3">
                  <a:txBody>
                    <a:bodyPr/>
                    <a:p>
                      <a:pPr indent="0">
                        <a:buNone/>
                      </a:pPr>
                      <a:r>
                        <a:rPr lang="en-US" sz="700" b="1">
                          <a:latin typeface="Times New Roman" panose="02020603050405020304" charset="0"/>
                          <a:cs typeface="Times New Roman" panose="02020603050405020304" charset="0"/>
                        </a:rPr>
                        <a:t>一、本年新收政府信息公开申请数量</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lgn="ctr">
                        <a:buNone/>
                      </a:pPr>
                      <a:r>
                        <a:rPr lang="en-US" sz="700" b="1">
                          <a:latin typeface="Times New Roman" panose="02020603050405020304" charset="0"/>
                          <a:cs typeface="Times New Roman" panose="02020603050405020304" charset="0"/>
                        </a:rPr>
                        <a:t> </a:t>
                      </a:r>
                      <a:r>
                        <a:rPr lang="en-US" sz="700" b="1">
                          <a:latin typeface="Arial Unicode MS" panose="020B0604020202020204" charset="-122"/>
                          <a:ea typeface="Arial Unicode MS" panose="020B0604020202020204" charset="-122"/>
                          <a:cs typeface="Arial Unicode MS" panose="020B0604020202020204" charset="-122"/>
                        </a:rPr>
                        <a:t>0</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Arial Unicode MS" panose="020B0604020202020204" charset="-122"/>
                          <a:ea typeface="Arial Unicode MS" panose="020B0604020202020204" charset="-122"/>
                          <a:cs typeface="Arial Unicode MS" panose="020B0604020202020204" charset="-122"/>
                        </a:rPr>
                        <a:t>0</a:t>
                      </a:r>
                      <a:r>
                        <a:rPr lang="en-US" sz="700" b="1">
                          <a:latin typeface="Times New Roman" panose="02020603050405020304" charset="0"/>
                          <a:cs typeface="Times New Roman" panose="02020603050405020304" charset="0"/>
                        </a:rPr>
                        <a:t> </a:t>
                      </a:r>
                      <a:endParaRPr lang="en-US" altLang="en-US" sz="700" b="1">
                        <a:latin typeface="Arial Unicode MS" panose="020B0604020202020204" charset="-122"/>
                        <a:ea typeface="Arial Unicode MS" panose="020B0604020202020204" charset="-122"/>
                        <a:cs typeface="Arial Unicode MS" panose="020B0604020202020204"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Arial Unicode MS" panose="020B0604020202020204" charset="-122"/>
                          <a:ea typeface="Arial Unicode MS" panose="020B0604020202020204" charset="-122"/>
                          <a:cs typeface="Arial Unicode MS" panose="020B0604020202020204" charset="-122"/>
                        </a:rPr>
                        <a:t>0</a:t>
                      </a:r>
                      <a:r>
                        <a:rPr lang="en-US" sz="700" b="1">
                          <a:latin typeface="Times New Roman" panose="02020603050405020304" charset="0"/>
                          <a:cs typeface="Times New Roman" panose="02020603050405020304" charset="0"/>
                        </a:rPr>
                        <a:t> </a:t>
                      </a:r>
                      <a:endParaRPr lang="en-US" altLang="en-US" sz="700" b="1">
                        <a:latin typeface="Arial Unicode MS" panose="020B0604020202020204" charset="-122"/>
                        <a:ea typeface="Arial Unicode MS" panose="020B0604020202020204" charset="-122"/>
                        <a:cs typeface="Arial Unicode MS" panose="020B0604020202020204"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Arial Unicode MS" panose="020B0604020202020204" charset="-122"/>
                          <a:ea typeface="Arial Unicode MS" panose="020B0604020202020204" charset="-122"/>
                          <a:cs typeface="Arial Unicode MS" panose="020B0604020202020204" charset="-122"/>
                        </a:rPr>
                        <a:t>0</a:t>
                      </a:r>
                      <a:r>
                        <a:rPr lang="en-US" sz="700" b="1">
                          <a:latin typeface="Times New Roman" panose="02020603050405020304" charset="0"/>
                          <a:cs typeface="Times New Roman" panose="02020603050405020304" charset="0"/>
                        </a:rPr>
                        <a:t> </a:t>
                      </a:r>
                      <a:endParaRPr lang="en-US" altLang="en-US" sz="700" b="1">
                        <a:latin typeface="Arial Unicode MS" panose="020B0604020202020204" charset="-122"/>
                        <a:ea typeface="Arial Unicode MS" panose="020B0604020202020204" charset="-122"/>
                        <a:cs typeface="Arial Unicode MS" panose="020B0604020202020204"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Times New Roman" panose="02020603050405020304" charset="0"/>
                          <a:cs typeface="Times New Roman" panose="02020603050405020304" charset="0"/>
                        </a:rPr>
                        <a:t> </a:t>
                      </a:r>
                      <a:r>
                        <a:rPr lang="en-US" sz="700" b="1">
                          <a:latin typeface="Arial Unicode MS" panose="020B0604020202020204" charset="-122"/>
                          <a:ea typeface="Arial Unicode MS" panose="020B0604020202020204" charset="-122"/>
                          <a:cs typeface="Arial Unicode MS" panose="020B0604020202020204" charset="-122"/>
                        </a:rPr>
                        <a:t>0</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Times New Roman" panose="02020603050405020304" charset="0"/>
                          <a:cs typeface="Times New Roman" panose="02020603050405020304" charset="0"/>
                        </a:rPr>
                        <a:t> </a:t>
                      </a:r>
                      <a:r>
                        <a:rPr lang="en-US" sz="700" b="1">
                          <a:latin typeface="Arial Unicode MS" panose="020B0604020202020204" charset="-122"/>
                          <a:ea typeface="Arial Unicode MS" panose="020B0604020202020204" charset="-122"/>
                          <a:cs typeface="Arial Unicode MS" panose="020B0604020202020204" charset="-122"/>
                        </a:rPr>
                        <a:t>0</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Times New Roman" panose="02020603050405020304" charset="0"/>
                          <a:cs typeface="Times New Roman" panose="02020603050405020304" charset="0"/>
                        </a:rPr>
                        <a:t> </a:t>
                      </a:r>
                      <a:r>
                        <a:rPr lang="en-US" sz="700" b="1">
                          <a:latin typeface="Arial Unicode MS" panose="020B0604020202020204" charset="-122"/>
                          <a:ea typeface="Arial Unicode MS" panose="020B0604020202020204" charset="-122"/>
                          <a:cs typeface="Arial Unicode MS" panose="020B0604020202020204" charset="-122"/>
                        </a:rPr>
                        <a:t>0</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15265">
                <a:tc gridSpan="3">
                  <a:txBody>
                    <a:bodyPr/>
                    <a:p>
                      <a:pPr indent="0">
                        <a:buNone/>
                      </a:pPr>
                      <a:r>
                        <a:rPr lang="en-US" sz="700" b="1">
                          <a:latin typeface="Times New Roman" panose="02020603050405020304" charset="0"/>
                          <a:cs typeface="Times New Roman" panose="02020603050405020304" charset="0"/>
                        </a:rPr>
                        <a:t>二、上年结转政府信息公开申请数量</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lgn="ctr">
                        <a:buNone/>
                      </a:pPr>
                      <a:r>
                        <a:rPr lang="en-US" sz="700" b="1">
                          <a:latin typeface="Times New Roman" panose="02020603050405020304" charset="0"/>
                          <a:cs typeface="Times New Roman" panose="02020603050405020304" charset="0"/>
                        </a:rPr>
                        <a:t> </a:t>
                      </a:r>
                      <a:r>
                        <a:rPr lang="en-US" sz="700" b="1">
                          <a:latin typeface="Arial Unicode MS" panose="020B0604020202020204" charset="-122"/>
                          <a:ea typeface="Arial Unicode MS" panose="020B0604020202020204" charset="-122"/>
                          <a:cs typeface="Arial Unicode MS" panose="020B0604020202020204" charset="-122"/>
                        </a:rPr>
                        <a:t>0</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Arial Unicode MS" panose="020B0604020202020204" charset="-122"/>
                          <a:ea typeface="Arial Unicode MS" panose="020B0604020202020204" charset="-122"/>
                          <a:cs typeface="Arial Unicode MS" panose="020B0604020202020204" charset="-122"/>
                        </a:rPr>
                        <a:t>0</a:t>
                      </a:r>
                      <a:r>
                        <a:rPr lang="en-US" sz="700" b="1">
                          <a:latin typeface="Times New Roman" panose="02020603050405020304" charset="0"/>
                          <a:cs typeface="Times New Roman" panose="02020603050405020304" charset="0"/>
                        </a:rPr>
                        <a:t> </a:t>
                      </a:r>
                      <a:endParaRPr lang="en-US" altLang="en-US" sz="700" b="1">
                        <a:latin typeface="Arial Unicode MS" panose="020B0604020202020204" charset="-122"/>
                        <a:ea typeface="Arial Unicode MS" panose="020B0604020202020204" charset="-122"/>
                        <a:cs typeface="Arial Unicode MS" panose="020B0604020202020204"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Arial Unicode MS" panose="020B0604020202020204" charset="-122"/>
                          <a:ea typeface="Arial Unicode MS" panose="020B0604020202020204" charset="-122"/>
                          <a:cs typeface="Arial Unicode MS" panose="020B0604020202020204" charset="-122"/>
                        </a:rPr>
                        <a:t>0</a:t>
                      </a:r>
                      <a:r>
                        <a:rPr lang="en-US" sz="700" b="1">
                          <a:latin typeface="Times New Roman" panose="02020603050405020304" charset="0"/>
                          <a:cs typeface="Times New Roman" panose="02020603050405020304" charset="0"/>
                        </a:rPr>
                        <a:t> </a:t>
                      </a:r>
                      <a:endParaRPr lang="en-US" altLang="en-US" sz="700" b="1">
                        <a:latin typeface="Arial Unicode MS" panose="020B0604020202020204" charset="-122"/>
                        <a:ea typeface="Arial Unicode MS" panose="020B0604020202020204" charset="-122"/>
                        <a:cs typeface="Arial Unicode MS" panose="020B0604020202020204"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Arial Unicode MS" panose="020B0604020202020204" charset="-122"/>
                          <a:ea typeface="Arial Unicode MS" panose="020B0604020202020204" charset="-122"/>
                          <a:cs typeface="Arial Unicode MS" panose="020B0604020202020204" charset="-122"/>
                        </a:rPr>
                        <a:t>0</a:t>
                      </a:r>
                      <a:r>
                        <a:rPr lang="en-US" sz="700" b="1">
                          <a:latin typeface="Times New Roman" panose="02020603050405020304" charset="0"/>
                          <a:cs typeface="Times New Roman" panose="02020603050405020304" charset="0"/>
                        </a:rPr>
                        <a:t> </a:t>
                      </a:r>
                      <a:endParaRPr lang="en-US" altLang="en-US" sz="700" b="1">
                        <a:latin typeface="Arial Unicode MS" panose="020B0604020202020204" charset="-122"/>
                        <a:ea typeface="Arial Unicode MS" panose="020B0604020202020204" charset="-122"/>
                        <a:cs typeface="Arial Unicode MS" panose="020B0604020202020204"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Arial Unicode MS" panose="020B0604020202020204" charset="-122"/>
                          <a:ea typeface="Arial Unicode MS" panose="020B0604020202020204" charset="-122"/>
                          <a:cs typeface="Arial Unicode MS" panose="020B0604020202020204" charset="-122"/>
                        </a:rPr>
                        <a:t>0</a:t>
                      </a:r>
                      <a:r>
                        <a:rPr lang="en-US" sz="700" b="1">
                          <a:latin typeface="Times New Roman" panose="02020603050405020304" charset="0"/>
                          <a:cs typeface="Times New Roman" panose="02020603050405020304" charset="0"/>
                        </a:rPr>
                        <a:t> </a:t>
                      </a:r>
                      <a:endParaRPr lang="en-US" altLang="en-US" sz="700" b="1">
                        <a:latin typeface="Arial Unicode MS" panose="020B0604020202020204" charset="-122"/>
                        <a:ea typeface="Arial Unicode MS" panose="020B0604020202020204" charset="-122"/>
                        <a:cs typeface="Arial Unicode MS" panose="020B0604020202020204"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Times New Roman" panose="02020603050405020304" charset="0"/>
                          <a:cs typeface="Times New Roman" panose="02020603050405020304" charset="0"/>
                        </a:rPr>
                        <a:t> </a:t>
                      </a:r>
                      <a:r>
                        <a:rPr lang="en-US" sz="700" b="1">
                          <a:latin typeface="Arial Unicode MS" panose="020B0604020202020204" charset="-122"/>
                          <a:ea typeface="Arial Unicode MS" panose="020B0604020202020204" charset="-122"/>
                          <a:cs typeface="Arial Unicode MS" panose="020B0604020202020204" charset="-122"/>
                        </a:rPr>
                        <a:t>0</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Times New Roman" panose="02020603050405020304" charset="0"/>
                          <a:cs typeface="Times New Roman" panose="02020603050405020304" charset="0"/>
                        </a:rPr>
                        <a:t> </a:t>
                      </a:r>
                      <a:r>
                        <a:rPr lang="en-US" sz="700" b="1">
                          <a:latin typeface="Arial Unicode MS" panose="020B0604020202020204" charset="-122"/>
                          <a:ea typeface="Arial Unicode MS" panose="020B0604020202020204" charset="-122"/>
                          <a:cs typeface="Arial Unicode MS" panose="020B0604020202020204" charset="-122"/>
                        </a:rPr>
                        <a:t>0</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41605">
                <a:tc rowSpan="13">
                  <a:txBody>
                    <a:bodyPr/>
                    <a:p>
                      <a:pPr indent="0">
                        <a:buNone/>
                      </a:pPr>
                      <a:r>
                        <a:rPr lang="en-US" sz="700" b="1">
                          <a:latin typeface="Times New Roman" panose="02020603050405020304" charset="0"/>
                          <a:cs typeface="Times New Roman" panose="02020603050405020304" charset="0"/>
                        </a:rPr>
                        <a:t>三、本年度办理结果</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2">
                  <a:txBody>
                    <a:bodyPr/>
                    <a:p>
                      <a:pPr indent="0">
                        <a:buNone/>
                      </a:pPr>
                      <a:r>
                        <a:rPr lang="en-US" sz="700" b="1">
                          <a:latin typeface="Times New Roman" panose="02020603050405020304" charset="0"/>
                          <a:cs typeface="Times New Roman" panose="02020603050405020304" charset="0"/>
                        </a:rPr>
                        <a:t>（一）予以公开</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lgn="ctr">
                        <a:buNone/>
                      </a:pPr>
                      <a:r>
                        <a:rPr lang="en-US" sz="700" b="1">
                          <a:latin typeface="Times New Roman" panose="02020603050405020304" charset="0"/>
                          <a:cs typeface="Times New Roman" panose="02020603050405020304" charset="0"/>
                        </a:rPr>
                        <a:t> </a:t>
                      </a:r>
                      <a:r>
                        <a:rPr lang="en-US" sz="700" b="1">
                          <a:latin typeface="Arial Unicode MS" panose="020B0604020202020204" charset="-122"/>
                          <a:ea typeface="Arial Unicode MS" panose="020B0604020202020204" charset="-122"/>
                          <a:cs typeface="Arial Unicode MS" panose="020B0604020202020204" charset="-122"/>
                        </a:rPr>
                        <a:t>0</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Arial Unicode MS" panose="020B0604020202020204" charset="-122"/>
                          <a:ea typeface="Arial Unicode MS" panose="020B0604020202020204" charset="-122"/>
                          <a:cs typeface="Arial Unicode MS" panose="020B0604020202020204" charset="-122"/>
                        </a:rPr>
                        <a:t>0</a:t>
                      </a:r>
                      <a:r>
                        <a:rPr lang="en-US" sz="700" b="1">
                          <a:latin typeface="Times New Roman" panose="02020603050405020304" charset="0"/>
                          <a:cs typeface="Times New Roman" panose="02020603050405020304" charset="0"/>
                        </a:rPr>
                        <a:t> </a:t>
                      </a:r>
                      <a:endParaRPr lang="en-US" altLang="en-US" sz="700" b="1">
                        <a:latin typeface="Arial Unicode MS" panose="020B0604020202020204" charset="-122"/>
                        <a:ea typeface="Arial Unicode MS" panose="020B0604020202020204" charset="-122"/>
                        <a:cs typeface="Arial Unicode MS" panose="020B0604020202020204"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Arial Unicode MS" panose="020B0604020202020204" charset="-122"/>
                          <a:ea typeface="Arial Unicode MS" panose="020B0604020202020204" charset="-122"/>
                          <a:cs typeface="Arial Unicode MS" panose="020B0604020202020204" charset="-122"/>
                        </a:rPr>
                        <a:t>0</a:t>
                      </a:r>
                      <a:r>
                        <a:rPr lang="en-US" sz="700" b="1">
                          <a:latin typeface="Times New Roman" panose="02020603050405020304" charset="0"/>
                          <a:cs typeface="Times New Roman" panose="02020603050405020304" charset="0"/>
                        </a:rPr>
                        <a:t> </a:t>
                      </a:r>
                      <a:endParaRPr lang="en-US" altLang="en-US" sz="700" b="1">
                        <a:latin typeface="Arial Unicode MS" panose="020B0604020202020204" charset="-122"/>
                        <a:ea typeface="Arial Unicode MS" panose="020B0604020202020204" charset="-122"/>
                        <a:cs typeface="Arial Unicode MS" panose="020B0604020202020204"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Arial Unicode MS" panose="020B0604020202020204" charset="-122"/>
                          <a:ea typeface="Arial Unicode MS" panose="020B0604020202020204" charset="-122"/>
                          <a:cs typeface="Arial Unicode MS" panose="020B0604020202020204" charset="-122"/>
                        </a:rPr>
                        <a:t>0</a:t>
                      </a:r>
                      <a:r>
                        <a:rPr lang="en-US" sz="700" b="1">
                          <a:latin typeface="Times New Roman" panose="02020603050405020304" charset="0"/>
                          <a:cs typeface="Times New Roman" panose="02020603050405020304" charset="0"/>
                        </a:rPr>
                        <a:t> </a:t>
                      </a:r>
                      <a:endParaRPr lang="en-US" altLang="en-US" sz="700" b="1">
                        <a:latin typeface="Arial Unicode MS" panose="020B0604020202020204" charset="-122"/>
                        <a:ea typeface="Arial Unicode MS" panose="020B0604020202020204" charset="-122"/>
                        <a:cs typeface="Arial Unicode MS" panose="020B0604020202020204"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Times New Roman" panose="02020603050405020304" charset="0"/>
                          <a:cs typeface="Times New Roman" panose="02020603050405020304" charset="0"/>
                        </a:rPr>
                        <a:t> </a:t>
                      </a:r>
                      <a:r>
                        <a:rPr lang="en-US" sz="700" b="1">
                          <a:latin typeface="Arial Unicode MS" panose="020B0604020202020204" charset="-122"/>
                          <a:ea typeface="Arial Unicode MS" panose="020B0604020202020204" charset="-122"/>
                          <a:cs typeface="Arial Unicode MS" panose="020B0604020202020204" charset="-122"/>
                        </a:rPr>
                        <a:t>0</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Times New Roman" panose="02020603050405020304" charset="0"/>
                          <a:cs typeface="Times New Roman" panose="02020603050405020304" charset="0"/>
                        </a:rPr>
                        <a:t> </a:t>
                      </a:r>
                      <a:r>
                        <a:rPr lang="en-US" sz="700" b="1">
                          <a:latin typeface="Arial Unicode MS" panose="020B0604020202020204" charset="-122"/>
                          <a:ea typeface="Arial Unicode MS" panose="020B0604020202020204" charset="-122"/>
                          <a:cs typeface="Arial Unicode MS" panose="020B0604020202020204" charset="-122"/>
                        </a:rPr>
                        <a:t>0</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Times New Roman" panose="02020603050405020304" charset="0"/>
                          <a:cs typeface="Times New Roman" panose="02020603050405020304" charset="0"/>
                        </a:rPr>
                        <a:t> </a:t>
                      </a:r>
                      <a:r>
                        <a:rPr lang="en-US" sz="700" b="1">
                          <a:latin typeface="Arial Unicode MS" panose="020B0604020202020204" charset="-122"/>
                          <a:ea typeface="Arial Unicode MS" panose="020B0604020202020204" charset="-122"/>
                          <a:cs typeface="Arial Unicode MS" panose="020B0604020202020204" charset="-122"/>
                        </a:rPr>
                        <a:t>0</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9751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gridSpan="2">
                  <a:txBody>
                    <a:bodyPr/>
                    <a:p>
                      <a:pPr indent="0">
                        <a:buNone/>
                      </a:pPr>
                      <a:r>
                        <a:rPr lang="en-US" sz="700" b="1">
                          <a:latin typeface="Times New Roman" panose="02020603050405020304" charset="0"/>
                          <a:cs typeface="Times New Roman" panose="02020603050405020304" charset="0"/>
                        </a:rPr>
                        <a:t>（二）部分公开（区分处理的，只计这一情形，不计其他情形）</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lgn="ctr">
                        <a:buNone/>
                      </a:pPr>
                      <a:r>
                        <a:rPr lang="en-US" sz="700" b="1">
                          <a:latin typeface="Times New Roman" panose="02020603050405020304" charset="0"/>
                          <a:cs typeface="Times New Roman" panose="02020603050405020304" charset="0"/>
                        </a:rPr>
                        <a:t> </a:t>
                      </a:r>
                      <a:r>
                        <a:rPr lang="en-US" sz="700" b="1">
                          <a:latin typeface="Arial Unicode MS" panose="020B0604020202020204" charset="-122"/>
                          <a:ea typeface="Arial Unicode MS" panose="020B0604020202020204" charset="-122"/>
                          <a:cs typeface="Arial Unicode MS" panose="020B0604020202020204" charset="-122"/>
                        </a:rPr>
                        <a:t>0</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Arial Unicode MS" panose="020B0604020202020204" charset="-122"/>
                          <a:ea typeface="Arial Unicode MS" panose="020B0604020202020204" charset="-122"/>
                          <a:cs typeface="Arial Unicode MS" panose="020B0604020202020204" charset="-122"/>
                        </a:rPr>
                        <a:t>0</a:t>
                      </a:r>
                      <a:r>
                        <a:rPr lang="en-US" sz="700" b="1">
                          <a:latin typeface="Times New Roman" panose="02020603050405020304" charset="0"/>
                          <a:cs typeface="Times New Roman" panose="02020603050405020304" charset="0"/>
                        </a:rPr>
                        <a:t> </a:t>
                      </a:r>
                      <a:endParaRPr lang="en-US" altLang="en-US" sz="700" b="1">
                        <a:latin typeface="Arial Unicode MS" panose="020B0604020202020204" charset="-122"/>
                        <a:ea typeface="Arial Unicode MS" panose="020B0604020202020204" charset="-122"/>
                        <a:cs typeface="Arial Unicode MS" panose="020B0604020202020204"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Arial Unicode MS" panose="020B0604020202020204" charset="-122"/>
                          <a:ea typeface="Arial Unicode MS" panose="020B0604020202020204" charset="-122"/>
                          <a:cs typeface="Arial Unicode MS" panose="020B0604020202020204" charset="-122"/>
                        </a:rPr>
                        <a:t>0</a:t>
                      </a:r>
                      <a:r>
                        <a:rPr lang="en-US" sz="700" b="1">
                          <a:latin typeface="Times New Roman" panose="02020603050405020304" charset="0"/>
                          <a:cs typeface="Times New Roman" panose="02020603050405020304" charset="0"/>
                        </a:rPr>
                        <a:t> </a:t>
                      </a:r>
                      <a:endParaRPr lang="en-US" altLang="en-US" sz="700" b="1">
                        <a:latin typeface="Arial Unicode MS" panose="020B0604020202020204" charset="-122"/>
                        <a:ea typeface="Arial Unicode MS" panose="020B0604020202020204" charset="-122"/>
                        <a:cs typeface="Arial Unicode MS" panose="020B0604020202020204"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Arial Unicode MS" panose="020B0604020202020204" charset="-122"/>
                          <a:ea typeface="Arial Unicode MS" panose="020B0604020202020204" charset="-122"/>
                          <a:cs typeface="Arial Unicode MS" panose="020B0604020202020204" charset="-122"/>
                        </a:rPr>
                        <a:t>0</a:t>
                      </a:r>
                      <a:r>
                        <a:rPr lang="en-US" sz="700" b="1">
                          <a:latin typeface="Times New Roman" panose="02020603050405020304" charset="0"/>
                          <a:cs typeface="Times New Roman" panose="02020603050405020304" charset="0"/>
                        </a:rPr>
                        <a:t> </a:t>
                      </a:r>
                      <a:endParaRPr lang="en-US" altLang="en-US" sz="700" b="1">
                        <a:latin typeface="Arial Unicode MS" panose="020B0604020202020204" charset="-122"/>
                        <a:ea typeface="Arial Unicode MS" panose="020B0604020202020204" charset="-122"/>
                        <a:cs typeface="Arial Unicode MS" panose="020B0604020202020204"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Arial Unicode MS" panose="020B0604020202020204" charset="-122"/>
                          <a:ea typeface="Arial Unicode MS" panose="020B0604020202020204" charset="-122"/>
                          <a:cs typeface="Arial Unicode MS" panose="020B0604020202020204" charset="-122"/>
                        </a:rPr>
                        <a:t>0</a:t>
                      </a:r>
                      <a:r>
                        <a:rPr lang="en-US" sz="700" b="1">
                          <a:latin typeface="Times New Roman" panose="02020603050405020304" charset="0"/>
                          <a:cs typeface="Times New Roman" panose="02020603050405020304" charset="0"/>
                        </a:rPr>
                        <a:t> </a:t>
                      </a:r>
                      <a:endParaRPr lang="en-US" altLang="en-US" sz="700" b="1">
                        <a:latin typeface="Arial Unicode MS" panose="020B0604020202020204" charset="-122"/>
                        <a:ea typeface="Arial Unicode MS" panose="020B0604020202020204" charset="-122"/>
                        <a:cs typeface="Arial Unicode MS" panose="020B0604020202020204"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Times New Roman" panose="02020603050405020304" charset="0"/>
                          <a:cs typeface="Times New Roman" panose="02020603050405020304" charset="0"/>
                        </a:rPr>
                        <a:t> </a:t>
                      </a:r>
                      <a:r>
                        <a:rPr lang="en-US" sz="700" b="1">
                          <a:latin typeface="Arial Unicode MS" panose="020B0604020202020204" charset="-122"/>
                          <a:ea typeface="Arial Unicode MS" panose="020B0604020202020204" charset="-122"/>
                          <a:cs typeface="Arial Unicode MS" panose="020B0604020202020204" charset="-122"/>
                        </a:rPr>
                        <a:t>0</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Times New Roman" panose="02020603050405020304" charset="0"/>
                          <a:cs typeface="Times New Roman" panose="02020603050405020304" charset="0"/>
                        </a:rPr>
                        <a:t> </a:t>
                      </a:r>
                      <a:r>
                        <a:rPr lang="en-US" sz="700" b="1">
                          <a:latin typeface="Arial Unicode MS" panose="020B0604020202020204" charset="-122"/>
                          <a:ea typeface="Arial Unicode MS" panose="020B0604020202020204" charset="-122"/>
                          <a:cs typeface="Arial Unicode MS" panose="020B0604020202020204" charset="-122"/>
                        </a:rPr>
                        <a:t>0</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9304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rowSpan="8">
                  <a:txBody>
                    <a:bodyPr/>
                    <a:p>
                      <a:pPr indent="0">
                        <a:buNone/>
                      </a:pPr>
                      <a:r>
                        <a:rPr lang="en-US" sz="700" b="1">
                          <a:latin typeface="Times New Roman" panose="02020603050405020304" charset="0"/>
                          <a:cs typeface="Times New Roman" panose="02020603050405020304" charset="0"/>
                        </a:rPr>
                        <a:t>（三）不予公开</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700" b="1">
                          <a:latin typeface="Times New Roman" panose="02020603050405020304" charset="0"/>
                          <a:cs typeface="Times New Roman" panose="02020603050405020304" charset="0"/>
                        </a:rPr>
                        <a:t>1.属于国家秘密</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Times New Roman" panose="02020603050405020304" charset="0"/>
                          <a:cs typeface="Times New Roman" panose="02020603050405020304" charset="0"/>
                        </a:rPr>
                        <a:t> </a:t>
                      </a:r>
                      <a:r>
                        <a:rPr lang="en-US" sz="700" b="1">
                          <a:latin typeface="Arial Unicode MS" panose="020B0604020202020204" charset="-122"/>
                          <a:ea typeface="Arial Unicode MS" panose="020B0604020202020204" charset="-122"/>
                          <a:cs typeface="Arial Unicode MS" panose="020B0604020202020204" charset="-122"/>
                        </a:rPr>
                        <a:t>0</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Arial Unicode MS" panose="020B0604020202020204" charset="-122"/>
                          <a:ea typeface="Arial Unicode MS" panose="020B0604020202020204" charset="-122"/>
                          <a:cs typeface="Arial Unicode MS" panose="020B0604020202020204" charset="-122"/>
                        </a:rPr>
                        <a:t>0</a:t>
                      </a:r>
                      <a:r>
                        <a:rPr lang="en-US" sz="700" b="1">
                          <a:latin typeface="Times New Roman" panose="02020603050405020304" charset="0"/>
                          <a:cs typeface="Times New Roman" panose="02020603050405020304" charset="0"/>
                        </a:rPr>
                        <a:t> </a:t>
                      </a:r>
                      <a:endParaRPr lang="en-US" altLang="en-US" sz="700" b="1">
                        <a:latin typeface="Arial Unicode MS" panose="020B0604020202020204" charset="-122"/>
                        <a:ea typeface="Arial Unicode MS" panose="020B0604020202020204" charset="-122"/>
                        <a:cs typeface="Arial Unicode MS" panose="020B0604020202020204"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Arial Unicode MS" panose="020B0604020202020204" charset="-122"/>
                          <a:ea typeface="Arial Unicode MS" panose="020B0604020202020204" charset="-122"/>
                          <a:cs typeface="Arial Unicode MS" panose="020B0604020202020204" charset="-122"/>
                        </a:rPr>
                        <a:t>0</a:t>
                      </a:r>
                      <a:r>
                        <a:rPr lang="en-US" sz="700" b="1">
                          <a:latin typeface="Times New Roman" panose="02020603050405020304" charset="0"/>
                          <a:cs typeface="Times New Roman" panose="02020603050405020304" charset="0"/>
                        </a:rPr>
                        <a:t> </a:t>
                      </a:r>
                      <a:endParaRPr lang="en-US" altLang="en-US" sz="700" b="1">
                        <a:latin typeface="Arial Unicode MS" panose="020B0604020202020204" charset="-122"/>
                        <a:ea typeface="Arial Unicode MS" panose="020B0604020202020204" charset="-122"/>
                        <a:cs typeface="Arial Unicode MS" panose="020B0604020202020204"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Arial Unicode MS" panose="020B0604020202020204" charset="-122"/>
                          <a:ea typeface="Arial Unicode MS" panose="020B0604020202020204" charset="-122"/>
                          <a:cs typeface="Arial Unicode MS" panose="020B0604020202020204" charset="-122"/>
                        </a:rPr>
                        <a:t>0</a:t>
                      </a:r>
                      <a:r>
                        <a:rPr lang="en-US" sz="700" b="1">
                          <a:latin typeface="Times New Roman" panose="02020603050405020304" charset="0"/>
                          <a:cs typeface="Times New Roman" panose="02020603050405020304" charset="0"/>
                        </a:rPr>
                        <a:t> </a:t>
                      </a:r>
                      <a:endParaRPr lang="en-US" altLang="en-US" sz="700" b="1">
                        <a:latin typeface="Arial Unicode MS" panose="020B0604020202020204" charset="-122"/>
                        <a:ea typeface="Arial Unicode MS" panose="020B0604020202020204" charset="-122"/>
                        <a:cs typeface="Arial Unicode MS" panose="020B0604020202020204"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Times New Roman" panose="02020603050405020304" charset="0"/>
                          <a:cs typeface="Times New Roman" panose="02020603050405020304" charset="0"/>
                        </a:rPr>
                        <a:t> </a:t>
                      </a:r>
                      <a:r>
                        <a:rPr lang="en-US" sz="700" b="1">
                          <a:latin typeface="Arial Unicode MS" panose="020B0604020202020204" charset="-122"/>
                          <a:ea typeface="Arial Unicode MS" panose="020B0604020202020204" charset="-122"/>
                          <a:cs typeface="Arial Unicode MS" panose="020B0604020202020204" charset="-122"/>
                        </a:rPr>
                        <a:t>0</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Times New Roman" panose="02020603050405020304" charset="0"/>
                          <a:cs typeface="Times New Roman" panose="02020603050405020304" charset="0"/>
                        </a:rPr>
                        <a:t> </a:t>
                      </a:r>
                      <a:r>
                        <a:rPr lang="en-US" sz="700" b="1">
                          <a:latin typeface="Arial Unicode MS" panose="020B0604020202020204" charset="-122"/>
                          <a:ea typeface="Arial Unicode MS" panose="020B0604020202020204" charset="-122"/>
                          <a:cs typeface="Arial Unicode MS" panose="020B0604020202020204" charset="-122"/>
                        </a:rPr>
                        <a:t>0</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Times New Roman" panose="02020603050405020304" charset="0"/>
                          <a:cs typeface="Times New Roman" panose="02020603050405020304" charset="0"/>
                        </a:rPr>
                        <a:t> </a:t>
                      </a:r>
                      <a:r>
                        <a:rPr lang="en-US" sz="700" b="1">
                          <a:latin typeface="Arial Unicode MS" panose="020B0604020202020204" charset="-122"/>
                          <a:ea typeface="Arial Unicode MS" panose="020B0604020202020204" charset="-122"/>
                          <a:cs typeface="Arial Unicode MS" panose="020B0604020202020204" charset="-122"/>
                        </a:rPr>
                        <a:t>0</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9494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700" b="1">
                          <a:latin typeface="Times New Roman" panose="02020603050405020304" charset="0"/>
                          <a:cs typeface="Times New Roman" panose="02020603050405020304" charset="0"/>
                        </a:rPr>
                        <a:t>2.其他法律行政法规禁止公开</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Times New Roman" panose="02020603050405020304" charset="0"/>
                          <a:cs typeface="Times New Roman" panose="02020603050405020304" charset="0"/>
                        </a:rPr>
                        <a:t> </a:t>
                      </a:r>
                      <a:r>
                        <a:rPr lang="en-US" sz="700" b="1">
                          <a:latin typeface="Arial Unicode MS" panose="020B0604020202020204" charset="-122"/>
                          <a:ea typeface="Arial Unicode MS" panose="020B0604020202020204" charset="-122"/>
                          <a:cs typeface="Arial Unicode MS" panose="020B0604020202020204" charset="-122"/>
                        </a:rPr>
                        <a:t>0</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Arial Unicode MS" panose="020B0604020202020204" charset="-122"/>
                          <a:ea typeface="Arial Unicode MS" panose="020B0604020202020204" charset="-122"/>
                          <a:cs typeface="Arial Unicode MS" panose="020B0604020202020204" charset="-122"/>
                        </a:rPr>
                        <a:t>0</a:t>
                      </a:r>
                      <a:r>
                        <a:rPr lang="en-US" sz="700" b="1">
                          <a:latin typeface="Times New Roman" panose="02020603050405020304" charset="0"/>
                          <a:cs typeface="Times New Roman" panose="02020603050405020304" charset="0"/>
                        </a:rPr>
                        <a:t> </a:t>
                      </a:r>
                      <a:endParaRPr lang="en-US" altLang="en-US" sz="700" b="1">
                        <a:latin typeface="Arial Unicode MS" panose="020B0604020202020204" charset="-122"/>
                        <a:ea typeface="Arial Unicode MS" panose="020B0604020202020204" charset="-122"/>
                        <a:cs typeface="Arial Unicode MS" panose="020B0604020202020204"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Arial Unicode MS" panose="020B0604020202020204" charset="-122"/>
                          <a:ea typeface="Arial Unicode MS" panose="020B0604020202020204" charset="-122"/>
                          <a:cs typeface="Arial Unicode MS" panose="020B0604020202020204" charset="-122"/>
                        </a:rPr>
                        <a:t>0</a:t>
                      </a:r>
                      <a:r>
                        <a:rPr lang="en-US" sz="700" b="1">
                          <a:latin typeface="Times New Roman" panose="02020603050405020304" charset="0"/>
                          <a:cs typeface="Times New Roman" panose="02020603050405020304" charset="0"/>
                        </a:rPr>
                        <a:t> </a:t>
                      </a:r>
                      <a:endParaRPr lang="en-US" altLang="en-US" sz="700" b="1">
                        <a:latin typeface="Arial Unicode MS" panose="020B0604020202020204" charset="-122"/>
                        <a:ea typeface="Arial Unicode MS" panose="020B0604020202020204" charset="-122"/>
                        <a:cs typeface="Arial Unicode MS" panose="020B0604020202020204"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Arial Unicode MS" panose="020B0604020202020204" charset="-122"/>
                          <a:ea typeface="Arial Unicode MS" panose="020B0604020202020204" charset="-122"/>
                          <a:cs typeface="Arial Unicode MS" panose="020B0604020202020204" charset="-122"/>
                        </a:rPr>
                        <a:t>0</a:t>
                      </a:r>
                      <a:r>
                        <a:rPr lang="en-US" sz="700" b="1">
                          <a:latin typeface="Times New Roman" panose="02020603050405020304" charset="0"/>
                          <a:cs typeface="Times New Roman" panose="02020603050405020304" charset="0"/>
                        </a:rPr>
                        <a:t> </a:t>
                      </a:r>
                      <a:endParaRPr lang="en-US" altLang="en-US" sz="700" b="1">
                        <a:latin typeface="Arial Unicode MS" panose="020B0604020202020204" charset="-122"/>
                        <a:ea typeface="Arial Unicode MS" panose="020B0604020202020204" charset="-122"/>
                        <a:cs typeface="Arial Unicode MS" panose="020B0604020202020204"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Arial Unicode MS" panose="020B0604020202020204" charset="-122"/>
                          <a:ea typeface="Arial Unicode MS" panose="020B0604020202020204" charset="-122"/>
                          <a:cs typeface="Arial Unicode MS" panose="020B0604020202020204" charset="-122"/>
                        </a:rPr>
                        <a:t>0</a:t>
                      </a:r>
                      <a:r>
                        <a:rPr lang="en-US" sz="700" b="1">
                          <a:latin typeface="Times New Roman" panose="02020603050405020304" charset="0"/>
                          <a:cs typeface="Times New Roman" panose="02020603050405020304" charset="0"/>
                        </a:rPr>
                        <a:t> </a:t>
                      </a:r>
                      <a:endParaRPr lang="en-US" altLang="en-US" sz="700" b="1">
                        <a:latin typeface="Arial Unicode MS" panose="020B0604020202020204" charset="-122"/>
                        <a:ea typeface="Arial Unicode MS" panose="020B0604020202020204" charset="-122"/>
                        <a:cs typeface="Arial Unicode MS" panose="020B0604020202020204"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Times New Roman" panose="02020603050405020304" charset="0"/>
                          <a:cs typeface="Times New Roman" panose="02020603050405020304" charset="0"/>
                        </a:rPr>
                        <a:t> </a:t>
                      </a:r>
                      <a:r>
                        <a:rPr lang="en-US" sz="700" b="1">
                          <a:latin typeface="Arial Unicode MS" panose="020B0604020202020204" charset="-122"/>
                          <a:ea typeface="Arial Unicode MS" panose="020B0604020202020204" charset="-122"/>
                          <a:cs typeface="Arial Unicode MS" panose="020B0604020202020204" charset="-122"/>
                        </a:rPr>
                        <a:t>0</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Times New Roman" panose="02020603050405020304" charset="0"/>
                          <a:cs typeface="Times New Roman" panose="02020603050405020304" charset="0"/>
                        </a:rPr>
                        <a:t> </a:t>
                      </a:r>
                      <a:r>
                        <a:rPr lang="en-US" sz="700" b="1">
                          <a:latin typeface="Arial Unicode MS" panose="020B0604020202020204" charset="-122"/>
                          <a:ea typeface="Arial Unicode MS" panose="020B0604020202020204" charset="-122"/>
                          <a:cs typeface="Arial Unicode MS" panose="020B0604020202020204" charset="-122"/>
                        </a:rPr>
                        <a:t>0</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9240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700" b="1">
                          <a:latin typeface="Times New Roman" panose="02020603050405020304" charset="0"/>
                          <a:cs typeface="Times New Roman" panose="02020603050405020304" charset="0"/>
                        </a:rPr>
                        <a:t>3.危及“三安全一稳定”</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Times New Roman" panose="02020603050405020304" charset="0"/>
                          <a:cs typeface="Times New Roman" panose="02020603050405020304" charset="0"/>
                        </a:rPr>
                        <a:t> </a:t>
                      </a:r>
                      <a:r>
                        <a:rPr lang="en-US" sz="700" b="1">
                          <a:latin typeface="Arial Unicode MS" panose="020B0604020202020204" charset="-122"/>
                          <a:ea typeface="Arial Unicode MS" panose="020B0604020202020204" charset="-122"/>
                          <a:cs typeface="Arial Unicode MS" panose="020B0604020202020204" charset="-122"/>
                        </a:rPr>
                        <a:t>0</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Arial Unicode MS" panose="020B0604020202020204" charset="-122"/>
                          <a:ea typeface="Arial Unicode MS" panose="020B0604020202020204" charset="-122"/>
                          <a:cs typeface="Arial Unicode MS" panose="020B0604020202020204" charset="-122"/>
                        </a:rPr>
                        <a:t>0</a:t>
                      </a:r>
                      <a:r>
                        <a:rPr lang="en-US" sz="700" b="1">
                          <a:latin typeface="Times New Roman" panose="02020603050405020304" charset="0"/>
                          <a:cs typeface="Times New Roman" panose="02020603050405020304" charset="0"/>
                        </a:rPr>
                        <a:t> </a:t>
                      </a:r>
                      <a:endParaRPr lang="en-US" altLang="en-US" sz="700" b="1">
                        <a:latin typeface="Arial Unicode MS" panose="020B0604020202020204" charset="-122"/>
                        <a:ea typeface="Arial Unicode MS" panose="020B0604020202020204" charset="-122"/>
                        <a:cs typeface="Arial Unicode MS" panose="020B0604020202020204"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Arial Unicode MS" panose="020B0604020202020204" charset="-122"/>
                          <a:ea typeface="Arial Unicode MS" panose="020B0604020202020204" charset="-122"/>
                          <a:cs typeface="Arial Unicode MS" panose="020B0604020202020204" charset="-122"/>
                        </a:rPr>
                        <a:t>0</a:t>
                      </a:r>
                      <a:r>
                        <a:rPr lang="en-US" sz="700" b="1">
                          <a:latin typeface="Times New Roman" panose="02020603050405020304" charset="0"/>
                          <a:cs typeface="Times New Roman" panose="02020603050405020304" charset="0"/>
                        </a:rPr>
                        <a:t> </a:t>
                      </a:r>
                      <a:endParaRPr lang="en-US" altLang="en-US" sz="700" b="1">
                        <a:latin typeface="Arial Unicode MS" panose="020B0604020202020204" charset="-122"/>
                        <a:ea typeface="Arial Unicode MS" panose="020B0604020202020204" charset="-122"/>
                        <a:cs typeface="Arial Unicode MS" panose="020B0604020202020204"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Arial Unicode MS" panose="020B0604020202020204" charset="-122"/>
                          <a:ea typeface="Arial Unicode MS" panose="020B0604020202020204" charset="-122"/>
                          <a:cs typeface="Arial Unicode MS" panose="020B0604020202020204" charset="-122"/>
                        </a:rPr>
                        <a:t>0</a:t>
                      </a:r>
                      <a:r>
                        <a:rPr lang="en-US" sz="700" b="1">
                          <a:latin typeface="Times New Roman" panose="02020603050405020304" charset="0"/>
                          <a:cs typeface="Times New Roman" panose="02020603050405020304" charset="0"/>
                        </a:rPr>
                        <a:t> </a:t>
                      </a:r>
                      <a:endParaRPr lang="en-US" altLang="en-US" sz="700" b="1">
                        <a:latin typeface="Arial Unicode MS" panose="020B0604020202020204" charset="-122"/>
                        <a:ea typeface="Arial Unicode MS" panose="020B0604020202020204" charset="-122"/>
                        <a:cs typeface="Arial Unicode MS" panose="020B0604020202020204"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Times New Roman" panose="02020603050405020304" charset="0"/>
                          <a:cs typeface="Times New Roman" panose="02020603050405020304" charset="0"/>
                        </a:rPr>
                        <a:t> </a:t>
                      </a:r>
                      <a:r>
                        <a:rPr lang="en-US" sz="700" b="1">
                          <a:latin typeface="Arial Unicode MS" panose="020B0604020202020204" charset="-122"/>
                          <a:ea typeface="Arial Unicode MS" panose="020B0604020202020204" charset="-122"/>
                          <a:cs typeface="Arial Unicode MS" panose="020B0604020202020204" charset="-122"/>
                        </a:rPr>
                        <a:t>0</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Times New Roman" panose="02020603050405020304" charset="0"/>
                          <a:cs typeface="Times New Roman" panose="02020603050405020304" charset="0"/>
                        </a:rPr>
                        <a:t> </a:t>
                      </a:r>
                      <a:r>
                        <a:rPr lang="en-US" sz="700" b="1">
                          <a:latin typeface="Arial Unicode MS" panose="020B0604020202020204" charset="-122"/>
                          <a:ea typeface="Arial Unicode MS" panose="020B0604020202020204" charset="-122"/>
                          <a:cs typeface="Arial Unicode MS" panose="020B0604020202020204" charset="-122"/>
                        </a:rPr>
                        <a:t>0</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Times New Roman" panose="02020603050405020304" charset="0"/>
                          <a:cs typeface="Times New Roman" panose="02020603050405020304" charset="0"/>
                        </a:rPr>
                        <a:t> </a:t>
                      </a:r>
                      <a:r>
                        <a:rPr lang="en-US" sz="700" b="1">
                          <a:latin typeface="Arial Unicode MS" panose="020B0604020202020204" charset="-122"/>
                          <a:ea typeface="Arial Unicode MS" panose="020B0604020202020204" charset="-122"/>
                          <a:cs typeface="Arial Unicode MS" panose="020B0604020202020204" charset="-122"/>
                        </a:rPr>
                        <a:t>0</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9304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700" b="1">
                          <a:latin typeface="Times New Roman" panose="02020603050405020304" charset="0"/>
                          <a:cs typeface="Times New Roman" panose="02020603050405020304" charset="0"/>
                        </a:rPr>
                        <a:t>4.保护第三方合法权益</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Times New Roman" panose="02020603050405020304" charset="0"/>
                          <a:cs typeface="Times New Roman" panose="02020603050405020304" charset="0"/>
                        </a:rPr>
                        <a:t> </a:t>
                      </a:r>
                      <a:r>
                        <a:rPr lang="en-US" sz="700" b="1">
                          <a:latin typeface="Arial Unicode MS" panose="020B0604020202020204" charset="-122"/>
                          <a:ea typeface="Arial Unicode MS" panose="020B0604020202020204" charset="-122"/>
                          <a:cs typeface="Arial Unicode MS" panose="020B0604020202020204" charset="-122"/>
                        </a:rPr>
                        <a:t>0</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Arial Unicode MS" panose="020B0604020202020204" charset="-122"/>
                          <a:ea typeface="Arial Unicode MS" panose="020B0604020202020204" charset="-122"/>
                          <a:cs typeface="Arial Unicode MS" panose="020B0604020202020204" charset="-122"/>
                        </a:rPr>
                        <a:t>0</a:t>
                      </a:r>
                      <a:r>
                        <a:rPr lang="en-US" sz="700" b="1">
                          <a:latin typeface="Times New Roman" panose="02020603050405020304" charset="0"/>
                          <a:cs typeface="Times New Roman" panose="02020603050405020304" charset="0"/>
                        </a:rPr>
                        <a:t> </a:t>
                      </a:r>
                      <a:endParaRPr lang="en-US" altLang="en-US" sz="700" b="1">
                        <a:latin typeface="Arial Unicode MS" panose="020B0604020202020204" charset="-122"/>
                        <a:ea typeface="Arial Unicode MS" panose="020B0604020202020204" charset="-122"/>
                        <a:cs typeface="Arial Unicode MS" panose="020B0604020202020204"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Arial Unicode MS" panose="020B0604020202020204" charset="-122"/>
                          <a:ea typeface="Arial Unicode MS" panose="020B0604020202020204" charset="-122"/>
                          <a:cs typeface="Arial Unicode MS" panose="020B0604020202020204" charset="-122"/>
                        </a:rPr>
                        <a:t>0</a:t>
                      </a:r>
                      <a:r>
                        <a:rPr lang="en-US" sz="700" b="1">
                          <a:latin typeface="Times New Roman" panose="02020603050405020304" charset="0"/>
                          <a:cs typeface="Times New Roman" panose="02020603050405020304" charset="0"/>
                        </a:rPr>
                        <a:t> </a:t>
                      </a:r>
                      <a:endParaRPr lang="en-US" altLang="en-US" sz="700" b="1">
                        <a:latin typeface="Arial Unicode MS" panose="020B0604020202020204" charset="-122"/>
                        <a:ea typeface="Arial Unicode MS" panose="020B0604020202020204" charset="-122"/>
                        <a:cs typeface="Arial Unicode MS" panose="020B0604020202020204"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Arial Unicode MS" panose="020B0604020202020204" charset="-122"/>
                          <a:ea typeface="Arial Unicode MS" panose="020B0604020202020204" charset="-122"/>
                          <a:cs typeface="Arial Unicode MS" panose="020B0604020202020204" charset="-122"/>
                        </a:rPr>
                        <a:t>0</a:t>
                      </a:r>
                      <a:r>
                        <a:rPr lang="en-US" sz="700" b="1">
                          <a:latin typeface="Times New Roman" panose="02020603050405020304" charset="0"/>
                          <a:cs typeface="Times New Roman" panose="02020603050405020304" charset="0"/>
                        </a:rPr>
                        <a:t> </a:t>
                      </a:r>
                      <a:endParaRPr lang="en-US" altLang="en-US" sz="700" b="1">
                        <a:latin typeface="Arial Unicode MS" panose="020B0604020202020204" charset="-122"/>
                        <a:ea typeface="Arial Unicode MS" panose="020B0604020202020204" charset="-122"/>
                        <a:cs typeface="Arial Unicode MS" panose="020B0604020202020204"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Arial Unicode MS" panose="020B0604020202020204" charset="-122"/>
                          <a:ea typeface="Arial Unicode MS" panose="020B0604020202020204" charset="-122"/>
                          <a:cs typeface="Arial Unicode MS" panose="020B0604020202020204" charset="-122"/>
                        </a:rPr>
                        <a:t>0</a:t>
                      </a:r>
                      <a:r>
                        <a:rPr lang="en-US" sz="700" b="1">
                          <a:latin typeface="Times New Roman" panose="02020603050405020304" charset="0"/>
                          <a:cs typeface="Times New Roman" panose="02020603050405020304" charset="0"/>
                        </a:rPr>
                        <a:t> </a:t>
                      </a:r>
                      <a:endParaRPr lang="en-US" altLang="en-US" sz="700" b="1">
                        <a:latin typeface="Arial Unicode MS" panose="020B0604020202020204" charset="-122"/>
                        <a:ea typeface="Arial Unicode MS" panose="020B0604020202020204" charset="-122"/>
                        <a:cs typeface="Arial Unicode MS" panose="020B0604020202020204"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Times New Roman" panose="02020603050405020304" charset="0"/>
                          <a:cs typeface="Times New Roman" panose="02020603050405020304" charset="0"/>
                        </a:rPr>
                        <a:t> </a:t>
                      </a:r>
                      <a:r>
                        <a:rPr lang="en-US" sz="700" b="1">
                          <a:latin typeface="Arial Unicode MS" panose="020B0604020202020204" charset="-122"/>
                          <a:ea typeface="Arial Unicode MS" panose="020B0604020202020204" charset="-122"/>
                          <a:cs typeface="Arial Unicode MS" panose="020B0604020202020204" charset="-122"/>
                        </a:rPr>
                        <a:t>0</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Times New Roman" panose="02020603050405020304" charset="0"/>
                          <a:cs typeface="Times New Roman" panose="02020603050405020304" charset="0"/>
                        </a:rPr>
                        <a:t> </a:t>
                      </a:r>
                      <a:r>
                        <a:rPr lang="en-US" sz="700" b="1">
                          <a:latin typeface="Arial Unicode MS" panose="020B0604020202020204" charset="-122"/>
                          <a:ea typeface="Arial Unicode MS" panose="020B0604020202020204" charset="-122"/>
                          <a:cs typeface="Arial Unicode MS" panose="020B0604020202020204" charset="-122"/>
                        </a:rPr>
                        <a:t>0</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9367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700" b="1">
                          <a:latin typeface="Times New Roman" panose="02020603050405020304" charset="0"/>
                          <a:cs typeface="Times New Roman" panose="02020603050405020304" charset="0"/>
                        </a:rPr>
                        <a:t>5.属于三类内部事务信息</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Times New Roman" panose="02020603050405020304" charset="0"/>
                          <a:cs typeface="Times New Roman" panose="02020603050405020304" charset="0"/>
                        </a:rPr>
                        <a:t> </a:t>
                      </a:r>
                      <a:r>
                        <a:rPr lang="en-US" sz="700" b="1">
                          <a:latin typeface="Arial Unicode MS" panose="020B0604020202020204" charset="-122"/>
                          <a:ea typeface="Arial Unicode MS" panose="020B0604020202020204" charset="-122"/>
                          <a:cs typeface="Arial Unicode MS" panose="020B0604020202020204" charset="-122"/>
                        </a:rPr>
                        <a:t>0</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Arial Unicode MS" panose="020B0604020202020204" charset="-122"/>
                          <a:ea typeface="Arial Unicode MS" panose="020B0604020202020204" charset="-122"/>
                          <a:cs typeface="Arial Unicode MS" panose="020B0604020202020204" charset="-122"/>
                        </a:rPr>
                        <a:t>0</a:t>
                      </a:r>
                      <a:r>
                        <a:rPr lang="en-US" sz="700" b="1">
                          <a:latin typeface="Times New Roman" panose="02020603050405020304" charset="0"/>
                          <a:cs typeface="Times New Roman" panose="02020603050405020304" charset="0"/>
                        </a:rPr>
                        <a:t> </a:t>
                      </a:r>
                      <a:endParaRPr lang="en-US" altLang="en-US" sz="700" b="1">
                        <a:latin typeface="Arial Unicode MS" panose="020B0604020202020204" charset="-122"/>
                        <a:ea typeface="Arial Unicode MS" panose="020B0604020202020204" charset="-122"/>
                        <a:cs typeface="Arial Unicode MS" panose="020B0604020202020204"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Arial Unicode MS" panose="020B0604020202020204" charset="-122"/>
                          <a:ea typeface="Arial Unicode MS" panose="020B0604020202020204" charset="-122"/>
                          <a:cs typeface="Arial Unicode MS" panose="020B0604020202020204" charset="-122"/>
                        </a:rPr>
                        <a:t>0</a:t>
                      </a:r>
                      <a:r>
                        <a:rPr lang="en-US" sz="700" b="1">
                          <a:latin typeface="Times New Roman" panose="02020603050405020304" charset="0"/>
                          <a:cs typeface="Times New Roman" panose="02020603050405020304" charset="0"/>
                        </a:rPr>
                        <a:t> </a:t>
                      </a:r>
                      <a:endParaRPr lang="en-US" altLang="en-US" sz="700" b="1">
                        <a:latin typeface="Arial Unicode MS" panose="020B0604020202020204" charset="-122"/>
                        <a:ea typeface="Arial Unicode MS" panose="020B0604020202020204" charset="-122"/>
                        <a:cs typeface="Arial Unicode MS" panose="020B0604020202020204"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Arial Unicode MS" panose="020B0604020202020204" charset="-122"/>
                          <a:ea typeface="Arial Unicode MS" panose="020B0604020202020204" charset="-122"/>
                          <a:cs typeface="Arial Unicode MS" panose="020B0604020202020204" charset="-122"/>
                        </a:rPr>
                        <a:t>0</a:t>
                      </a:r>
                      <a:r>
                        <a:rPr lang="en-US" sz="700" b="1">
                          <a:latin typeface="Times New Roman" panose="02020603050405020304" charset="0"/>
                          <a:cs typeface="Times New Roman" panose="02020603050405020304" charset="0"/>
                        </a:rPr>
                        <a:t> </a:t>
                      </a:r>
                      <a:endParaRPr lang="en-US" altLang="en-US" sz="700" b="1">
                        <a:latin typeface="Arial Unicode MS" panose="020B0604020202020204" charset="-122"/>
                        <a:ea typeface="Arial Unicode MS" panose="020B0604020202020204" charset="-122"/>
                        <a:cs typeface="Arial Unicode MS" panose="020B0604020202020204"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Times New Roman" panose="02020603050405020304" charset="0"/>
                          <a:cs typeface="Times New Roman" panose="02020603050405020304" charset="0"/>
                        </a:rPr>
                        <a:t> </a:t>
                      </a:r>
                      <a:r>
                        <a:rPr lang="en-US" sz="700" b="1">
                          <a:latin typeface="Arial Unicode MS" panose="020B0604020202020204" charset="-122"/>
                          <a:ea typeface="Arial Unicode MS" panose="020B0604020202020204" charset="-122"/>
                          <a:cs typeface="Arial Unicode MS" panose="020B0604020202020204" charset="-122"/>
                        </a:rPr>
                        <a:t>0</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Times New Roman" panose="02020603050405020304" charset="0"/>
                          <a:cs typeface="Times New Roman" panose="02020603050405020304" charset="0"/>
                        </a:rPr>
                        <a:t> </a:t>
                      </a:r>
                      <a:r>
                        <a:rPr lang="en-US" sz="700" b="1">
                          <a:latin typeface="Arial Unicode MS" panose="020B0604020202020204" charset="-122"/>
                          <a:ea typeface="Arial Unicode MS" panose="020B0604020202020204" charset="-122"/>
                          <a:cs typeface="Arial Unicode MS" panose="020B0604020202020204" charset="-122"/>
                        </a:rPr>
                        <a:t>0</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Times New Roman" panose="02020603050405020304" charset="0"/>
                          <a:cs typeface="Times New Roman" panose="02020603050405020304" charset="0"/>
                        </a:rPr>
                        <a:t> </a:t>
                      </a:r>
                      <a:r>
                        <a:rPr lang="en-US" sz="700" b="1">
                          <a:latin typeface="Arial Unicode MS" panose="020B0604020202020204" charset="-122"/>
                          <a:ea typeface="Arial Unicode MS" panose="020B0604020202020204" charset="-122"/>
                          <a:cs typeface="Arial Unicode MS" panose="020B0604020202020204" charset="-122"/>
                        </a:rPr>
                        <a:t>0</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9304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700" b="1">
                          <a:latin typeface="Times New Roman" panose="02020603050405020304" charset="0"/>
                          <a:cs typeface="Times New Roman" panose="02020603050405020304" charset="0"/>
                        </a:rPr>
                        <a:t>6.属于四类过程性信息</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Times New Roman" panose="02020603050405020304" charset="0"/>
                          <a:cs typeface="Times New Roman" panose="02020603050405020304" charset="0"/>
                        </a:rPr>
                        <a:t> </a:t>
                      </a:r>
                      <a:r>
                        <a:rPr lang="en-US" sz="700" b="1">
                          <a:latin typeface="Arial Unicode MS" panose="020B0604020202020204" charset="-122"/>
                          <a:ea typeface="Arial Unicode MS" panose="020B0604020202020204" charset="-122"/>
                          <a:cs typeface="Arial Unicode MS" panose="020B0604020202020204" charset="-122"/>
                        </a:rPr>
                        <a:t>0</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Arial Unicode MS" panose="020B0604020202020204" charset="-122"/>
                          <a:ea typeface="Arial Unicode MS" panose="020B0604020202020204" charset="-122"/>
                          <a:cs typeface="Arial Unicode MS" panose="020B0604020202020204" charset="-122"/>
                        </a:rPr>
                        <a:t>0</a:t>
                      </a:r>
                      <a:r>
                        <a:rPr lang="en-US" sz="700" b="1">
                          <a:latin typeface="Times New Roman" panose="02020603050405020304" charset="0"/>
                          <a:cs typeface="Times New Roman" panose="02020603050405020304" charset="0"/>
                        </a:rPr>
                        <a:t> </a:t>
                      </a:r>
                      <a:endParaRPr lang="en-US" altLang="en-US" sz="700" b="1">
                        <a:latin typeface="Arial Unicode MS" panose="020B0604020202020204" charset="-122"/>
                        <a:ea typeface="Arial Unicode MS" panose="020B0604020202020204" charset="-122"/>
                        <a:cs typeface="Arial Unicode MS" panose="020B0604020202020204"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Arial Unicode MS" panose="020B0604020202020204" charset="-122"/>
                          <a:ea typeface="Arial Unicode MS" panose="020B0604020202020204" charset="-122"/>
                          <a:cs typeface="Arial Unicode MS" panose="020B0604020202020204" charset="-122"/>
                        </a:rPr>
                        <a:t>0</a:t>
                      </a:r>
                      <a:r>
                        <a:rPr lang="en-US" sz="700" b="1">
                          <a:latin typeface="Times New Roman" panose="02020603050405020304" charset="0"/>
                          <a:cs typeface="Times New Roman" panose="02020603050405020304" charset="0"/>
                        </a:rPr>
                        <a:t> </a:t>
                      </a:r>
                      <a:endParaRPr lang="en-US" altLang="en-US" sz="700" b="1">
                        <a:latin typeface="Arial Unicode MS" panose="020B0604020202020204" charset="-122"/>
                        <a:ea typeface="Arial Unicode MS" panose="020B0604020202020204" charset="-122"/>
                        <a:cs typeface="Arial Unicode MS" panose="020B0604020202020204"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Arial Unicode MS" panose="020B0604020202020204" charset="-122"/>
                          <a:ea typeface="Arial Unicode MS" panose="020B0604020202020204" charset="-122"/>
                          <a:cs typeface="Arial Unicode MS" panose="020B0604020202020204" charset="-122"/>
                        </a:rPr>
                        <a:t>0</a:t>
                      </a:r>
                      <a:r>
                        <a:rPr lang="en-US" sz="700" b="1">
                          <a:latin typeface="Times New Roman" panose="02020603050405020304" charset="0"/>
                          <a:cs typeface="Times New Roman" panose="02020603050405020304" charset="0"/>
                        </a:rPr>
                        <a:t> </a:t>
                      </a:r>
                      <a:endParaRPr lang="en-US" altLang="en-US" sz="700" b="1">
                        <a:latin typeface="Arial Unicode MS" panose="020B0604020202020204" charset="-122"/>
                        <a:ea typeface="Arial Unicode MS" panose="020B0604020202020204" charset="-122"/>
                        <a:cs typeface="Arial Unicode MS" panose="020B0604020202020204"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Arial Unicode MS" panose="020B0604020202020204" charset="-122"/>
                          <a:ea typeface="Arial Unicode MS" panose="020B0604020202020204" charset="-122"/>
                          <a:cs typeface="Arial Unicode MS" panose="020B0604020202020204" charset="-122"/>
                        </a:rPr>
                        <a:t>0</a:t>
                      </a:r>
                      <a:r>
                        <a:rPr lang="en-US" sz="700" b="1">
                          <a:latin typeface="Times New Roman" panose="02020603050405020304" charset="0"/>
                          <a:cs typeface="Times New Roman" panose="02020603050405020304" charset="0"/>
                        </a:rPr>
                        <a:t> </a:t>
                      </a:r>
                      <a:endParaRPr lang="en-US" altLang="en-US" sz="700" b="1">
                        <a:latin typeface="Arial Unicode MS" panose="020B0604020202020204" charset="-122"/>
                        <a:ea typeface="Arial Unicode MS" panose="020B0604020202020204" charset="-122"/>
                        <a:cs typeface="Arial Unicode MS" panose="020B0604020202020204"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Times New Roman" panose="02020603050405020304" charset="0"/>
                          <a:cs typeface="Times New Roman" panose="02020603050405020304" charset="0"/>
                        </a:rPr>
                        <a:t> </a:t>
                      </a:r>
                      <a:r>
                        <a:rPr lang="en-US" sz="700" b="1">
                          <a:latin typeface="Arial Unicode MS" panose="020B0604020202020204" charset="-122"/>
                          <a:ea typeface="Arial Unicode MS" panose="020B0604020202020204" charset="-122"/>
                          <a:cs typeface="Arial Unicode MS" panose="020B0604020202020204" charset="-122"/>
                        </a:rPr>
                        <a:t>0</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Times New Roman" panose="02020603050405020304" charset="0"/>
                          <a:cs typeface="Times New Roman" panose="02020603050405020304" charset="0"/>
                        </a:rPr>
                        <a:t> </a:t>
                      </a:r>
                      <a:r>
                        <a:rPr lang="en-US" sz="700" b="1">
                          <a:latin typeface="Arial Unicode MS" panose="020B0604020202020204" charset="-122"/>
                          <a:ea typeface="Arial Unicode MS" panose="020B0604020202020204" charset="-122"/>
                          <a:cs typeface="Arial Unicode MS" panose="020B0604020202020204" charset="-122"/>
                        </a:rPr>
                        <a:t>0</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9304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700" b="1">
                          <a:latin typeface="Times New Roman" panose="02020603050405020304" charset="0"/>
                          <a:cs typeface="Times New Roman" panose="02020603050405020304" charset="0"/>
                        </a:rPr>
                        <a:t>7.属于行政执法案卷</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Times New Roman" panose="02020603050405020304" charset="0"/>
                          <a:cs typeface="Times New Roman" panose="02020603050405020304" charset="0"/>
                        </a:rPr>
                        <a:t> </a:t>
                      </a:r>
                      <a:r>
                        <a:rPr lang="en-US" sz="700" b="1">
                          <a:latin typeface="Arial Unicode MS" panose="020B0604020202020204" charset="-122"/>
                          <a:ea typeface="Arial Unicode MS" panose="020B0604020202020204" charset="-122"/>
                          <a:cs typeface="Arial Unicode MS" panose="020B0604020202020204" charset="-122"/>
                        </a:rPr>
                        <a:t>0</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Arial Unicode MS" panose="020B0604020202020204" charset="-122"/>
                          <a:ea typeface="Arial Unicode MS" panose="020B0604020202020204" charset="-122"/>
                          <a:cs typeface="Arial Unicode MS" panose="020B0604020202020204" charset="-122"/>
                        </a:rPr>
                        <a:t>0</a:t>
                      </a:r>
                      <a:r>
                        <a:rPr lang="en-US" sz="700" b="1">
                          <a:latin typeface="Times New Roman" panose="02020603050405020304" charset="0"/>
                          <a:cs typeface="Times New Roman" panose="02020603050405020304" charset="0"/>
                        </a:rPr>
                        <a:t> </a:t>
                      </a:r>
                      <a:endParaRPr lang="en-US" altLang="en-US" sz="700" b="1">
                        <a:latin typeface="Arial Unicode MS" panose="020B0604020202020204" charset="-122"/>
                        <a:ea typeface="Arial Unicode MS" panose="020B0604020202020204" charset="-122"/>
                        <a:cs typeface="Arial Unicode MS" panose="020B0604020202020204"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Arial Unicode MS" panose="020B0604020202020204" charset="-122"/>
                          <a:ea typeface="Arial Unicode MS" panose="020B0604020202020204" charset="-122"/>
                          <a:cs typeface="Arial Unicode MS" panose="020B0604020202020204" charset="-122"/>
                        </a:rPr>
                        <a:t>0</a:t>
                      </a:r>
                      <a:r>
                        <a:rPr lang="en-US" sz="700" b="1">
                          <a:latin typeface="Times New Roman" panose="02020603050405020304" charset="0"/>
                          <a:cs typeface="Times New Roman" panose="02020603050405020304" charset="0"/>
                        </a:rPr>
                        <a:t> </a:t>
                      </a:r>
                      <a:endParaRPr lang="en-US" altLang="en-US" sz="700" b="1">
                        <a:latin typeface="Arial Unicode MS" panose="020B0604020202020204" charset="-122"/>
                        <a:ea typeface="Arial Unicode MS" panose="020B0604020202020204" charset="-122"/>
                        <a:cs typeface="Arial Unicode MS" panose="020B0604020202020204"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Arial Unicode MS" panose="020B0604020202020204" charset="-122"/>
                          <a:ea typeface="Arial Unicode MS" panose="020B0604020202020204" charset="-122"/>
                          <a:cs typeface="Arial Unicode MS" panose="020B0604020202020204" charset="-122"/>
                        </a:rPr>
                        <a:t>0</a:t>
                      </a:r>
                      <a:r>
                        <a:rPr lang="en-US" sz="700" b="1">
                          <a:latin typeface="Times New Roman" panose="02020603050405020304" charset="0"/>
                          <a:cs typeface="Times New Roman" panose="02020603050405020304" charset="0"/>
                        </a:rPr>
                        <a:t> </a:t>
                      </a:r>
                      <a:endParaRPr lang="en-US" altLang="en-US" sz="700" b="1">
                        <a:latin typeface="Arial Unicode MS" panose="020B0604020202020204" charset="-122"/>
                        <a:ea typeface="Arial Unicode MS" panose="020B0604020202020204" charset="-122"/>
                        <a:cs typeface="Arial Unicode MS" panose="020B0604020202020204"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Times New Roman" panose="02020603050405020304" charset="0"/>
                          <a:cs typeface="Times New Roman" panose="02020603050405020304" charset="0"/>
                        </a:rPr>
                        <a:t> </a:t>
                      </a:r>
                      <a:r>
                        <a:rPr lang="en-US" sz="700" b="1">
                          <a:latin typeface="Arial Unicode MS" panose="020B0604020202020204" charset="-122"/>
                          <a:ea typeface="Arial Unicode MS" panose="020B0604020202020204" charset="-122"/>
                          <a:cs typeface="Arial Unicode MS" panose="020B0604020202020204" charset="-122"/>
                        </a:rPr>
                        <a:t>0</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Times New Roman" panose="02020603050405020304" charset="0"/>
                          <a:cs typeface="Times New Roman" panose="02020603050405020304" charset="0"/>
                        </a:rPr>
                        <a:t> </a:t>
                      </a:r>
                      <a:r>
                        <a:rPr lang="en-US" sz="700" b="1">
                          <a:latin typeface="Arial Unicode MS" panose="020B0604020202020204" charset="-122"/>
                          <a:ea typeface="Arial Unicode MS" panose="020B0604020202020204" charset="-122"/>
                          <a:cs typeface="Arial Unicode MS" panose="020B0604020202020204" charset="-122"/>
                        </a:rPr>
                        <a:t>0</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Times New Roman" panose="02020603050405020304" charset="0"/>
                          <a:cs typeface="Times New Roman" panose="02020603050405020304" charset="0"/>
                        </a:rPr>
                        <a:t> </a:t>
                      </a:r>
                      <a:r>
                        <a:rPr lang="en-US" sz="700" b="1">
                          <a:latin typeface="Arial Unicode MS" panose="020B0604020202020204" charset="-122"/>
                          <a:ea typeface="Arial Unicode MS" panose="020B0604020202020204" charset="-122"/>
                          <a:cs typeface="Arial Unicode MS" panose="020B0604020202020204" charset="-122"/>
                        </a:rPr>
                        <a:t>0</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9431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indent="0">
                        <a:buNone/>
                      </a:pPr>
                      <a:r>
                        <a:rPr lang="en-US" sz="700" b="1">
                          <a:latin typeface="Times New Roman" panose="02020603050405020304" charset="0"/>
                          <a:cs typeface="Times New Roman" panose="02020603050405020304" charset="0"/>
                        </a:rPr>
                        <a:t>8.属于行政查询事项</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Times New Roman" panose="02020603050405020304" charset="0"/>
                          <a:cs typeface="Times New Roman" panose="02020603050405020304" charset="0"/>
                        </a:rPr>
                        <a:t> </a:t>
                      </a:r>
                      <a:r>
                        <a:rPr lang="en-US" sz="700" b="1">
                          <a:latin typeface="Arial Unicode MS" panose="020B0604020202020204" charset="-122"/>
                          <a:ea typeface="Arial Unicode MS" panose="020B0604020202020204" charset="-122"/>
                          <a:cs typeface="Arial Unicode MS" panose="020B0604020202020204" charset="-122"/>
                        </a:rPr>
                        <a:t>0</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Arial Unicode MS" panose="020B0604020202020204" charset="-122"/>
                          <a:ea typeface="Arial Unicode MS" panose="020B0604020202020204" charset="-122"/>
                          <a:cs typeface="Arial Unicode MS" panose="020B0604020202020204" charset="-122"/>
                        </a:rPr>
                        <a:t>0</a:t>
                      </a:r>
                      <a:r>
                        <a:rPr lang="en-US" sz="700" b="1">
                          <a:latin typeface="Times New Roman" panose="02020603050405020304" charset="0"/>
                          <a:cs typeface="Times New Roman" panose="02020603050405020304" charset="0"/>
                        </a:rPr>
                        <a:t> </a:t>
                      </a:r>
                      <a:endParaRPr lang="en-US" altLang="en-US" sz="700" b="1">
                        <a:latin typeface="Arial Unicode MS" panose="020B0604020202020204" charset="-122"/>
                        <a:ea typeface="Arial Unicode MS" panose="020B0604020202020204" charset="-122"/>
                        <a:cs typeface="Arial Unicode MS" panose="020B0604020202020204"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Arial Unicode MS" panose="020B0604020202020204" charset="-122"/>
                          <a:ea typeface="Arial Unicode MS" panose="020B0604020202020204" charset="-122"/>
                          <a:cs typeface="Arial Unicode MS" panose="020B0604020202020204" charset="-122"/>
                        </a:rPr>
                        <a:t>0</a:t>
                      </a:r>
                      <a:r>
                        <a:rPr lang="en-US" sz="700" b="1">
                          <a:latin typeface="Times New Roman" panose="02020603050405020304" charset="0"/>
                          <a:cs typeface="Times New Roman" panose="02020603050405020304" charset="0"/>
                        </a:rPr>
                        <a:t> </a:t>
                      </a:r>
                      <a:endParaRPr lang="en-US" altLang="en-US" sz="700" b="1">
                        <a:latin typeface="Arial Unicode MS" panose="020B0604020202020204" charset="-122"/>
                        <a:ea typeface="Arial Unicode MS" panose="020B0604020202020204" charset="-122"/>
                        <a:cs typeface="Arial Unicode MS" panose="020B0604020202020204"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Arial Unicode MS" panose="020B0604020202020204" charset="-122"/>
                          <a:ea typeface="Arial Unicode MS" panose="020B0604020202020204" charset="-122"/>
                          <a:cs typeface="Arial Unicode MS" panose="020B0604020202020204" charset="-122"/>
                        </a:rPr>
                        <a:t>0</a:t>
                      </a:r>
                      <a:r>
                        <a:rPr lang="en-US" sz="700" b="1">
                          <a:latin typeface="Times New Roman" panose="02020603050405020304" charset="0"/>
                          <a:cs typeface="Times New Roman" panose="02020603050405020304" charset="0"/>
                        </a:rPr>
                        <a:t> </a:t>
                      </a:r>
                      <a:endParaRPr lang="en-US" altLang="en-US" sz="700" b="1">
                        <a:latin typeface="Arial Unicode MS" panose="020B0604020202020204" charset="-122"/>
                        <a:ea typeface="Arial Unicode MS" panose="020B0604020202020204" charset="-122"/>
                        <a:cs typeface="Arial Unicode MS" panose="020B0604020202020204"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Arial Unicode MS" panose="020B0604020202020204" charset="-122"/>
                          <a:ea typeface="Arial Unicode MS" panose="020B0604020202020204" charset="-122"/>
                          <a:cs typeface="Arial Unicode MS" panose="020B0604020202020204" charset="-122"/>
                        </a:rPr>
                        <a:t>0</a:t>
                      </a:r>
                      <a:r>
                        <a:rPr lang="en-US" sz="700" b="1">
                          <a:latin typeface="Times New Roman" panose="02020603050405020304" charset="0"/>
                          <a:cs typeface="Times New Roman" panose="02020603050405020304" charset="0"/>
                        </a:rPr>
                        <a:t> </a:t>
                      </a:r>
                      <a:endParaRPr lang="en-US" altLang="en-US" sz="700" b="1">
                        <a:latin typeface="Arial Unicode MS" panose="020B0604020202020204" charset="-122"/>
                        <a:ea typeface="Arial Unicode MS" panose="020B0604020202020204" charset="-122"/>
                        <a:cs typeface="Arial Unicode MS" panose="020B0604020202020204"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Times New Roman" panose="02020603050405020304" charset="0"/>
                          <a:cs typeface="Times New Roman" panose="02020603050405020304" charset="0"/>
                        </a:rPr>
                        <a:t> </a:t>
                      </a:r>
                      <a:r>
                        <a:rPr lang="en-US" sz="700" b="1">
                          <a:latin typeface="Arial Unicode MS" panose="020B0604020202020204" charset="-122"/>
                          <a:ea typeface="Arial Unicode MS" panose="020B0604020202020204" charset="-122"/>
                          <a:cs typeface="Arial Unicode MS" panose="020B0604020202020204" charset="-122"/>
                        </a:rPr>
                        <a:t>0</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Times New Roman" panose="02020603050405020304" charset="0"/>
                          <a:cs typeface="Times New Roman" panose="02020603050405020304" charset="0"/>
                        </a:rPr>
                        <a:t> </a:t>
                      </a:r>
                      <a:r>
                        <a:rPr lang="en-US" sz="700" b="1">
                          <a:latin typeface="Arial Unicode MS" panose="020B0604020202020204" charset="-122"/>
                          <a:ea typeface="Arial Unicode MS" panose="020B0604020202020204" charset="-122"/>
                          <a:cs typeface="Arial Unicode MS" panose="020B0604020202020204" charset="-122"/>
                        </a:rPr>
                        <a:t>0</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9240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rowSpan="3">
                  <a:txBody>
                    <a:bodyPr/>
                    <a:p>
                      <a:pPr indent="0">
                        <a:buNone/>
                      </a:pPr>
                      <a:r>
                        <a:rPr lang="en-US" sz="700" b="1">
                          <a:latin typeface="Times New Roman" panose="02020603050405020304" charset="0"/>
                          <a:cs typeface="Times New Roman" panose="02020603050405020304" charset="0"/>
                        </a:rPr>
                        <a:t>（四）无法提供</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700" b="1">
                          <a:latin typeface="Times New Roman" panose="02020603050405020304" charset="0"/>
                          <a:cs typeface="Times New Roman" panose="02020603050405020304" charset="0"/>
                        </a:rPr>
                        <a:t>1.本机关不掌握相关政府信息</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Times New Roman" panose="02020603050405020304" charset="0"/>
                          <a:cs typeface="Times New Roman" panose="02020603050405020304" charset="0"/>
                        </a:rPr>
                        <a:t> </a:t>
                      </a:r>
                      <a:r>
                        <a:rPr lang="en-US" sz="700" b="1">
                          <a:latin typeface="Arial Unicode MS" panose="020B0604020202020204" charset="-122"/>
                          <a:ea typeface="Arial Unicode MS" panose="020B0604020202020204" charset="-122"/>
                          <a:cs typeface="Arial Unicode MS" panose="020B0604020202020204" charset="-122"/>
                        </a:rPr>
                        <a:t>0</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Arial Unicode MS" panose="020B0604020202020204" charset="-122"/>
                          <a:ea typeface="Arial Unicode MS" panose="020B0604020202020204" charset="-122"/>
                          <a:cs typeface="Arial Unicode MS" panose="020B0604020202020204" charset="-122"/>
                        </a:rPr>
                        <a:t>0</a:t>
                      </a:r>
                      <a:r>
                        <a:rPr lang="en-US" sz="700" b="1">
                          <a:latin typeface="Times New Roman" panose="02020603050405020304" charset="0"/>
                          <a:cs typeface="Times New Roman" panose="02020603050405020304" charset="0"/>
                        </a:rPr>
                        <a:t> </a:t>
                      </a:r>
                      <a:endParaRPr lang="en-US" altLang="en-US" sz="700" b="1">
                        <a:latin typeface="Arial Unicode MS" panose="020B0604020202020204" charset="-122"/>
                        <a:ea typeface="Arial Unicode MS" panose="020B0604020202020204" charset="-122"/>
                        <a:cs typeface="Arial Unicode MS" panose="020B0604020202020204"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Arial Unicode MS" panose="020B0604020202020204" charset="-122"/>
                          <a:ea typeface="Arial Unicode MS" panose="020B0604020202020204" charset="-122"/>
                          <a:cs typeface="Arial Unicode MS" panose="020B0604020202020204" charset="-122"/>
                        </a:rPr>
                        <a:t>0</a:t>
                      </a:r>
                      <a:r>
                        <a:rPr lang="en-US" sz="700" b="1">
                          <a:latin typeface="Times New Roman" panose="02020603050405020304" charset="0"/>
                          <a:cs typeface="Times New Roman" panose="02020603050405020304" charset="0"/>
                        </a:rPr>
                        <a:t> </a:t>
                      </a:r>
                      <a:endParaRPr lang="en-US" altLang="en-US" sz="700" b="1">
                        <a:latin typeface="Arial Unicode MS" panose="020B0604020202020204" charset="-122"/>
                        <a:ea typeface="Arial Unicode MS" panose="020B0604020202020204" charset="-122"/>
                        <a:cs typeface="Arial Unicode MS" panose="020B0604020202020204"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Arial Unicode MS" panose="020B0604020202020204" charset="-122"/>
                          <a:ea typeface="Arial Unicode MS" panose="020B0604020202020204" charset="-122"/>
                          <a:cs typeface="Arial Unicode MS" panose="020B0604020202020204" charset="-122"/>
                        </a:rPr>
                        <a:t>0</a:t>
                      </a:r>
                      <a:r>
                        <a:rPr lang="en-US" sz="700" b="1">
                          <a:latin typeface="Times New Roman" panose="02020603050405020304" charset="0"/>
                          <a:cs typeface="Times New Roman" panose="02020603050405020304" charset="0"/>
                        </a:rPr>
                        <a:t> </a:t>
                      </a:r>
                      <a:endParaRPr lang="en-US" altLang="en-US" sz="700" b="1">
                        <a:latin typeface="Arial Unicode MS" panose="020B0604020202020204" charset="-122"/>
                        <a:ea typeface="Arial Unicode MS" panose="020B0604020202020204" charset="-122"/>
                        <a:cs typeface="Arial Unicode MS" panose="020B0604020202020204"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Times New Roman" panose="02020603050405020304" charset="0"/>
                          <a:cs typeface="Times New Roman" panose="02020603050405020304" charset="0"/>
                        </a:rPr>
                        <a:t> </a:t>
                      </a:r>
                      <a:r>
                        <a:rPr lang="en-US" sz="700" b="1">
                          <a:latin typeface="Arial Unicode MS" panose="020B0604020202020204" charset="-122"/>
                          <a:ea typeface="Arial Unicode MS" panose="020B0604020202020204" charset="-122"/>
                          <a:cs typeface="Arial Unicode MS" panose="020B0604020202020204" charset="-122"/>
                        </a:rPr>
                        <a:t>0</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Times New Roman" panose="02020603050405020304" charset="0"/>
                          <a:cs typeface="Times New Roman" panose="02020603050405020304" charset="0"/>
                        </a:rPr>
                        <a:t> </a:t>
                      </a:r>
                      <a:r>
                        <a:rPr lang="en-US" sz="700" b="1">
                          <a:latin typeface="Arial Unicode MS" panose="020B0604020202020204" charset="-122"/>
                          <a:ea typeface="Arial Unicode MS" panose="020B0604020202020204" charset="-122"/>
                          <a:cs typeface="Arial Unicode MS" panose="020B0604020202020204" charset="-122"/>
                        </a:rPr>
                        <a:t>0</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Times New Roman" panose="02020603050405020304" charset="0"/>
                          <a:cs typeface="Times New Roman" panose="02020603050405020304" charset="0"/>
                        </a:rPr>
                        <a:t> </a:t>
                      </a:r>
                      <a:r>
                        <a:rPr lang="en-US" sz="700" b="1">
                          <a:latin typeface="Arial Unicode MS" panose="020B0604020202020204" charset="-122"/>
                          <a:ea typeface="Arial Unicode MS" panose="020B0604020202020204" charset="-122"/>
                          <a:cs typeface="Arial Unicode MS" panose="020B0604020202020204" charset="-122"/>
                        </a:rPr>
                        <a:t>0</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9367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700" b="1">
                          <a:latin typeface="Times New Roman" panose="02020603050405020304" charset="0"/>
                          <a:cs typeface="Times New Roman" panose="02020603050405020304" charset="0"/>
                        </a:rPr>
                        <a:t>2.没有现成信息需要另行制作</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Times New Roman" panose="02020603050405020304" charset="0"/>
                          <a:cs typeface="Times New Roman" panose="02020603050405020304" charset="0"/>
                        </a:rPr>
                        <a:t> </a:t>
                      </a:r>
                      <a:r>
                        <a:rPr lang="en-US" sz="700" b="1">
                          <a:latin typeface="Arial Unicode MS" panose="020B0604020202020204" charset="-122"/>
                          <a:ea typeface="Arial Unicode MS" panose="020B0604020202020204" charset="-122"/>
                          <a:cs typeface="Arial Unicode MS" panose="020B0604020202020204" charset="-122"/>
                        </a:rPr>
                        <a:t>0</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Arial Unicode MS" panose="020B0604020202020204" charset="-122"/>
                          <a:ea typeface="Arial Unicode MS" panose="020B0604020202020204" charset="-122"/>
                          <a:cs typeface="Arial Unicode MS" panose="020B0604020202020204" charset="-122"/>
                        </a:rPr>
                        <a:t>0</a:t>
                      </a:r>
                      <a:r>
                        <a:rPr lang="en-US" sz="700" b="1">
                          <a:latin typeface="Times New Roman" panose="02020603050405020304" charset="0"/>
                          <a:cs typeface="Times New Roman" panose="02020603050405020304" charset="0"/>
                        </a:rPr>
                        <a:t> </a:t>
                      </a:r>
                      <a:endParaRPr lang="en-US" altLang="en-US" sz="700" b="1">
                        <a:latin typeface="Arial Unicode MS" panose="020B0604020202020204" charset="-122"/>
                        <a:ea typeface="Arial Unicode MS" panose="020B0604020202020204" charset="-122"/>
                        <a:cs typeface="Arial Unicode MS" panose="020B0604020202020204"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Arial Unicode MS" panose="020B0604020202020204" charset="-122"/>
                          <a:ea typeface="Arial Unicode MS" panose="020B0604020202020204" charset="-122"/>
                          <a:cs typeface="Arial Unicode MS" panose="020B0604020202020204" charset="-122"/>
                        </a:rPr>
                        <a:t>0</a:t>
                      </a:r>
                      <a:r>
                        <a:rPr lang="en-US" sz="700" b="1">
                          <a:latin typeface="Times New Roman" panose="02020603050405020304" charset="0"/>
                          <a:cs typeface="Times New Roman" panose="02020603050405020304" charset="0"/>
                        </a:rPr>
                        <a:t> </a:t>
                      </a:r>
                      <a:endParaRPr lang="en-US" altLang="en-US" sz="700" b="1">
                        <a:latin typeface="Arial Unicode MS" panose="020B0604020202020204" charset="-122"/>
                        <a:ea typeface="Arial Unicode MS" panose="020B0604020202020204" charset="-122"/>
                        <a:cs typeface="Arial Unicode MS" panose="020B0604020202020204"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Arial Unicode MS" panose="020B0604020202020204" charset="-122"/>
                          <a:ea typeface="Arial Unicode MS" panose="020B0604020202020204" charset="-122"/>
                          <a:cs typeface="Arial Unicode MS" panose="020B0604020202020204" charset="-122"/>
                        </a:rPr>
                        <a:t>0</a:t>
                      </a:r>
                      <a:r>
                        <a:rPr lang="en-US" sz="700" b="1">
                          <a:latin typeface="Times New Roman" panose="02020603050405020304" charset="0"/>
                          <a:cs typeface="Times New Roman" panose="02020603050405020304" charset="0"/>
                        </a:rPr>
                        <a:t> </a:t>
                      </a:r>
                      <a:endParaRPr lang="en-US" altLang="en-US" sz="700" b="1">
                        <a:latin typeface="Arial Unicode MS" panose="020B0604020202020204" charset="-122"/>
                        <a:ea typeface="Arial Unicode MS" panose="020B0604020202020204" charset="-122"/>
                        <a:cs typeface="Arial Unicode MS" panose="020B0604020202020204"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Arial Unicode MS" panose="020B0604020202020204" charset="-122"/>
                          <a:ea typeface="Arial Unicode MS" panose="020B0604020202020204" charset="-122"/>
                          <a:cs typeface="Arial Unicode MS" panose="020B0604020202020204" charset="-122"/>
                        </a:rPr>
                        <a:t>0</a:t>
                      </a:r>
                      <a:r>
                        <a:rPr lang="en-US" sz="700" b="1">
                          <a:latin typeface="Times New Roman" panose="02020603050405020304" charset="0"/>
                          <a:cs typeface="Times New Roman" panose="02020603050405020304" charset="0"/>
                        </a:rPr>
                        <a:t> </a:t>
                      </a:r>
                      <a:endParaRPr lang="en-US" altLang="en-US" sz="700" b="1">
                        <a:latin typeface="Arial Unicode MS" panose="020B0604020202020204" charset="-122"/>
                        <a:ea typeface="Arial Unicode MS" panose="020B0604020202020204" charset="-122"/>
                        <a:cs typeface="Arial Unicode MS" panose="020B0604020202020204"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Times New Roman" panose="02020603050405020304" charset="0"/>
                          <a:cs typeface="Times New Roman" panose="02020603050405020304" charset="0"/>
                        </a:rPr>
                        <a:t> </a:t>
                      </a:r>
                      <a:r>
                        <a:rPr lang="en-US" sz="700" b="1">
                          <a:latin typeface="Arial Unicode MS" panose="020B0604020202020204" charset="-122"/>
                          <a:ea typeface="Arial Unicode MS" panose="020B0604020202020204" charset="-122"/>
                          <a:cs typeface="Arial Unicode MS" panose="020B0604020202020204" charset="-122"/>
                        </a:rPr>
                        <a:t>0</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Times New Roman" panose="02020603050405020304" charset="0"/>
                          <a:cs typeface="Times New Roman" panose="02020603050405020304" charset="0"/>
                        </a:rPr>
                        <a:t> </a:t>
                      </a:r>
                      <a:r>
                        <a:rPr lang="en-US" sz="700" b="1">
                          <a:latin typeface="Arial Unicode MS" panose="020B0604020202020204" charset="-122"/>
                          <a:ea typeface="Arial Unicode MS" panose="020B0604020202020204" charset="-122"/>
                          <a:cs typeface="Arial Unicode MS" panose="020B0604020202020204" charset="-122"/>
                        </a:rPr>
                        <a:t>0</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9304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indent="0">
                        <a:buNone/>
                      </a:pPr>
                      <a:r>
                        <a:rPr lang="en-US" sz="700" b="1">
                          <a:latin typeface="Times New Roman" panose="02020603050405020304" charset="0"/>
                          <a:cs typeface="Times New Roman" panose="02020603050405020304" charset="0"/>
                        </a:rPr>
                        <a:t>3.补正后申请内容仍不明确</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Times New Roman" panose="02020603050405020304" charset="0"/>
                          <a:cs typeface="Times New Roman" panose="02020603050405020304" charset="0"/>
                        </a:rPr>
                        <a:t> </a:t>
                      </a:r>
                      <a:r>
                        <a:rPr lang="en-US" sz="700" b="1">
                          <a:latin typeface="Arial Unicode MS" panose="020B0604020202020204" charset="-122"/>
                          <a:ea typeface="Arial Unicode MS" panose="020B0604020202020204" charset="-122"/>
                          <a:cs typeface="Arial Unicode MS" panose="020B0604020202020204" charset="-122"/>
                        </a:rPr>
                        <a:t>0</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Arial Unicode MS" panose="020B0604020202020204" charset="-122"/>
                          <a:ea typeface="Arial Unicode MS" panose="020B0604020202020204" charset="-122"/>
                          <a:cs typeface="Arial Unicode MS" panose="020B0604020202020204" charset="-122"/>
                        </a:rPr>
                        <a:t>0</a:t>
                      </a:r>
                      <a:r>
                        <a:rPr lang="en-US" sz="700" b="1">
                          <a:latin typeface="Times New Roman" panose="02020603050405020304" charset="0"/>
                          <a:cs typeface="Times New Roman" panose="02020603050405020304" charset="0"/>
                        </a:rPr>
                        <a:t> </a:t>
                      </a:r>
                      <a:endParaRPr lang="en-US" altLang="en-US" sz="700" b="1">
                        <a:latin typeface="Arial Unicode MS" panose="020B0604020202020204" charset="-122"/>
                        <a:ea typeface="Arial Unicode MS" panose="020B0604020202020204" charset="-122"/>
                        <a:cs typeface="Arial Unicode MS" panose="020B0604020202020204"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Arial Unicode MS" panose="020B0604020202020204" charset="-122"/>
                          <a:ea typeface="Arial Unicode MS" panose="020B0604020202020204" charset="-122"/>
                          <a:cs typeface="Arial Unicode MS" panose="020B0604020202020204" charset="-122"/>
                        </a:rPr>
                        <a:t>0</a:t>
                      </a:r>
                      <a:r>
                        <a:rPr lang="en-US" sz="700" b="1">
                          <a:latin typeface="Times New Roman" panose="02020603050405020304" charset="0"/>
                          <a:cs typeface="Times New Roman" panose="02020603050405020304" charset="0"/>
                        </a:rPr>
                        <a:t> </a:t>
                      </a:r>
                      <a:endParaRPr lang="en-US" altLang="en-US" sz="700" b="1">
                        <a:latin typeface="Arial Unicode MS" panose="020B0604020202020204" charset="-122"/>
                        <a:ea typeface="Arial Unicode MS" panose="020B0604020202020204" charset="-122"/>
                        <a:cs typeface="Arial Unicode MS" panose="020B0604020202020204"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Arial Unicode MS" panose="020B0604020202020204" charset="-122"/>
                          <a:ea typeface="Arial Unicode MS" panose="020B0604020202020204" charset="-122"/>
                          <a:cs typeface="Arial Unicode MS" panose="020B0604020202020204" charset="-122"/>
                        </a:rPr>
                        <a:t>0</a:t>
                      </a:r>
                      <a:r>
                        <a:rPr lang="en-US" sz="700" b="1">
                          <a:latin typeface="Times New Roman" panose="02020603050405020304" charset="0"/>
                          <a:cs typeface="Times New Roman" panose="02020603050405020304" charset="0"/>
                        </a:rPr>
                        <a:t> </a:t>
                      </a:r>
                      <a:endParaRPr lang="en-US" altLang="en-US" sz="700" b="1">
                        <a:latin typeface="Arial Unicode MS" panose="020B0604020202020204" charset="-122"/>
                        <a:ea typeface="Arial Unicode MS" panose="020B0604020202020204" charset="-122"/>
                        <a:cs typeface="Arial Unicode MS" panose="020B0604020202020204"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Times New Roman" panose="02020603050405020304" charset="0"/>
                          <a:cs typeface="Times New Roman" panose="02020603050405020304" charset="0"/>
                        </a:rPr>
                        <a:t> </a:t>
                      </a:r>
                      <a:r>
                        <a:rPr lang="en-US" sz="700" b="1">
                          <a:latin typeface="Arial Unicode MS" panose="020B0604020202020204" charset="-122"/>
                          <a:ea typeface="Arial Unicode MS" panose="020B0604020202020204" charset="-122"/>
                          <a:cs typeface="Arial Unicode MS" panose="020B0604020202020204" charset="-122"/>
                        </a:rPr>
                        <a:t>0</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Times New Roman" panose="02020603050405020304" charset="0"/>
                          <a:cs typeface="Times New Roman" panose="02020603050405020304" charset="0"/>
                        </a:rPr>
                        <a:t> </a:t>
                      </a:r>
                      <a:r>
                        <a:rPr lang="en-US" sz="700" b="1">
                          <a:latin typeface="Arial Unicode MS" panose="020B0604020202020204" charset="-122"/>
                          <a:ea typeface="Arial Unicode MS" panose="020B0604020202020204" charset="-122"/>
                          <a:cs typeface="Arial Unicode MS" panose="020B0604020202020204" charset="-122"/>
                        </a:rPr>
                        <a:t>0</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Times New Roman" panose="02020603050405020304" charset="0"/>
                          <a:cs typeface="Times New Roman" panose="02020603050405020304" charset="0"/>
                        </a:rPr>
                        <a:t> </a:t>
                      </a:r>
                      <a:r>
                        <a:rPr lang="en-US" sz="700" b="1">
                          <a:latin typeface="Arial Unicode MS" panose="020B0604020202020204" charset="-122"/>
                          <a:ea typeface="Arial Unicode MS" panose="020B0604020202020204" charset="-122"/>
                          <a:cs typeface="Arial Unicode MS" panose="020B0604020202020204" charset="-122"/>
                        </a:rPr>
                        <a:t>0</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41605">
                <a:tc rowSpan="9">
                  <a:txBody>
                    <a:bodyPr/>
                    <a:p>
                      <a:pPr indent="0">
                        <a:buNone/>
                      </a:pPr>
                      <a:r>
                        <a:rPr lang="en-US" sz="700" b="1">
                          <a:latin typeface="Times New Roman" panose="02020603050405020304" charset="0"/>
                          <a:cs typeface="Times New Roman" panose="02020603050405020304" charset="0"/>
                        </a:rPr>
                        <a:t> </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5">
                  <a:txBody>
                    <a:bodyPr/>
                    <a:p>
                      <a:pPr indent="0">
                        <a:buNone/>
                      </a:pPr>
                      <a:r>
                        <a:rPr lang="en-US" sz="700" b="1">
                          <a:latin typeface="Times New Roman" panose="02020603050405020304" charset="0"/>
                          <a:cs typeface="Times New Roman" panose="02020603050405020304" charset="0"/>
                        </a:rPr>
                        <a:t>（五）不予处理</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700" b="1">
                          <a:latin typeface="Times New Roman" panose="02020603050405020304" charset="0"/>
                          <a:cs typeface="Times New Roman" panose="02020603050405020304" charset="0"/>
                        </a:rPr>
                        <a:t>1.信访举报投诉类申请</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Times New Roman" panose="02020603050405020304" charset="0"/>
                          <a:cs typeface="Times New Roman" panose="02020603050405020304" charset="0"/>
                        </a:rPr>
                        <a:t> </a:t>
                      </a:r>
                      <a:r>
                        <a:rPr lang="en-US" sz="700" b="1">
                          <a:latin typeface="Arial Unicode MS" panose="020B0604020202020204" charset="-122"/>
                          <a:ea typeface="Arial Unicode MS" panose="020B0604020202020204" charset="-122"/>
                          <a:cs typeface="Arial Unicode MS" panose="020B0604020202020204" charset="-122"/>
                        </a:rPr>
                        <a:t>0</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Arial Unicode MS" panose="020B0604020202020204" charset="-122"/>
                          <a:ea typeface="Arial Unicode MS" panose="020B0604020202020204" charset="-122"/>
                          <a:cs typeface="Arial Unicode MS" panose="020B0604020202020204" charset="-122"/>
                        </a:rPr>
                        <a:t>0</a:t>
                      </a:r>
                      <a:r>
                        <a:rPr lang="en-US" sz="700" b="1">
                          <a:latin typeface="Times New Roman" panose="02020603050405020304" charset="0"/>
                          <a:cs typeface="Times New Roman" panose="02020603050405020304" charset="0"/>
                        </a:rPr>
                        <a:t> </a:t>
                      </a:r>
                      <a:endParaRPr lang="en-US" altLang="en-US" sz="700" b="1">
                        <a:latin typeface="Arial Unicode MS" panose="020B0604020202020204" charset="-122"/>
                        <a:ea typeface="Arial Unicode MS" panose="020B0604020202020204" charset="-122"/>
                        <a:cs typeface="Arial Unicode MS" panose="020B0604020202020204"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Arial Unicode MS" panose="020B0604020202020204" charset="-122"/>
                          <a:ea typeface="Arial Unicode MS" panose="020B0604020202020204" charset="-122"/>
                          <a:cs typeface="Arial Unicode MS" panose="020B0604020202020204" charset="-122"/>
                        </a:rPr>
                        <a:t>0</a:t>
                      </a:r>
                      <a:r>
                        <a:rPr lang="en-US" sz="700" b="1">
                          <a:latin typeface="Times New Roman" panose="02020603050405020304" charset="0"/>
                          <a:cs typeface="Times New Roman" panose="02020603050405020304" charset="0"/>
                        </a:rPr>
                        <a:t> </a:t>
                      </a:r>
                      <a:endParaRPr lang="en-US" altLang="en-US" sz="700" b="1">
                        <a:latin typeface="Arial Unicode MS" panose="020B0604020202020204" charset="-122"/>
                        <a:ea typeface="Arial Unicode MS" panose="020B0604020202020204" charset="-122"/>
                        <a:cs typeface="Arial Unicode MS" panose="020B0604020202020204"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Arial Unicode MS" panose="020B0604020202020204" charset="-122"/>
                          <a:ea typeface="Arial Unicode MS" panose="020B0604020202020204" charset="-122"/>
                          <a:cs typeface="Arial Unicode MS" panose="020B0604020202020204" charset="-122"/>
                        </a:rPr>
                        <a:t>0</a:t>
                      </a:r>
                      <a:r>
                        <a:rPr lang="en-US" sz="700" b="1">
                          <a:latin typeface="Times New Roman" panose="02020603050405020304" charset="0"/>
                          <a:cs typeface="Times New Roman" panose="02020603050405020304" charset="0"/>
                        </a:rPr>
                        <a:t> </a:t>
                      </a:r>
                      <a:endParaRPr lang="en-US" altLang="en-US" sz="700" b="1">
                        <a:latin typeface="Arial Unicode MS" panose="020B0604020202020204" charset="-122"/>
                        <a:ea typeface="Arial Unicode MS" panose="020B0604020202020204" charset="-122"/>
                        <a:cs typeface="Arial Unicode MS" panose="020B0604020202020204"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Arial Unicode MS" panose="020B0604020202020204" charset="-122"/>
                          <a:ea typeface="Arial Unicode MS" panose="020B0604020202020204" charset="-122"/>
                          <a:cs typeface="Arial Unicode MS" panose="020B0604020202020204" charset="-122"/>
                        </a:rPr>
                        <a:t>0</a:t>
                      </a:r>
                      <a:r>
                        <a:rPr lang="en-US" sz="700" b="1">
                          <a:latin typeface="Times New Roman" panose="02020603050405020304" charset="0"/>
                          <a:cs typeface="Times New Roman" panose="02020603050405020304" charset="0"/>
                        </a:rPr>
                        <a:t> </a:t>
                      </a:r>
                      <a:endParaRPr lang="en-US" altLang="en-US" sz="700" b="1">
                        <a:latin typeface="Arial Unicode MS" panose="020B0604020202020204" charset="-122"/>
                        <a:ea typeface="Arial Unicode MS" panose="020B0604020202020204" charset="-122"/>
                        <a:cs typeface="Arial Unicode MS" panose="020B0604020202020204"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Times New Roman" panose="02020603050405020304" charset="0"/>
                          <a:cs typeface="Times New Roman" panose="02020603050405020304" charset="0"/>
                        </a:rPr>
                        <a:t> </a:t>
                      </a:r>
                      <a:r>
                        <a:rPr lang="en-US" sz="700" b="1">
                          <a:latin typeface="Arial Unicode MS" panose="020B0604020202020204" charset="-122"/>
                          <a:ea typeface="Arial Unicode MS" panose="020B0604020202020204" charset="-122"/>
                          <a:cs typeface="Arial Unicode MS" panose="020B0604020202020204" charset="-122"/>
                        </a:rPr>
                        <a:t>0</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Times New Roman" panose="02020603050405020304" charset="0"/>
                          <a:cs typeface="Times New Roman" panose="02020603050405020304" charset="0"/>
                        </a:rPr>
                        <a:t> </a:t>
                      </a:r>
                      <a:r>
                        <a:rPr lang="en-US" sz="700" b="1">
                          <a:latin typeface="Arial Unicode MS" panose="020B0604020202020204" charset="-122"/>
                          <a:ea typeface="Arial Unicode MS" panose="020B0604020202020204" charset="-122"/>
                          <a:cs typeface="Arial Unicode MS" panose="020B0604020202020204" charset="-122"/>
                        </a:rPr>
                        <a:t>0</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4097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700" b="1">
                          <a:latin typeface="Times New Roman" panose="02020603050405020304" charset="0"/>
                          <a:cs typeface="Times New Roman" panose="02020603050405020304" charset="0"/>
                        </a:rPr>
                        <a:t>2.重复申请</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Times New Roman" panose="02020603050405020304" charset="0"/>
                          <a:cs typeface="Times New Roman" panose="02020603050405020304" charset="0"/>
                        </a:rPr>
                        <a:t> </a:t>
                      </a:r>
                      <a:r>
                        <a:rPr lang="en-US" sz="700" b="1">
                          <a:latin typeface="Arial Unicode MS" panose="020B0604020202020204" charset="-122"/>
                          <a:ea typeface="Arial Unicode MS" panose="020B0604020202020204" charset="-122"/>
                          <a:cs typeface="Arial Unicode MS" panose="020B0604020202020204" charset="-122"/>
                        </a:rPr>
                        <a:t>0</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Arial Unicode MS" panose="020B0604020202020204" charset="-122"/>
                          <a:ea typeface="Arial Unicode MS" panose="020B0604020202020204" charset="-122"/>
                          <a:cs typeface="Arial Unicode MS" panose="020B0604020202020204" charset="-122"/>
                        </a:rPr>
                        <a:t>0</a:t>
                      </a:r>
                      <a:r>
                        <a:rPr lang="en-US" sz="700" b="1">
                          <a:latin typeface="Times New Roman" panose="02020603050405020304" charset="0"/>
                          <a:cs typeface="Times New Roman" panose="02020603050405020304" charset="0"/>
                        </a:rPr>
                        <a:t> </a:t>
                      </a:r>
                      <a:endParaRPr lang="en-US" altLang="en-US" sz="700" b="1">
                        <a:latin typeface="Arial Unicode MS" panose="020B0604020202020204" charset="-122"/>
                        <a:ea typeface="Arial Unicode MS" panose="020B0604020202020204" charset="-122"/>
                        <a:cs typeface="Arial Unicode MS" panose="020B0604020202020204"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Arial Unicode MS" panose="020B0604020202020204" charset="-122"/>
                          <a:ea typeface="Arial Unicode MS" panose="020B0604020202020204" charset="-122"/>
                          <a:cs typeface="Arial Unicode MS" panose="020B0604020202020204" charset="-122"/>
                        </a:rPr>
                        <a:t>0</a:t>
                      </a:r>
                      <a:r>
                        <a:rPr lang="en-US" sz="700" b="1">
                          <a:latin typeface="Times New Roman" panose="02020603050405020304" charset="0"/>
                          <a:cs typeface="Times New Roman" panose="02020603050405020304" charset="0"/>
                        </a:rPr>
                        <a:t> </a:t>
                      </a:r>
                      <a:endParaRPr lang="en-US" altLang="en-US" sz="700" b="1">
                        <a:latin typeface="Arial Unicode MS" panose="020B0604020202020204" charset="-122"/>
                        <a:ea typeface="Arial Unicode MS" panose="020B0604020202020204" charset="-122"/>
                        <a:cs typeface="Arial Unicode MS" panose="020B0604020202020204"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Arial Unicode MS" panose="020B0604020202020204" charset="-122"/>
                          <a:ea typeface="Arial Unicode MS" panose="020B0604020202020204" charset="-122"/>
                          <a:cs typeface="Arial Unicode MS" panose="020B0604020202020204" charset="-122"/>
                        </a:rPr>
                        <a:t>0</a:t>
                      </a:r>
                      <a:r>
                        <a:rPr lang="en-US" sz="700" b="1">
                          <a:latin typeface="Times New Roman" panose="02020603050405020304" charset="0"/>
                          <a:cs typeface="Times New Roman" panose="02020603050405020304" charset="0"/>
                        </a:rPr>
                        <a:t> </a:t>
                      </a:r>
                      <a:endParaRPr lang="en-US" altLang="en-US" sz="700" b="1">
                        <a:latin typeface="Arial Unicode MS" panose="020B0604020202020204" charset="-122"/>
                        <a:ea typeface="Arial Unicode MS" panose="020B0604020202020204" charset="-122"/>
                        <a:cs typeface="Arial Unicode MS" panose="020B0604020202020204"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Times New Roman" panose="02020603050405020304" charset="0"/>
                          <a:cs typeface="Times New Roman" panose="02020603050405020304" charset="0"/>
                        </a:rPr>
                        <a:t> </a:t>
                      </a:r>
                      <a:r>
                        <a:rPr lang="en-US" sz="700" b="1">
                          <a:latin typeface="Arial Unicode MS" panose="020B0604020202020204" charset="-122"/>
                          <a:ea typeface="Arial Unicode MS" panose="020B0604020202020204" charset="-122"/>
                          <a:cs typeface="Arial Unicode MS" panose="020B0604020202020204" charset="-122"/>
                        </a:rPr>
                        <a:t>0</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Times New Roman" panose="02020603050405020304" charset="0"/>
                          <a:cs typeface="Times New Roman" panose="02020603050405020304" charset="0"/>
                        </a:rPr>
                        <a:t> </a:t>
                      </a:r>
                      <a:r>
                        <a:rPr lang="en-US" sz="700" b="1">
                          <a:latin typeface="Arial Unicode MS" panose="020B0604020202020204" charset="-122"/>
                          <a:ea typeface="Arial Unicode MS" panose="020B0604020202020204" charset="-122"/>
                          <a:cs typeface="Arial Unicode MS" panose="020B0604020202020204" charset="-122"/>
                        </a:rPr>
                        <a:t>0</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Times New Roman" panose="02020603050405020304" charset="0"/>
                          <a:cs typeface="Times New Roman" panose="02020603050405020304" charset="0"/>
                        </a:rPr>
                        <a:t> </a:t>
                      </a:r>
                      <a:r>
                        <a:rPr lang="en-US" sz="700" b="1">
                          <a:latin typeface="Arial Unicode MS" panose="020B0604020202020204" charset="-122"/>
                          <a:ea typeface="Arial Unicode MS" panose="020B0604020202020204" charset="-122"/>
                          <a:cs typeface="Arial Unicode MS" panose="020B0604020202020204" charset="-122"/>
                        </a:rPr>
                        <a:t>0</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4224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700" b="1">
                          <a:latin typeface="Times New Roman" panose="02020603050405020304" charset="0"/>
                          <a:cs typeface="Times New Roman" panose="02020603050405020304" charset="0"/>
                        </a:rPr>
                        <a:t>3.要求提供公开出版物</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Times New Roman" panose="02020603050405020304" charset="0"/>
                          <a:cs typeface="Times New Roman" panose="02020603050405020304" charset="0"/>
                        </a:rPr>
                        <a:t> </a:t>
                      </a:r>
                      <a:r>
                        <a:rPr lang="en-US" sz="700" b="1">
                          <a:latin typeface="Arial Unicode MS" panose="020B0604020202020204" charset="-122"/>
                          <a:ea typeface="Arial Unicode MS" panose="020B0604020202020204" charset="-122"/>
                          <a:cs typeface="Arial Unicode MS" panose="020B0604020202020204" charset="-122"/>
                        </a:rPr>
                        <a:t>0</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Arial Unicode MS" panose="020B0604020202020204" charset="-122"/>
                          <a:ea typeface="Arial Unicode MS" panose="020B0604020202020204" charset="-122"/>
                          <a:cs typeface="Arial Unicode MS" panose="020B0604020202020204" charset="-122"/>
                        </a:rPr>
                        <a:t>0</a:t>
                      </a:r>
                      <a:r>
                        <a:rPr lang="en-US" sz="700" b="1">
                          <a:latin typeface="Times New Roman" panose="02020603050405020304" charset="0"/>
                          <a:cs typeface="Times New Roman" panose="02020603050405020304" charset="0"/>
                        </a:rPr>
                        <a:t> </a:t>
                      </a:r>
                      <a:endParaRPr lang="en-US" altLang="en-US" sz="700" b="1">
                        <a:latin typeface="Arial Unicode MS" panose="020B0604020202020204" charset="-122"/>
                        <a:ea typeface="Arial Unicode MS" panose="020B0604020202020204" charset="-122"/>
                        <a:cs typeface="Arial Unicode MS" panose="020B0604020202020204"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Arial Unicode MS" panose="020B0604020202020204" charset="-122"/>
                          <a:ea typeface="Arial Unicode MS" panose="020B0604020202020204" charset="-122"/>
                          <a:cs typeface="Arial Unicode MS" panose="020B0604020202020204" charset="-122"/>
                        </a:rPr>
                        <a:t>0</a:t>
                      </a:r>
                      <a:r>
                        <a:rPr lang="en-US" sz="700" b="1">
                          <a:latin typeface="Times New Roman" panose="02020603050405020304" charset="0"/>
                          <a:cs typeface="Times New Roman" panose="02020603050405020304" charset="0"/>
                        </a:rPr>
                        <a:t> </a:t>
                      </a:r>
                      <a:endParaRPr lang="en-US" altLang="en-US" sz="700" b="1">
                        <a:latin typeface="Arial Unicode MS" panose="020B0604020202020204" charset="-122"/>
                        <a:ea typeface="Arial Unicode MS" panose="020B0604020202020204" charset="-122"/>
                        <a:cs typeface="Arial Unicode MS" panose="020B0604020202020204"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Arial Unicode MS" panose="020B0604020202020204" charset="-122"/>
                          <a:ea typeface="Arial Unicode MS" panose="020B0604020202020204" charset="-122"/>
                          <a:cs typeface="Arial Unicode MS" panose="020B0604020202020204" charset="-122"/>
                        </a:rPr>
                        <a:t>0</a:t>
                      </a:r>
                      <a:r>
                        <a:rPr lang="en-US" sz="700" b="1">
                          <a:latin typeface="Times New Roman" panose="02020603050405020304" charset="0"/>
                          <a:cs typeface="Times New Roman" panose="02020603050405020304" charset="0"/>
                        </a:rPr>
                        <a:t> </a:t>
                      </a:r>
                      <a:endParaRPr lang="en-US" altLang="en-US" sz="700" b="1">
                        <a:latin typeface="Arial Unicode MS" panose="020B0604020202020204" charset="-122"/>
                        <a:ea typeface="Arial Unicode MS" panose="020B0604020202020204" charset="-122"/>
                        <a:cs typeface="Arial Unicode MS" panose="020B0604020202020204"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Arial Unicode MS" panose="020B0604020202020204" charset="-122"/>
                          <a:ea typeface="Arial Unicode MS" panose="020B0604020202020204" charset="-122"/>
                          <a:cs typeface="Arial Unicode MS" panose="020B0604020202020204" charset="-122"/>
                        </a:rPr>
                        <a:t>0</a:t>
                      </a:r>
                      <a:r>
                        <a:rPr lang="en-US" sz="700" b="1">
                          <a:latin typeface="Times New Roman" panose="02020603050405020304" charset="0"/>
                          <a:cs typeface="Times New Roman" panose="02020603050405020304" charset="0"/>
                        </a:rPr>
                        <a:t> </a:t>
                      </a:r>
                      <a:endParaRPr lang="en-US" altLang="en-US" sz="700" b="1">
                        <a:latin typeface="Arial Unicode MS" panose="020B0604020202020204" charset="-122"/>
                        <a:ea typeface="Arial Unicode MS" panose="020B0604020202020204" charset="-122"/>
                        <a:cs typeface="Arial Unicode MS" panose="020B0604020202020204"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Times New Roman" panose="02020603050405020304" charset="0"/>
                          <a:cs typeface="Times New Roman" panose="02020603050405020304" charset="0"/>
                        </a:rPr>
                        <a:t> </a:t>
                      </a:r>
                      <a:r>
                        <a:rPr lang="en-US" sz="700" b="1">
                          <a:latin typeface="Arial Unicode MS" panose="020B0604020202020204" charset="-122"/>
                          <a:ea typeface="Arial Unicode MS" panose="020B0604020202020204" charset="-122"/>
                          <a:cs typeface="Arial Unicode MS" panose="020B0604020202020204" charset="-122"/>
                        </a:rPr>
                        <a:t>0</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Times New Roman" panose="02020603050405020304" charset="0"/>
                          <a:cs typeface="Times New Roman" panose="02020603050405020304" charset="0"/>
                        </a:rPr>
                        <a:t> </a:t>
                      </a:r>
                      <a:r>
                        <a:rPr lang="en-US" sz="700" b="1">
                          <a:latin typeface="Arial Unicode MS" panose="020B0604020202020204" charset="-122"/>
                          <a:ea typeface="Arial Unicode MS" panose="020B0604020202020204" charset="-122"/>
                          <a:cs typeface="Arial Unicode MS" panose="020B0604020202020204" charset="-122"/>
                        </a:rPr>
                        <a:t>0</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4097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700" b="1">
                          <a:latin typeface="Times New Roman" panose="02020603050405020304" charset="0"/>
                          <a:cs typeface="Times New Roman" panose="02020603050405020304" charset="0"/>
                        </a:rPr>
                        <a:t>4.无正当理由大量反复申请</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Times New Roman" panose="02020603050405020304" charset="0"/>
                          <a:cs typeface="Times New Roman" panose="02020603050405020304" charset="0"/>
                        </a:rPr>
                        <a:t> </a:t>
                      </a:r>
                      <a:r>
                        <a:rPr lang="en-US" sz="700" b="1">
                          <a:latin typeface="Arial Unicode MS" panose="020B0604020202020204" charset="-122"/>
                          <a:ea typeface="Arial Unicode MS" panose="020B0604020202020204" charset="-122"/>
                          <a:cs typeface="Arial Unicode MS" panose="020B0604020202020204" charset="-122"/>
                        </a:rPr>
                        <a:t>0</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Arial Unicode MS" panose="020B0604020202020204" charset="-122"/>
                          <a:ea typeface="Arial Unicode MS" panose="020B0604020202020204" charset="-122"/>
                          <a:cs typeface="Arial Unicode MS" panose="020B0604020202020204" charset="-122"/>
                        </a:rPr>
                        <a:t>0</a:t>
                      </a:r>
                      <a:r>
                        <a:rPr lang="en-US" sz="700" b="1">
                          <a:latin typeface="Times New Roman" panose="02020603050405020304" charset="0"/>
                          <a:cs typeface="Times New Roman" panose="02020603050405020304" charset="0"/>
                        </a:rPr>
                        <a:t> </a:t>
                      </a:r>
                      <a:endParaRPr lang="en-US" altLang="en-US" sz="700" b="1">
                        <a:latin typeface="Arial Unicode MS" panose="020B0604020202020204" charset="-122"/>
                        <a:ea typeface="Arial Unicode MS" panose="020B0604020202020204" charset="-122"/>
                        <a:cs typeface="Arial Unicode MS" panose="020B0604020202020204"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Arial Unicode MS" panose="020B0604020202020204" charset="-122"/>
                          <a:ea typeface="Arial Unicode MS" panose="020B0604020202020204" charset="-122"/>
                          <a:cs typeface="Arial Unicode MS" panose="020B0604020202020204" charset="-122"/>
                        </a:rPr>
                        <a:t>0</a:t>
                      </a:r>
                      <a:r>
                        <a:rPr lang="en-US" sz="700" b="1">
                          <a:latin typeface="Times New Roman" panose="02020603050405020304" charset="0"/>
                          <a:cs typeface="Times New Roman" panose="02020603050405020304" charset="0"/>
                        </a:rPr>
                        <a:t> </a:t>
                      </a:r>
                      <a:endParaRPr lang="en-US" altLang="en-US" sz="700" b="1">
                        <a:latin typeface="Arial Unicode MS" panose="020B0604020202020204" charset="-122"/>
                        <a:ea typeface="Arial Unicode MS" panose="020B0604020202020204" charset="-122"/>
                        <a:cs typeface="Arial Unicode MS" panose="020B0604020202020204"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Arial Unicode MS" panose="020B0604020202020204" charset="-122"/>
                          <a:ea typeface="Arial Unicode MS" panose="020B0604020202020204" charset="-122"/>
                          <a:cs typeface="Arial Unicode MS" panose="020B0604020202020204" charset="-122"/>
                        </a:rPr>
                        <a:t>0</a:t>
                      </a:r>
                      <a:r>
                        <a:rPr lang="en-US" sz="700" b="1">
                          <a:latin typeface="Times New Roman" panose="02020603050405020304" charset="0"/>
                          <a:cs typeface="Times New Roman" panose="02020603050405020304" charset="0"/>
                        </a:rPr>
                        <a:t> </a:t>
                      </a:r>
                      <a:endParaRPr lang="en-US" altLang="en-US" sz="700" b="1">
                        <a:latin typeface="Arial Unicode MS" panose="020B0604020202020204" charset="-122"/>
                        <a:ea typeface="Arial Unicode MS" panose="020B0604020202020204" charset="-122"/>
                        <a:cs typeface="Arial Unicode MS" panose="020B0604020202020204"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Times New Roman" panose="02020603050405020304" charset="0"/>
                          <a:cs typeface="Times New Roman" panose="02020603050405020304" charset="0"/>
                        </a:rPr>
                        <a:t> </a:t>
                      </a:r>
                      <a:r>
                        <a:rPr lang="en-US" sz="700" b="1">
                          <a:latin typeface="Arial Unicode MS" panose="020B0604020202020204" charset="-122"/>
                          <a:ea typeface="Arial Unicode MS" panose="020B0604020202020204" charset="-122"/>
                          <a:cs typeface="Arial Unicode MS" panose="020B0604020202020204" charset="-122"/>
                        </a:rPr>
                        <a:t>0</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Times New Roman" panose="02020603050405020304" charset="0"/>
                          <a:cs typeface="Times New Roman" panose="02020603050405020304" charset="0"/>
                        </a:rPr>
                        <a:t> </a:t>
                      </a:r>
                      <a:r>
                        <a:rPr lang="en-US" sz="700" b="1">
                          <a:latin typeface="Arial Unicode MS" panose="020B0604020202020204" charset="-122"/>
                          <a:ea typeface="Arial Unicode MS" panose="020B0604020202020204" charset="-122"/>
                          <a:cs typeface="Arial Unicode MS" panose="020B0604020202020204" charset="-122"/>
                        </a:rPr>
                        <a:t>0</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Times New Roman" panose="02020603050405020304" charset="0"/>
                          <a:cs typeface="Times New Roman" panose="02020603050405020304" charset="0"/>
                        </a:rPr>
                        <a:t> </a:t>
                      </a:r>
                      <a:r>
                        <a:rPr lang="en-US" sz="700" b="1">
                          <a:latin typeface="Arial Unicode MS" panose="020B0604020202020204" charset="-122"/>
                          <a:ea typeface="Arial Unicode MS" panose="020B0604020202020204" charset="-122"/>
                          <a:cs typeface="Arial Unicode MS" panose="020B0604020202020204" charset="-122"/>
                        </a:rPr>
                        <a:t>0</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1971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indent="0">
                        <a:buNone/>
                      </a:pPr>
                      <a:r>
                        <a:rPr lang="en-US" sz="700" b="1">
                          <a:latin typeface="Times New Roman" panose="02020603050405020304" charset="0"/>
                          <a:cs typeface="Times New Roman" panose="02020603050405020304" charset="0"/>
                        </a:rPr>
                        <a:t>5.要求行政机关确认或重新出具已获取信息</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Times New Roman" panose="02020603050405020304" charset="0"/>
                          <a:cs typeface="Times New Roman" panose="02020603050405020304" charset="0"/>
                        </a:rPr>
                        <a:t> </a:t>
                      </a:r>
                      <a:r>
                        <a:rPr lang="en-US" sz="700" b="1">
                          <a:latin typeface="Arial Unicode MS" panose="020B0604020202020204" charset="-122"/>
                          <a:ea typeface="Arial Unicode MS" panose="020B0604020202020204" charset="-122"/>
                          <a:cs typeface="Arial Unicode MS" panose="020B0604020202020204" charset="-122"/>
                        </a:rPr>
                        <a:t>0</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Arial Unicode MS" panose="020B0604020202020204" charset="-122"/>
                          <a:ea typeface="Arial Unicode MS" panose="020B0604020202020204" charset="-122"/>
                          <a:cs typeface="Arial Unicode MS" panose="020B0604020202020204" charset="-122"/>
                        </a:rPr>
                        <a:t>0</a:t>
                      </a:r>
                      <a:r>
                        <a:rPr lang="en-US" sz="700" b="1">
                          <a:latin typeface="Times New Roman" panose="02020603050405020304" charset="0"/>
                          <a:cs typeface="Times New Roman" panose="02020603050405020304" charset="0"/>
                        </a:rPr>
                        <a:t> </a:t>
                      </a:r>
                      <a:endParaRPr lang="en-US" altLang="en-US" sz="700" b="1">
                        <a:latin typeface="Arial Unicode MS" panose="020B0604020202020204" charset="-122"/>
                        <a:ea typeface="Arial Unicode MS" panose="020B0604020202020204" charset="-122"/>
                        <a:cs typeface="Arial Unicode MS" panose="020B0604020202020204"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Arial Unicode MS" panose="020B0604020202020204" charset="-122"/>
                          <a:ea typeface="Arial Unicode MS" panose="020B0604020202020204" charset="-122"/>
                          <a:cs typeface="Arial Unicode MS" panose="020B0604020202020204" charset="-122"/>
                        </a:rPr>
                        <a:t>0</a:t>
                      </a:r>
                      <a:r>
                        <a:rPr lang="en-US" sz="700" b="1">
                          <a:latin typeface="Times New Roman" panose="02020603050405020304" charset="0"/>
                          <a:cs typeface="Times New Roman" panose="02020603050405020304" charset="0"/>
                        </a:rPr>
                        <a:t> </a:t>
                      </a:r>
                      <a:endParaRPr lang="en-US" altLang="en-US" sz="700" b="1">
                        <a:latin typeface="Arial Unicode MS" panose="020B0604020202020204" charset="-122"/>
                        <a:ea typeface="Arial Unicode MS" panose="020B0604020202020204" charset="-122"/>
                        <a:cs typeface="Arial Unicode MS" panose="020B0604020202020204"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Arial Unicode MS" panose="020B0604020202020204" charset="-122"/>
                          <a:ea typeface="Arial Unicode MS" panose="020B0604020202020204" charset="-122"/>
                          <a:cs typeface="Arial Unicode MS" panose="020B0604020202020204" charset="-122"/>
                        </a:rPr>
                        <a:t>0</a:t>
                      </a:r>
                      <a:r>
                        <a:rPr lang="en-US" sz="700" b="1">
                          <a:latin typeface="Times New Roman" panose="02020603050405020304" charset="0"/>
                          <a:cs typeface="Times New Roman" panose="02020603050405020304" charset="0"/>
                        </a:rPr>
                        <a:t> </a:t>
                      </a:r>
                      <a:endParaRPr lang="en-US" altLang="en-US" sz="700" b="1">
                        <a:latin typeface="Arial Unicode MS" panose="020B0604020202020204" charset="-122"/>
                        <a:ea typeface="Arial Unicode MS" panose="020B0604020202020204" charset="-122"/>
                        <a:cs typeface="Arial Unicode MS" panose="020B0604020202020204"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Arial Unicode MS" panose="020B0604020202020204" charset="-122"/>
                          <a:ea typeface="Arial Unicode MS" panose="020B0604020202020204" charset="-122"/>
                          <a:cs typeface="Arial Unicode MS" panose="020B0604020202020204" charset="-122"/>
                        </a:rPr>
                        <a:t>0</a:t>
                      </a:r>
                      <a:r>
                        <a:rPr lang="en-US" sz="700" b="1">
                          <a:latin typeface="Times New Roman" panose="02020603050405020304" charset="0"/>
                          <a:cs typeface="Times New Roman" panose="02020603050405020304" charset="0"/>
                        </a:rPr>
                        <a:t> </a:t>
                      </a:r>
                      <a:endParaRPr lang="en-US" altLang="en-US" sz="700" b="1">
                        <a:latin typeface="Arial Unicode MS" panose="020B0604020202020204" charset="-122"/>
                        <a:ea typeface="Arial Unicode MS" panose="020B0604020202020204" charset="-122"/>
                        <a:cs typeface="Arial Unicode MS" panose="020B0604020202020204"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Times New Roman" panose="02020603050405020304" charset="0"/>
                          <a:cs typeface="Times New Roman" panose="02020603050405020304" charset="0"/>
                        </a:rPr>
                        <a:t> </a:t>
                      </a:r>
                      <a:r>
                        <a:rPr lang="en-US" sz="700" b="1">
                          <a:latin typeface="Arial Unicode MS" panose="020B0604020202020204" charset="-122"/>
                          <a:ea typeface="Arial Unicode MS" panose="020B0604020202020204" charset="-122"/>
                          <a:cs typeface="Arial Unicode MS" panose="020B0604020202020204" charset="-122"/>
                        </a:rPr>
                        <a:t>0</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Times New Roman" panose="02020603050405020304" charset="0"/>
                          <a:cs typeface="Times New Roman" panose="02020603050405020304" charset="0"/>
                        </a:rPr>
                        <a:t> </a:t>
                      </a:r>
                      <a:r>
                        <a:rPr lang="en-US" sz="700" b="1">
                          <a:latin typeface="Arial Unicode MS" panose="020B0604020202020204" charset="-122"/>
                          <a:ea typeface="Arial Unicode MS" panose="020B0604020202020204" charset="-122"/>
                          <a:cs typeface="Arial Unicode MS" panose="020B0604020202020204" charset="-122"/>
                        </a:rPr>
                        <a:t>0</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5654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rowSpan="3">
                  <a:txBody>
                    <a:bodyPr/>
                    <a:p>
                      <a:pPr indent="0">
                        <a:buNone/>
                      </a:pPr>
                      <a:r>
                        <a:rPr lang="en-US" sz="700" b="1">
                          <a:latin typeface="Times New Roman" panose="02020603050405020304" charset="0"/>
                          <a:cs typeface="Times New Roman" panose="02020603050405020304" charset="0"/>
                        </a:rPr>
                        <a:t>（六）其他处理</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700" b="1">
                          <a:latin typeface="Times New Roman" panose="02020603050405020304" charset="0"/>
                          <a:cs typeface="Times New Roman" panose="02020603050405020304" charset="0"/>
                        </a:rPr>
                        <a:t>1.申请人无正当理由逾期不补正、行政机关不再处理其政府信息公开申请</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Times New Roman" panose="02020603050405020304" charset="0"/>
                          <a:cs typeface="Times New Roman" panose="02020603050405020304" charset="0"/>
                        </a:rPr>
                        <a:t> </a:t>
                      </a:r>
                      <a:r>
                        <a:rPr lang="en-US" sz="700" b="1">
                          <a:latin typeface="Arial Unicode MS" panose="020B0604020202020204" charset="-122"/>
                          <a:ea typeface="Arial Unicode MS" panose="020B0604020202020204" charset="-122"/>
                          <a:cs typeface="Arial Unicode MS" panose="020B0604020202020204" charset="-122"/>
                        </a:rPr>
                        <a:t>0</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Arial Unicode MS" panose="020B0604020202020204" charset="-122"/>
                          <a:ea typeface="Arial Unicode MS" panose="020B0604020202020204" charset="-122"/>
                          <a:cs typeface="Arial Unicode MS" panose="020B0604020202020204" charset="-122"/>
                        </a:rPr>
                        <a:t>0</a:t>
                      </a:r>
                      <a:r>
                        <a:rPr lang="en-US" sz="700" b="1">
                          <a:latin typeface="Times New Roman" panose="02020603050405020304" charset="0"/>
                          <a:cs typeface="Times New Roman" panose="02020603050405020304" charset="0"/>
                        </a:rPr>
                        <a:t> </a:t>
                      </a:r>
                      <a:endParaRPr lang="en-US" altLang="en-US" sz="700" b="1">
                        <a:latin typeface="Arial Unicode MS" panose="020B0604020202020204" charset="-122"/>
                        <a:ea typeface="Arial Unicode MS" panose="020B0604020202020204" charset="-122"/>
                        <a:cs typeface="Arial Unicode MS" panose="020B0604020202020204"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Arial Unicode MS" panose="020B0604020202020204" charset="-122"/>
                          <a:ea typeface="Arial Unicode MS" panose="020B0604020202020204" charset="-122"/>
                          <a:cs typeface="Arial Unicode MS" panose="020B0604020202020204" charset="-122"/>
                        </a:rPr>
                        <a:t>0</a:t>
                      </a:r>
                      <a:r>
                        <a:rPr lang="en-US" sz="700" b="1">
                          <a:latin typeface="Times New Roman" panose="02020603050405020304" charset="0"/>
                          <a:cs typeface="Times New Roman" panose="02020603050405020304" charset="0"/>
                        </a:rPr>
                        <a:t> </a:t>
                      </a:r>
                      <a:endParaRPr lang="en-US" altLang="en-US" sz="700" b="1">
                        <a:latin typeface="Arial Unicode MS" panose="020B0604020202020204" charset="-122"/>
                        <a:ea typeface="Arial Unicode MS" panose="020B0604020202020204" charset="-122"/>
                        <a:cs typeface="Arial Unicode MS" panose="020B0604020202020204"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Arial Unicode MS" panose="020B0604020202020204" charset="-122"/>
                          <a:ea typeface="Arial Unicode MS" panose="020B0604020202020204" charset="-122"/>
                          <a:cs typeface="Arial Unicode MS" panose="020B0604020202020204" charset="-122"/>
                        </a:rPr>
                        <a:t>0</a:t>
                      </a:r>
                      <a:r>
                        <a:rPr lang="en-US" sz="700" b="1">
                          <a:latin typeface="Times New Roman" panose="02020603050405020304" charset="0"/>
                          <a:cs typeface="Times New Roman" panose="02020603050405020304" charset="0"/>
                        </a:rPr>
                        <a:t> </a:t>
                      </a:r>
                      <a:endParaRPr lang="en-US" altLang="en-US" sz="700" b="1">
                        <a:latin typeface="Arial Unicode MS" panose="020B0604020202020204" charset="-122"/>
                        <a:ea typeface="Arial Unicode MS" panose="020B0604020202020204" charset="-122"/>
                        <a:cs typeface="Arial Unicode MS" panose="020B0604020202020204"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Times New Roman" panose="02020603050405020304" charset="0"/>
                          <a:cs typeface="Times New Roman" panose="02020603050405020304" charset="0"/>
                        </a:rPr>
                        <a:t> </a:t>
                      </a:r>
                      <a:r>
                        <a:rPr lang="en-US" sz="700" b="1">
                          <a:latin typeface="Arial Unicode MS" panose="020B0604020202020204" charset="-122"/>
                          <a:ea typeface="Arial Unicode MS" panose="020B0604020202020204" charset="-122"/>
                          <a:cs typeface="Arial Unicode MS" panose="020B0604020202020204" charset="-122"/>
                        </a:rPr>
                        <a:t>0</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Times New Roman" panose="02020603050405020304" charset="0"/>
                          <a:cs typeface="Times New Roman" panose="02020603050405020304" charset="0"/>
                        </a:rPr>
                        <a:t> </a:t>
                      </a:r>
                      <a:r>
                        <a:rPr lang="en-US" sz="700" b="1">
                          <a:latin typeface="Arial Unicode MS" panose="020B0604020202020204" charset="-122"/>
                          <a:ea typeface="Arial Unicode MS" panose="020B0604020202020204" charset="-122"/>
                          <a:cs typeface="Arial Unicode MS" panose="020B0604020202020204" charset="-122"/>
                        </a:rPr>
                        <a:t>0</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Times New Roman" panose="02020603050405020304" charset="0"/>
                          <a:cs typeface="Times New Roman" panose="02020603050405020304" charset="0"/>
                        </a:rPr>
                        <a:t> </a:t>
                      </a:r>
                      <a:r>
                        <a:rPr lang="en-US" sz="700" b="1">
                          <a:latin typeface="Arial Unicode MS" panose="020B0604020202020204" charset="-122"/>
                          <a:ea typeface="Arial Unicode MS" panose="020B0604020202020204" charset="-122"/>
                          <a:cs typeface="Arial Unicode MS" panose="020B0604020202020204" charset="-122"/>
                        </a:rPr>
                        <a:t>0</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2545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700" b="1">
                          <a:latin typeface="Times New Roman" panose="02020603050405020304" charset="0"/>
                          <a:cs typeface="Times New Roman" panose="02020603050405020304" charset="0"/>
                        </a:rPr>
                        <a:t>2.申请人逾期未按收费通知要求缴纳费用、行政机关不再处理其政府信息公开申请</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Times New Roman" panose="02020603050405020304" charset="0"/>
                          <a:cs typeface="Times New Roman" panose="02020603050405020304" charset="0"/>
                        </a:rPr>
                        <a:t> </a:t>
                      </a:r>
                      <a:r>
                        <a:rPr lang="en-US" sz="700" b="1">
                          <a:latin typeface="Arial Unicode MS" panose="020B0604020202020204" charset="-122"/>
                          <a:ea typeface="Arial Unicode MS" panose="020B0604020202020204" charset="-122"/>
                          <a:cs typeface="Arial Unicode MS" panose="020B0604020202020204" charset="-122"/>
                        </a:rPr>
                        <a:t>0</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Arial Unicode MS" panose="020B0604020202020204" charset="-122"/>
                          <a:ea typeface="Arial Unicode MS" panose="020B0604020202020204" charset="-122"/>
                          <a:cs typeface="Arial Unicode MS" panose="020B0604020202020204" charset="-122"/>
                        </a:rPr>
                        <a:t>0</a:t>
                      </a:r>
                      <a:r>
                        <a:rPr lang="en-US" sz="700" b="1">
                          <a:latin typeface="Times New Roman" panose="02020603050405020304" charset="0"/>
                          <a:cs typeface="Times New Roman" panose="02020603050405020304" charset="0"/>
                        </a:rPr>
                        <a:t> </a:t>
                      </a:r>
                      <a:endParaRPr lang="en-US" altLang="en-US" sz="700" b="1">
                        <a:latin typeface="Arial Unicode MS" panose="020B0604020202020204" charset="-122"/>
                        <a:ea typeface="Arial Unicode MS" panose="020B0604020202020204" charset="-122"/>
                        <a:cs typeface="Arial Unicode MS" panose="020B0604020202020204"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Arial Unicode MS" panose="020B0604020202020204" charset="-122"/>
                          <a:ea typeface="Arial Unicode MS" panose="020B0604020202020204" charset="-122"/>
                          <a:cs typeface="Arial Unicode MS" panose="020B0604020202020204" charset="-122"/>
                        </a:rPr>
                        <a:t>0</a:t>
                      </a:r>
                      <a:r>
                        <a:rPr lang="en-US" sz="700" b="1">
                          <a:latin typeface="Times New Roman" panose="02020603050405020304" charset="0"/>
                          <a:cs typeface="Times New Roman" panose="02020603050405020304" charset="0"/>
                        </a:rPr>
                        <a:t> </a:t>
                      </a:r>
                      <a:endParaRPr lang="en-US" altLang="en-US" sz="700" b="1">
                        <a:latin typeface="Arial Unicode MS" panose="020B0604020202020204" charset="-122"/>
                        <a:ea typeface="Arial Unicode MS" panose="020B0604020202020204" charset="-122"/>
                        <a:cs typeface="Arial Unicode MS" panose="020B0604020202020204"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Arial Unicode MS" panose="020B0604020202020204" charset="-122"/>
                          <a:ea typeface="Arial Unicode MS" panose="020B0604020202020204" charset="-122"/>
                          <a:cs typeface="Arial Unicode MS" panose="020B0604020202020204" charset="-122"/>
                        </a:rPr>
                        <a:t>0</a:t>
                      </a:r>
                      <a:r>
                        <a:rPr lang="en-US" sz="700" b="1">
                          <a:latin typeface="Times New Roman" panose="02020603050405020304" charset="0"/>
                          <a:cs typeface="Times New Roman" panose="02020603050405020304" charset="0"/>
                        </a:rPr>
                        <a:t> </a:t>
                      </a:r>
                      <a:endParaRPr lang="en-US" altLang="en-US" sz="700" b="1">
                        <a:latin typeface="Arial Unicode MS" panose="020B0604020202020204" charset="-122"/>
                        <a:ea typeface="Arial Unicode MS" panose="020B0604020202020204" charset="-122"/>
                        <a:cs typeface="Arial Unicode MS" panose="020B0604020202020204"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Arial Unicode MS" panose="020B0604020202020204" charset="-122"/>
                          <a:ea typeface="Arial Unicode MS" panose="020B0604020202020204" charset="-122"/>
                          <a:cs typeface="Arial Unicode MS" panose="020B0604020202020204" charset="-122"/>
                        </a:rPr>
                        <a:t>0</a:t>
                      </a:r>
                      <a:r>
                        <a:rPr lang="en-US" sz="700" b="1">
                          <a:latin typeface="Times New Roman" panose="02020603050405020304" charset="0"/>
                          <a:cs typeface="Times New Roman" panose="02020603050405020304" charset="0"/>
                        </a:rPr>
                        <a:t> </a:t>
                      </a:r>
                      <a:endParaRPr lang="en-US" altLang="en-US" sz="700" b="1">
                        <a:latin typeface="Arial Unicode MS" panose="020B0604020202020204" charset="-122"/>
                        <a:ea typeface="Arial Unicode MS" panose="020B0604020202020204" charset="-122"/>
                        <a:cs typeface="Arial Unicode MS" panose="020B0604020202020204"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Times New Roman" panose="02020603050405020304" charset="0"/>
                          <a:cs typeface="Times New Roman" panose="02020603050405020304" charset="0"/>
                        </a:rPr>
                        <a:t> </a:t>
                      </a:r>
                      <a:r>
                        <a:rPr lang="en-US" sz="700" b="1">
                          <a:latin typeface="Arial Unicode MS" panose="020B0604020202020204" charset="-122"/>
                          <a:ea typeface="Arial Unicode MS" panose="020B0604020202020204" charset="-122"/>
                          <a:cs typeface="Arial Unicode MS" panose="020B0604020202020204" charset="-122"/>
                        </a:rPr>
                        <a:t>0</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Times New Roman" panose="02020603050405020304" charset="0"/>
                          <a:cs typeface="Times New Roman" panose="02020603050405020304" charset="0"/>
                        </a:rPr>
                        <a:t> </a:t>
                      </a:r>
                      <a:r>
                        <a:rPr lang="en-US" sz="700" b="1">
                          <a:latin typeface="Arial Unicode MS" panose="020B0604020202020204" charset="-122"/>
                          <a:ea typeface="Arial Unicode MS" panose="020B0604020202020204" charset="-122"/>
                          <a:cs typeface="Arial Unicode MS" panose="020B0604020202020204" charset="-122"/>
                        </a:rPr>
                        <a:t>0</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4160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indent="0">
                        <a:buNone/>
                      </a:pPr>
                      <a:r>
                        <a:rPr lang="en-US" sz="700" b="1">
                          <a:latin typeface="Times New Roman" panose="02020603050405020304" charset="0"/>
                          <a:cs typeface="Times New Roman" panose="02020603050405020304" charset="0"/>
                        </a:rPr>
                        <a:t>3.其他</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Times New Roman" panose="02020603050405020304" charset="0"/>
                          <a:cs typeface="Times New Roman" panose="02020603050405020304" charset="0"/>
                        </a:rPr>
                        <a:t> </a:t>
                      </a:r>
                      <a:r>
                        <a:rPr lang="en-US" sz="700" b="1">
                          <a:latin typeface="Arial Unicode MS" panose="020B0604020202020204" charset="-122"/>
                          <a:ea typeface="Arial Unicode MS" panose="020B0604020202020204" charset="-122"/>
                          <a:cs typeface="Arial Unicode MS" panose="020B0604020202020204" charset="-122"/>
                        </a:rPr>
                        <a:t>0</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Arial Unicode MS" panose="020B0604020202020204" charset="-122"/>
                          <a:ea typeface="Arial Unicode MS" panose="020B0604020202020204" charset="-122"/>
                          <a:cs typeface="Arial Unicode MS" panose="020B0604020202020204" charset="-122"/>
                        </a:rPr>
                        <a:t>0</a:t>
                      </a:r>
                      <a:r>
                        <a:rPr lang="en-US" sz="700" b="1">
                          <a:latin typeface="Times New Roman" panose="02020603050405020304" charset="0"/>
                          <a:cs typeface="Times New Roman" panose="02020603050405020304" charset="0"/>
                        </a:rPr>
                        <a:t> </a:t>
                      </a:r>
                      <a:endParaRPr lang="en-US" altLang="en-US" sz="700" b="1">
                        <a:latin typeface="Arial Unicode MS" panose="020B0604020202020204" charset="-122"/>
                        <a:ea typeface="Arial Unicode MS" panose="020B0604020202020204" charset="-122"/>
                        <a:cs typeface="Arial Unicode MS" panose="020B0604020202020204"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Times New Roman" panose="02020603050405020304" charset="0"/>
                          <a:cs typeface="Times New Roman" panose="02020603050405020304" charset="0"/>
                        </a:rPr>
                        <a:t> </a:t>
                      </a:r>
                      <a:r>
                        <a:rPr lang="en-US" sz="700" b="1">
                          <a:latin typeface="Arial Unicode MS" panose="020B0604020202020204" charset="-122"/>
                          <a:ea typeface="Arial Unicode MS" panose="020B0604020202020204" charset="-122"/>
                          <a:cs typeface="Arial Unicode MS" panose="020B0604020202020204" charset="-122"/>
                        </a:rPr>
                        <a:t>0</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Times New Roman" panose="02020603050405020304" charset="0"/>
                          <a:cs typeface="Times New Roman" panose="02020603050405020304" charset="0"/>
                        </a:rPr>
                        <a:t> </a:t>
                      </a:r>
                      <a:r>
                        <a:rPr lang="en-US" sz="700" b="1">
                          <a:latin typeface="Arial Unicode MS" panose="020B0604020202020204" charset="-122"/>
                          <a:ea typeface="Arial Unicode MS" panose="020B0604020202020204" charset="-122"/>
                          <a:cs typeface="Arial Unicode MS" panose="020B0604020202020204" charset="-122"/>
                        </a:rPr>
                        <a:t>0</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Arial Unicode MS" panose="020B0604020202020204" charset="-122"/>
                          <a:ea typeface="Arial Unicode MS" panose="020B0604020202020204" charset="-122"/>
                          <a:cs typeface="Arial Unicode MS" panose="020B0604020202020204" charset="-122"/>
                        </a:rPr>
                        <a:t>0</a:t>
                      </a:r>
                      <a:r>
                        <a:rPr lang="en-US" sz="700" b="1">
                          <a:latin typeface="Times New Roman" panose="02020603050405020304" charset="0"/>
                          <a:cs typeface="Times New Roman" panose="02020603050405020304" charset="0"/>
                        </a:rPr>
                        <a:t> </a:t>
                      </a:r>
                      <a:endParaRPr lang="en-US" altLang="en-US" sz="700" b="1">
                        <a:latin typeface="Arial Unicode MS" panose="020B0604020202020204" charset="-122"/>
                        <a:ea typeface="Arial Unicode MS" panose="020B0604020202020204" charset="-122"/>
                        <a:cs typeface="Arial Unicode MS" panose="020B0604020202020204"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Arial Unicode MS" panose="020B0604020202020204" charset="-122"/>
                          <a:ea typeface="Arial Unicode MS" panose="020B0604020202020204" charset="-122"/>
                          <a:cs typeface="Arial Unicode MS" panose="020B0604020202020204" charset="-122"/>
                        </a:rPr>
                        <a:t>0</a:t>
                      </a:r>
                      <a:r>
                        <a:rPr lang="en-US" sz="700" b="1">
                          <a:latin typeface="Times New Roman" panose="02020603050405020304" charset="0"/>
                          <a:cs typeface="Times New Roman" panose="02020603050405020304" charset="0"/>
                        </a:rPr>
                        <a:t> </a:t>
                      </a:r>
                      <a:endParaRPr lang="en-US" altLang="en-US" sz="700" b="1">
                        <a:latin typeface="Arial Unicode MS" panose="020B0604020202020204" charset="-122"/>
                        <a:ea typeface="Arial Unicode MS" panose="020B0604020202020204" charset="-122"/>
                        <a:cs typeface="Arial Unicode MS" panose="020B0604020202020204"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Arial Unicode MS" panose="020B0604020202020204" charset="-122"/>
                          <a:ea typeface="Arial Unicode MS" panose="020B0604020202020204" charset="-122"/>
                          <a:cs typeface="Arial Unicode MS" panose="020B0604020202020204" charset="-122"/>
                        </a:rPr>
                        <a:t>0</a:t>
                      </a:r>
                      <a:r>
                        <a:rPr lang="en-US" sz="700" b="1">
                          <a:latin typeface="Times New Roman" panose="02020603050405020304" charset="0"/>
                          <a:cs typeface="Times New Roman" panose="02020603050405020304" charset="0"/>
                        </a:rPr>
                        <a:t> </a:t>
                      </a:r>
                      <a:endParaRPr lang="en-US" altLang="en-US" sz="700" b="1">
                        <a:latin typeface="Arial Unicode MS" panose="020B0604020202020204" charset="-122"/>
                        <a:ea typeface="Arial Unicode MS" panose="020B0604020202020204" charset="-122"/>
                        <a:cs typeface="Arial Unicode MS" panose="020B0604020202020204"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4160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gridSpan="2">
                  <a:txBody>
                    <a:bodyPr/>
                    <a:p>
                      <a:pPr indent="0">
                        <a:buNone/>
                      </a:pPr>
                      <a:r>
                        <a:rPr lang="en-US" sz="700" b="1">
                          <a:latin typeface="Times New Roman" panose="02020603050405020304" charset="0"/>
                          <a:cs typeface="Times New Roman" panose="02020603050405020304" charset="0"/>
                        </a:rPr>
                        <a:t>（七）总计</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lgn="ctr">
                        <a:buNone/>
                      </a:pPr>
                      <a:r>
                        <a:rPr lang="en-US" sz="700" b="1">
                          <a:latin typeface="Times New Roman" panose="02020603050405020304" charset="0"/>
                          <a:cs typeface="Times New Roman" panose="02020603050405020304" charset="0"/>
                        </a:rPr>
                        <a:t> </a:t>
                      </a:r>
                      <a:r>
                        <a:rPr lang="en-US" sz="700" b="1">
                          <a:latin typeface="Arial Unicode MS" panose="020B0604020202020204" charset="-122"/>
                          <a:ea typeface="Arial Unicode MS" panose="020B0604020202020204" charset="-122"/>
                          <a:cs typeface="Arial Unicode MS" panose="020B0604020202020204" charset="-122"/>
                        </a:rPr>
                        <a:t>0</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Times New Roman" panose="02020603050405020304" charset="0"/>
                          <a:cs typeface="Times New Roman" panose="02020603050405020304" charset="0"/>
                        </a:rPr>
                        <a:t> </a:t>
                      </a:r>
                      <a:r>
                        <a:rPr lang="en-US" sz="700" b="1">
                          <a:latin typeface="Arial Unicode MS" panose="020B0604020202020204" charset="-122"/>
                          <a:ea typeface="Arial Unicode MS" panose="020B0604020202020204" charset="-122"/>
                          <a:cs typeface="Arial Unicode MS" panose="020B0604020202020204" charset="-122"/>
                        </a:rPr>
                        <a:t>0</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Times New Roman" panose="02020603050405020304" charset="0"/>
                          <a:cs typeface="Times New Roman" panose="02020603050405020304" charset="0"/>
                        </a:rPr>
                        <a:t> </a:t>
                      </a:r>
                      <a:r>
                        <a:rPr lang="en-US" sz="700" b="1">
                          <a:latin typeface="Arial Unicode MS" panose="020B0604020202020204" charset="-122"/>
                          <a:ea typeface="Arial Unicode MS" panose="020B0604020202020204" charset="-122"/>
                          <a:cs typeface="Arial Unicode MS" panose="020B0604020202020204" charset="-122"/>
                        </a:rPr>
                        <a:t>0</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Arial Unicode MS" panose="020B0604020202020204" charset="-122"/>
                          <a:ea typeface="Arial Unicode MS" panose="020B0604020202020204" charset="-122"/>
                          <a:cs typeface="Arial Unicode MS" panose="020B0604020202020204" charset="-122"/>
                        </a:rPr>
                        <a:t>0</a:t>
                      </a:r>
                      <a:r>
                        <a:rPr lang="en-US" sz="700" b="1">
                          <a:latin typeface="Times New Roman" panose="02020603050405020304" charset="0"/>
                          <a:cs typeface="Times New Roman" panose="02020603050405020304" charset="0"/>
                        </a:rPr>
                        <a:t> </a:t>
                      </a:r>
                      <a:endParaRPr lang="en-US" altLang="en-US" sz="700" b="1">
                        <a:latin typeface="Arial Unicode MS" panose="020B0604020202020204" charset="-122"/>
                        <a:ea typeface="Arial Unicode MS" panose="020B0604020202020204" charset="-122"/>
                        <a:cs typeface="Arial Unicode MS" panose="020B0604020202020204"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Times New Roman" panose="02020603050405020304" charset="0"/>
                          <a:cs typeface="Times New Roman" panose="02020603050405020304" charset="0"/>
                        </a:rPr>
                        <a:t> </a:t>
                      </a:r>
                      <a:r>
                        <a:rPr lang="en-US" sz="700" b="1">
                          <a:latin typeface="Arial Unicode MS" panose="020B0604020202020204" charset="-122"/>
                          <a:ea typeface="Arial Unicode MS" panose="020B0604020202020204" charset="-122"/>
                          <a:cs typeface="Arial Unicode MS" panose="020B0604020202020204" charset="-122"/>
                        </a:rPr>
                        <a:t>0</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Times New Roman" panose="02020603050405020304" charset="0"/>
                          <a:cs typeface="Times New Roman" panose="02020603050405020304" charset="0"/>
                        </a:rPr>
                        <a:t> </a:t>
                      </a:r>
                      <a:r>
                        <a:rPr lang="en-US" sz="700" b="1">
                          <a:latin typeface="Arial Unicode MS" panose="020B0604020202020204" charset="-122"/>
                          <a:ea typeface="Arial Unicode MS" panose="020B0604020202020204" charset="-122"/>
                          <a:cs typeface="Arial Unicode MS" panose="020B0604020202020204" charset="-122"/>
                        </a:rPr>
                        <a:t>0</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Arial Unicode MS" panose="020B0604020202020204" charset="-122"/>
                          <a:ea typeface="Arial Unicode MS" panose="020B0604020202020204" charset="-122"/>
                          <a:cs typeface="Arial Unicode MS" panose="020B0604020202020204" charset="-122"/>
                        </a:rPr>
                        <a:t>0</a:t>
                      </a:r>
                      <a:r>
                        <a:rPr lang="en-US" sz="700" b="1">
                          <a:latin typeface="Times New Roman" panose="02020603050405020304" charset="0"/>
                          <a:cs typeface="Times New Roman" panose="02020603050405020304" charset="0"/>
                        </a:rPr>
                        <a:t> </a:t>
                      </a:r>
                      <a:endParaRPr lang="en-US" altLang="en-US" sz="700" b="1">
                        <a:latin typeface="Arial Unicode MS" panose="020B0604020202020204" charset="-122"/>
                        <a:ea typeface="Arial Unicode MS" panose="020B0604020202020204" charset="-122"/>
                        <a:cs typeface="Arial Unicode MS" panose="020B0604020202020204"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62255">
                <a:tc gridSpan="3">
                  <a:txBody>
                    <a:bodyPr/>
                    <a:p>
                      <a:pPr indent="0">
                        <a:buNone/>
                      </a:pPr>
                      <a:r>
                        <a:rPr lang="en-US" sz="700" b="1">
                          <a:latin typeface="Times New Roman" panose="02020603050405020304" charset="0"/>
                          <a:cs typeface="Times New Roman" panose="02020603050405020304" charset="0"/>
                        </a:rPr>
                        <a:t>四、结转下年度继续办理</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lgn="ctr">
                        <a:buNone/>
                      </a:pPr>
                      <a:r>
                        <a:rPr lang="en-US" sz="700" b="1">
                          <a:latin typeface="Times New Roman" panose="02020603050405020304" charset="0"/>
                          <a:cs typeface="Times New Roman" panose="02020603050405020304" charset="0"/>
                        </a:rPr>
                        <a:t> </a:t>
                      </a:r>
                      <a:r>
                        <a:rPr lang="en-US" sz="700" b="1">
                          <a:latin typeface="Arial Unicode MS" panose="020B0604020202020204" charset="-122"/>
                          <a:ea typeface="Arial Unicode MS" panose="020B0604020202020204" charset="-122"/>
                          <a:cs typeface="Arial Unicode MS" panose="020B0604020202020204" charset="-122"/>
                        </a:rPr>
                        <a:t>0</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Arial Unicode MS" panose="020B0604020202020204" charset="-122"/>
                          <a:ea typeface="Arial Unicode MS" panose="020B0604020202020204" charset="-122"/>
                          <a:cs typeface="Arial Unicode MS" panose="020B0604020202020204" charset="-122"/>
                        </a:rPr>
                        <a:t>0</a:t>
                      </a:r>
                      <a:r>
                        <a:rPr lang="en-US" sz="700" b="1">
                          <a:latin typeface="Times New Roman" panose="02020603050405020304" charset="0"/>
                          <a:cs typeface="Times New Roman" panose="02020603050405020304" charset="0"/>
                        </a:rPr>
                        <a:t> </a:t>
                      </a:r>
                      <a:endParaRPr lang="en-US" altLang="en-US" sz="700" b="1">
                        <a:latin typeface="Arial Unicode MS" panose="020B0604020202020204" charset="-122"/>
                        <a:ea typeface="Arial Unicode MS" panose="020B0604020202020204" charset="-122"/>
                        <a:cs typeface="Arial Unicode MS" panose="020B0604020202020204"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Arial Unicode MS" panose="020B0604020202020204" charset="-122"/>
                          <a:ea typeface="Arial Unicode MS" panose="020B0604020202020204" charset="-122"/>
                          <a:cs typeface="Arial Unicode MS" panose="020B0604020202020204" charset="-122"/>
                        </a:rPr>
                        <a:t>0</a:t>
                      </a:r>
                      <a:r>
                        <a:rPr lang="en-US" sz="700" b="1">
                          <a:latin typeface="Times New Roman" panose="02020603050405020304" charset="0"/>
                          <a:cs typeface="Times New Roman" panose="02020603050405020304" charset="0"/>
                        </a:rPr>
                        <a:t> </a:t>
                      </a:r>
                      <a:endParaRPr lang="en-US" altLang="en-US" sz="700" b="1">
                        <a:latin typeface="Arial Unicode MS" panose="020B0604020202020204" charset="-122"/>
                        <a:ea typeface="Arial Unicode MS" panose="020B0604020202020204" charset="-122"/>
                        <a:cs typeface="Arial Unicode MS" panose="020B0604020202020204"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Times New Roman" panose="02020603050405020304" charset="0"/>
                          <a:cs typeface="Times New Roman" panose="02020603050405020304" charset="0"/>
                        </a:rPr>
                        <a:t> </a:t>
                      </a:r>
                      <a:r>
                        <a:rPr lang="en-US" sz="700" b="1">
                          <a:latin typeface="Arial Unicode MS" panose="020B0604020202020204" charset="-122"/>
                          <a:ea typeface="Arial Unicode MS" panose="020B0604020202020204" charset="-122"/>
                          <a:cs typeface="Arial Unicode MS" panose="020B0604020202020204" charset="-122"/>
                        </a:rPr>
                        <a:t>0</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Times New Roman" panose="02020603050405020304" charset="0"/>
                          <a:cs typeface="Times New Roman" panose="02020603050405020304" charset="0"/>
                        </a:rPr>
                        <a:t> </a:t>
                      </a:r>
                      <a:r>
                        <a:rPr lang="en-US" sz="700" b="1">
                          <a:latin typeface="Arial Unicode MS" panose="020B0604020202020204" charset="-122"/>
                          <a:ea typeface="Arial Unicode MS" panose="020B0604020202020204" charset="-122"/>
                          <a:cs typeface="Arial Unicode MS" panose="020B0604020202020204" charset="-122"/>
                        </a:rPr>
                        <a:t>0</a:t>
                      </a:r>
                      <a:endParaRPr lang="en-US" altLang="en-US" sz="7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Arial Unicode MS" panose="020B0604020202020204" charset="-122"/>
                          <a:ea typeface="Arial Unicode MS" panose="020B0604020202020204" charset="-122"/>
                          <a:cs typeface="Arial Unicode MS" panose="020B0604020202020204" charset="-122"/>
                        </a:rPr>
                        <a:t>0</a:t>
                      </a:r>
                      <a:r>
                        <a:rPr lang="en-US" sz="700" b="1">
                          <a:latin typeface="Times New Roman" panose="02020603050405020304" charset="0"/>
                          <a:cs typeface="Times New Roman" panose="02020603050405020304" charset="0"/>
                        </a:rPr>
                        <a:t> </a:t>
                      </a:r>
                      <a:endParaRPr lang="en-US" altLang="en-US" sz="700" b="1">
                        <a:latin typeface="Arial Unicode MS" panose="020B0604020202020204" charset="-122"/>
                        <a:ea typeface="Arial Unicode MS" panose="020B0604020202020204" charset="-122"/>
                        <a:cs typeface="Arial Unicode MS" panose="020B0604020202020204"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700" b="1">
                          <a:latin typeface="Arial Unicode MS" panose="020B0604020202020204" charset="-122"/>
                          <a:ea typeface="Arial Unicode MS" panose="020B0604020202020204" charset="-122"/>
                          <a:cs typeface="Arial Unicode MS" panose="020B0604020202020204" charset="-122"/>
                        </a:rPr>
                        <a:t>0</a:t>
                      </a:r>
                      <a:endParaRPr lang="en-US" altLang="en-US" sz="700" b="1">
                        <a:latin typeface="Arial Unicode MS" panose="020B0604020202020204" charset="-122"/>
                        <a:ea typeface="Arial Unicode MS" panose="020B0604020202020204" charset="-122"/>
                        <a:cs typeface="Arial Unicode MS" panose="020B0604020202020204"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Sld>
  <p:clrMapOvr>
    <a:masterClrMapping/>
  </p:clrMapOvr>
  <mc:AlternateContent xmlns:mc="http://schemas.openxmlformats.org/markup-compatibility/2006">
    <mc:Choice xmlns:p14="http://schemas.microsoft.com/office/powerpoint/2010/main" Requires="p14">
      <p:transition spd="slow" p14:dur="1300">
        <p14:pa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10000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500" fill="hold"/>
                                        <p:tgtEl>
                                          <p:spTgt spid="2"/>
                                        </p:tgtEl>
                                        <p:attrNameLst>
                                          <p:attrName>ppt_x</p:attrName>
                                        </p:attrNameLst>
                                      </p:cBhvr>
                                      <p:tavLst>
                                        <p:tav tm="0">
                                          <p:val>
                                            <p:strVal val="0-#ppt_w/2"/>
                                          </p:val>
                                        </p:tav>
                                        <p:tav tm="100000">
                                          <p:val>
                                            <p:strVal val="#ppt_x"/>
                                          </p:val>
                                        </p:tav>
                                      </p:tavLst>
                                    </p:anim>
                                    <p:anim calcmode="lin" valueType="num">
                                      <p:cBhvr additive="base">
                                        <p:cTn id="8" dur="1500" fill="hold"/>
                                        <p:tgtEl>
                                          <p:spTgt spid="2"/>
                                        </p:tgtEl>
                                        <p:attrNameLst>
                                          <p:attrName>ppt_y</p:attrName>
                                        </p:attrNameLst>
                                      </p:cBhvr>
                                      <p:tavLst>
                                        <p:tav tm="0">
                                          <p:val>
                                            <p:strVal val="#ppt_y"/>
                                          </p:val>
                                        </p:tav>
                                        <p:tav tm="100000">
                                          <p:val>
                                            <p:strVal val="#ppt_y"/>
                                          </p:val>
                                        </p:tav>
                                      </p:tavLst>
                                    </p:anim>
                                  </p:childTnLst>
                                </p:cTn>
                              </p:par>
                              <p:par>
                                <p:cTn id="9" presetID="53" presetClass="entr" presetSubtype="16" fill="hold" grpId="0" nodeType="withEffect">
                                  <p:stCondLst>
                                    <p:cond delay="1000"/>
                                  </p:stCondLst>
                                  <p:iterate type="lt">
                                    <p:tmPct val="10000"/>
                                  </p:iterate>
                                  <p:childTnLst>
                                    <p:set>
                                      <p:cBhvr>
                                        <p:cTn id="10" dur="1" fill="hold">
                                          <p:stCondLst>
                                            <p:cond delay="0"/>
                                          </p:stCondLst>
                                        </p:cTn>
                                        <p:tgtEl>
                                          <p:spTgt spid="7"/>
                                        </p:tgtEl>
                                        <p:attrNameLst>
                                          <p:attrName>style.visibility</p:attrName>
                                        </p:attrNameLst>
                                      </p:cBhvr>
                                      <p:to>
                                        <p:strVal val="visible"/>
                                      </p:to>
                                    </p:set>
                                    <p:anim calcmode="lin" valueType="num">
                                      <p:cBhvr>
                                        <p:cTn id="11" dur="500" fill="hold"/>
                                        <p:tgtEl>
                                          <p:spTgt spid="7"/>
                                        </p:tgtEl>
                                        <p:attrNameLst>
                                          <p:attrName>ppt_w</p:attrName>
                                        </p:attrNameLst>
                                      </p:cBhvr>
                                      <p:tavLst>
                                        <p:tav tm="0">
                                          <p:val>
                                            <p:fltVal val="0"/>
                                          </p:val>
                                        </p:tav>
                                        <p:tav tm="100000">
                                          <p:val>
                                            <p:strVal val="#ppt_w"/>
                                          </p:val>
                                        </p:tav>
                                      </p:tavLst>
                                    </p:anim>
                                    <p:anim calcmode="lin" valueType="num">
                                      <p:cBhvr>
                                        <p:cTn id="12" dur="500" fill="hold"/>
                                        <p:tgtEl>
                                          <p:spTgt spid="7"/>
                                        </p:tgtEl>
                                        <p:attrNameLst>
                                          <p:attrName>ppt_h</p:attrName>
                                        </p:attrNameLst>
                                      </p:cBhvr>
                                      <p:tavLst>
                                        <p:tav tm="0">
                                          <p:val>
                                            <p:fltVal val="0"/>
                                          </p:val>
                                        </p:tav>
                                        <p:tav tm="100000">
                                          <p:val>
                                            <p:strVal val="#ppt_h"/>
                                          </p:val>
                                        </p:tav>
                                      </p:tavLst>
                                    </p:anim>
                                    <p:animEffect transition="in" filter="fade">
                                      <p:cBhvr>
                                        <p:cTn id="13" dur="500"/>
                                        <p:tgtEl>
                                          <p:spTgt spid="7"/>
                                        </p:tgtEl>
                                      </p:cBhvr>
                                    </p:animEffect>
                                  </p:childTnLst>
                                </p:cTn>
                              </p:par>
                            </p:childTnLst>
                          </p:cTn>
                        </p:par>
                        <p:par>
                          <p:cTn id="14" fill="hold">
                            <p:stCondLst>
                              <p:cond delay="0"/>
                            </p:stCondLst>
                            <p:childTnLst>
                              <p:par>
                                <p:cTn id="15" presetID="2" presetClass="entr" presetSubtype="12" decel="100000" fill="hold" nodeType="afterEffect">
                                  <p:stCondLst>
                                    <p:cond delay="0"/>
                                  </p:stCondLst>
                                  <p:childTnLst>
                                    <p:set>
                                      <p:cBhvr>
                                        <p:cTn id="16" dur="1" fill="hold">
                                          <p:stCondLst>
                                            <p:cond delay="0"/>
                                          </p:stCondLst>
                                        </p:cTn>
                                        <p:tgtEl>
                                          <p:spTgt spid="48"/>
                                        </p:tgtEl>
                                        <p:attrNameLst>
                                          <p:attrName>style.visibility</p:attrName>
                                        </p:attrNameLst>
                                      </p:cBhvr>
                                      <p:to>
                                        <p:strVal val="visible"/>
                                      </p:to>
                                    </p:set>
                                    <p:anim calcmode="lin" valueType="num">
                                      <p:cBhvr additive="base">
                                        <p:cTn id="17" dur="1500" fill="hold"/>
                                        <p:tgtEl>
                                          <p:spTgt spid="48"/>
                                        </p:tgtEl>
                                        <p:attrNameLst>
                                          <p:attrName>ppt_x</p:attrName>
                                        </p:attrNameLst>
                                      </p:cBhvr>
                                      <p:tavLst>
                                        <p:tav tm="0">
                                          <p:val>
                                            <p:strVal val="0-#ppt_w/2"/>
                                          </p:val>
                                        </p:tav>
                                        <p:tav tm="100000">
                                          <p:val>
                                            <p:strVal val="#ppt_x"/>
                                          </p:val>
                                        </p:tav>
                                      </p:tavLst>
                                    </p:anim>
                                    <p:anim calcmode="lin" valueType="num">
                                      <p:cBhvr additive="base">
                                        <p:cTn id="18" dur="1500" fill="hold"/>
                                        <p:tgtEl>
                                          <p:spTgt spid="48"/>
                                        </p:tgtEl>
                                        <p:attrNameLst>
                                          <p:attrName>ppt_y</p:attrName>
                                        </p:attrNameLst>
                                      </p:cBhvr>
                                      <p:tavLst>
                                        <p:tav tm="0">
                                          <p:val>
                                            <p:strVal val="1+#ppt_h/2"/>
                                          </p:val>
                                        </p:tav>
                                        <p:tav tm="100000">
                                          <p:val>
                                            <p:strVal val="#ppt_y"/>
                                          </p:val>
                                        </p:tav>
                                      </p:tavLst>
                                    </p:anim>
                                  </p:childTnLst>
                                </p:cTn>
                              </p:par>
                              <p:par>
                                <p:cTn id="19" presetID="22" presetClass="entr" presetSubtype="2" fill="hold" grpId="0" nodeType="withEffect">
                                  <p:stCondLst>
                                    <p:cond delay="1350"/>
                                  </p:stCondLst>
                                  <p:childTnLst>
                                    <p:set>
                                      <p:cBhvr>
                                        <p:cTn id="20" dur="1" fill="hold">
                                          <p:stCondLst>
                                            <p:cond delay="0"/>
                                          </p:stCondLst>
                                        </p:cTn>
                                        <p:tgtEl>
                                          <p:spTgt spid="100"/>
                                        </p:tgtEl>
                                        <p:attrNameLst>
                                          <p:attrName>style.visibility</p:attrName>
                                        </p:attrNameLst>
                                      </p:cBhvr>
                                      <p:to>
                                        <p:strVal val="visible"/>
                                      </p:to>
                                    </p:set>
                                    <p:animEffect transition="in" filter="wipe(right)">
                                      <p:cBhvr>
                                        <p:cTn id="21" dur="250"/>
                                        <p:tgtEl>
                                          <p:spTgt spid="100"/>
                                        </p:tgtEl>
                                      </p:cBhvr>
                                    </p:animEffect>
                                  </p:childTnLst>
                                </p:cTn>
                              </p:par>
                              <p:par>
                                <p:cTn id="22" presetID="22" presetClass="entr" presetSubtype="2" fill="hold" grpId="0" nodeType="withEffect">
                                  <p:stCondLst>
                                    <p:cond delay="1350"/>
                                  </p:stCondLst>
                                  <p:childTnLst>
                                    <p:set>
                                      <p:cBhvr>
                                        <p:cTn id="23" dur="1" fill="hold">
                                          <p:stCondLst>
                                            <p:cond delay="0"/>
                                          </p:stCondLst>
                                        </p:cTn>
                                        <p:tgtEl>
                                          <p:spTgt spid="101"/>
                                        </p:tgtEl>
                                        <p:attrNameLst>
                                          <p:attrName>style.visibility</p:attrName>
                                        </p:attrNameLst>
                                      </p:cBhvr>
                                      <p:to>
                                        <p:strVal val="visible"/>
                                      </p:to>
                                    </p:set>
                                    <p:animEffect transition="in" filter="wipe(right)">
                                      <p:cBhvr>
                                        <p:cTn id="24" dur="250"/>
                                        <p:tgtEl>
                                          <p:spTgt spid="101"/>
                                        </p:tgtEl>
                                      </p:cBhvr>
                                    </p:animEffect>
                                  </p:childTnLst>
                                </p:cTn>
                              </p:par>
                              <p:par>
                                <p:cTn id="25" presetID="22" presetClass="entr" presetSubtype="2" fill="hold" grpId="0" nodeType="withEffect">
                                  <p:stCondLst>
                                    <p:cond delay="1350"/>
                                  </p:stCondLst>
                                  <p:childTnLst>
                                    <p:set>
                                      <p:cBhvr>
                                        <p:cTn id="26" dur="1" fill="hold">
                                          <p:stCondLst>
                                            <p:cond delay="0"/>
                                          </p:stCondLst>
                                        </p:cTn>
                                        <p:tgtEl>
                                          <p:spTgt spid="102"/>
                                        </p:tgtEl>
                                        <p:attrNameLst>
                                          <p:attrName>style.visibility</p:attrName>
                                        </p:attrNameLst>
                                      </p:cBhvr>
                                      <p:to>
                                        <p:strVal val="visible"/>
                                      </p:to>
                                    </p:set>
                                    <p:animEffect transition="in" filter="wipe(right)">
                                      <p:cBhvr>
                                        <p:cTn id="27" dur="250"/>
                                        <p:tgtEl>
                                          <p:spTgt spid="102"/>
                                        </p:tgtEl>
                                      </p:cBhvr>
                                    </p:animEffect>
                                  </p:childTnLst>
                                </p:cTn>
                              </p:par>
                              <p:par>
                                <p:cTn id="28" presetID="22" presetClass="entr" presetSubtype="2" fill="hold" nodeType="withEffect">
                                  <p:stCondLst>
                                    <p:cond delay="500"/>
                                  </p:stCondLst>
                                  <p:childTnLst>
                                    <p:set>
                                      <p:cBhvr>
                                        <p:cTn id="29" dur="1" fill="hold">
                                          <p:stCondLst>
                                            <p:cond delay="0"/>
                                          </p:stCondLst>
                                        </p:cTn>
                                        <p:tgtEl>
                                          <p:spTgt spid="109"/>
                                        </p:tgtEl>
                                        <p:attrNameLst>
                                          <p:attrName>style.visibility</p:attrName>
                                        </p:attrNameLst>
                                      </p:cBhvr>
                                      <p:to>
                                        <p:strVal val="visible"/>
                                      </p:to>
                                    </p:set>
                                    <p:animEffect transition="in" filter="wipe(right)">
                                      <p:cBhvr>
                                        <p:cTn id="30" dur="500"/>
                                        <p:tgtEl>
                                          <p:spTgt spid="109"/>
                                        </p:tgtEl>
                                      </p:cBhvr>
                                    </p:animEffect>
                                  </p:childTnLst>
                                </p:cTn>
                              </p:par>
                              <p:par>
                                <p:cTn id="31" presetID="22" presetClass="entr" presetSubtype="2" fill="hold" nodeType="withEffect">
                                  <p:stCondLst>
                                    <p:cond delay="750"/>
                                  </p:stCondLst>
                                  <p:childTnLst>
                                    <p:set>
                                      <p:cBhvr>
                                        <p:cTn id="32" dur="1" fill="hold">
                                          <p:stCondLst>
                                            <p:cond delay="0"/>
                                          </p:stCondLst>
                                        </p:cTn>
                                        <p:tgtEl>
                                          <p:spTgt spid="106"/>
                                        </p:tgtEl>
                                        <p:attrNameLst>
                                          <p:attrName>style.visibility</p:attrName>
                                        </p:attrNameLst>
                                      </p:cBhvr>
                                      <p:to>
                                        <p:strVal val="visible"/>
                                      </p:to>
                                    </p:set>
                                    <p:animEffect transition="in" filter="wipe(right)">
                                      <p:cBhvr>
                                        <p:cTn id="33" dur="500"/>
                                        <p:tgtEl>
                                          <p:spTgt spid="106"/>
                                        </p:tgtEl>
                                      </p:cBhvr>
                                    </p:animEffect>
                                  </p:childTnLst>
                                </p:cTn>
                              </p:par>
                              <p:par>
                                <p:cTn id="34" presetID="22" presetClass="entr" presetSubtype="2" fill="hold" nodeType="withEffect">
                                  <p:stCondLst>
                                    <p:cond delay="1000"/>
                                  </p:stCondLst>
                                  <p:childTnLst>
                                    <p:set>
                                      <p:cBhvr>
                                        <p:cTn id="35" dur="1" fill="hold">
                                          <p:stCondLst>
                                            <p:cond delay="0"/>
                                          </p:stCondLst>
                                        </p:cTn>
                                        <p:tgtEl>
                                          <p:spTgt spid="103"/>
                                        </p:tgtEl>
                                        <p:attrNameLst>
                                          <p:attrName>style.visibility</p:attrName>
                                        </p:attrNameLst>
                                      </p:cBhvr>
                                      <p:to>
                                        <p:strVal val="visible"/>
                                      </p:to>
                                    </p:set>
                                    <p:animEffect transition="in" filter="wipe(right)">
                                      <p:cBhvr>
                                        <p:cTn id="36" dur="500"/>
                                        <p:tgtEl>
                                          <p:spTgt spid="103"/>
                                        </p:tgtEl>
                                      </p:cBhvr>
                                    </p:animEffect>
                                  </p:childTnLst>
                                </p:cTn>
                              </p:par>
                            </p:childTnLst>
                          </p:cTn>
                        </p:par>
                        <p:par>
                          <p:cTn id="37" fill="hold">
                            <p:stCondLst>
                              <p:cond delay="1500"/>
                            </p:stCondLst>
                            <p:childTnLst>
                              <p:par>
                                <p:cTn id="38" presetID="2" presetClass="entr" presetSubtype="4" fill="hold" grpId="0" nodeType="afterEffect">
                                  <p:stCondLst>
                                    <p:cond delay="0"/>
                                  </p:stCondLst>
                                  <p:childTnLst>
                                    <p:set>
                                      <p:cBhvr>
                                        <p:cTn id="39" dur="1" fill="hold">
                                          <p:stCondLst>
                                            <p:cond delay="0"/>
                                          </p:stCondLst>
                                        </p:cTn>
                                        <p:tgtEl>
                                          <p:spTgt spid="116"/>
                                        </p:tgtEl>
                                        <p:attrNameLst>
                                          <p:attrName>style.visibility</p:attrName>
                                        </p:attrNameLst>
                                      </p:cBhvr>
                                      <p:to>
                                        <p:strVal val="visible"/>
                                      </p:to>
                                    </p:set>
                                    <p:anim calcmode="lin" valueType="num">
                                      <p:cBhvr additive="base">
                                        <p:cTn id="40" dur="500" fill="hold"/>
                                        <p:tgtEl>
                                          <p:spTgt spid="116"/>
                                        </p:tgtEl>
                                        <p:attrNameLst>
                                          <p:attrName>ppt_x</p:attrName>
                                        </p:attrNameLst>
                                      </p:cBhvr>
                                      <p:tavLst>
                                        <p:tav tm="0">
                                          <p:val>
                                            <p:strVal val="#ppt_x"/>
                                          </p:val>
                                        </p:tav>
                                        <p:tav tm="100000">
                                          <p:val>
                                            <p:strVal val="#ppt_x"/>
                                          </p:val>
                                        </p:tav>
                                      </p:tavLst>
                                    </p:anim>
                                    <p:anim calcmode="lin" valueType="num">
                                      <p:cBhvr additive="base">
                                        <p:cTn id="41" dur="500" fill="hold"/>
                                        <p:tgtEl>
                                          <p:spTgt spid="1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0" grpId="0" animBg="1"/>
      <p:bldP spid="101" grpId="0" animBg="1"/>
      <p:bldP spid="102" grpId="0" animBg="1"/>
      <p:bldP spid="11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181421" y="484636"/>
            <a:ext cx="1586774" cy="1624269"/>
            <a:chOff x="-1543444" y="7260228"/>
            <a:chExt cx="4034677" cy="4130016"/>
          </a:xfrm>
        </p:grpSpPr>
        <p:grpSp>
          <p:nvGrpSpPr>
            <p:cNvPr id="3" name="组合 2"/>
            <p:cNvGrpSpPr/>
            <p:nvPr/>
          </p:nvGrpSpPr>
          <p:grpSpPr>
            <a:xfrm>
              <a:off x="-1543444" y="7260228"/>
              <a:ext cx="4034677" cy="4130016"/>
              <a:chOff x="2160003" y="2746644"/>
              <a:chExt cx="3526233" cy="3609554"/>
            </a:xfrm>
          </p:grpSpPr>
          <p:pic>
            <p:nvPicPr>
              <p:cNvPr id="5" name="图片 4"/>
              <p:cNvPicPr>
                <a:picLocks noChangeAspect="1"/>
              </p:cNvPicPr>
              <p:nvPr/>
            </p:nvPicPr>
            <p:blipFill>
              <a:blip r:embed="rId1" cstate="screen"/>
              <a:stretch>
                <a:fillRect/>
              </a:stretch>
            </p:blipFill>
            <p:spPr>
              <a:xfrm>
                <a:off x="2160003" y="3048017"/>
                <a:ext cx="3368174" cy="3308181"/>
              </a:xfrm>
              <a:prstGeom prst="rect">
                <a:avLst/>
              </a:prstGeom>
            </p:spPr>
          </p:pic>
          <p:sp>
            <p:nvSpPr>
              <p:cNvPr id="6" name="椭圆 5"/>
              <p:cNvSpPr/>
              <p:nvPr/>
            </p:nvSpPr>
            <p:spPr>
              <a:xfrm>
                <a:off x="4073336" y="2746644"/>
                <a:ext cx="1612900" cy="1612899"/>
              </a:xfrm>
              <a:prstGeom prst="ellipse">
                <a:avLst/>
              </a:prstGeom>
              <a:gradFill flip="none" rotWithShape="1">
                <a:gsLst>
                  <a:gs pos="0">
                    <a:srgbClr val="5B9BD5">
                      <a:lumMod val="50000"/>
                    </a:srgbClr>
                  </a:gs>
                  <a:gs pos="47000">
                    <a:srgbClr val="5B9BD5">
                      <a:lumMod val="75000"/>
                    </a:srgbClr>
                  </a:gs>
                  <a:gs pos="100000">
                    <a:srgbClr val="00B0F0"/>
                  </a:gs>
                </a:gsLst>
                <a:lin ang="18000000" scaled="0"/>
                <a:tileRect/>
              </a:gradFill>
              <a:ln w="12700" cap="flat" cmpd="sng" algn="ctr">
                <a:noFill/>
                <a:prstDash val="solid"/>
                <a:miter lim="800000"/>
              </a:ln>
              <a:effectLst>
                <a:outerShdw blurRad="685800" dist="571500" dir="8100000" sx="79000" sy="79000" algn="r" rotWithShape="0">
                  <a:prstClr val="black">
                    <a:alpha val="7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2000" b="0" i="0" u="none" strike="noStrike" kern="0" cap="none" spc="0" normalizeH="0" baseline="0" noProof="0">
                  <a:ln>
                    <a:noFill/>
                  </a:ln>
                  <a:solidFill>
                    <a:prstClr val="white"/>
                  </a:solidFill>
                  <a:effectLst/>
                  <a:uLnTx/>
                  <a:uFillTx/>
                  <a:cs typeface="+mn-ea"/>
                  <a:sym typeface="+mn-lt"/>
                </a:endParaRPr>
              </a:p>
            </p:txBody>
          </p:sp>
        </p:grpSp>
        <p:sp>
          <p:nvSpPr>
            <p:cNvPr id="4" name="矩形 3"/>
            <p:cNvSpPr>
              <a:spLocks noChangeArrowheads="1"/>
            </p:cNvSpPr>
            <p:nvPr/>
          </p:nvSpPr>
          <p:spPr bwMode="auto">
            <a:xfrm>
              <a:off x="1014689" y="7662838"/>
              <a:ext cx="1107622" cy="10107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marL="0" marR="0" lvl="0" indent="0" algn="ctr" defTabSz="914400" eaLnBrk="1" fontAlgn="auto" latinLnBrk="0" hangingPunct="1">
                <a:lnSpc>
                  <a:spcPct val="100000"/>
                </a:lnSpc>
                <a:spcBef>
                  <a:spcPct val="0"/>
                </a:spcBef>
                <a:spcAft>
                  <a:spcPts val="0"/>
                </a:spcAft>
                <a:buClrTx/>
                <a:buSzTx/>
                <a:buFont typeface="Arial" panose="020B0604020202020204" pitchFamily="34" charset="0"/>
                <a:buNone/>
                <a:defRPr/>
              </a:pPr>
              <a:r>
                <a:rPr kumimoji="0" lang="en-US" altLang="zh-CN" sz="2000" b="0" i="0" u="none" strike="noStrike" kern="0" cap="none" spc="0" normalizeH="0" baseline="0" noProof="0" dirty="0">
                  <a:ln>
                    <a:noFill/>
                  </a:ln>
                  <a:solidFill>
                    <a:prstClr val="white"/>
                  </a:solidFill>
                  <a:effectLst/>
                  <a:uLnTx/>
                  <a:uFillTx/>
                  <a:latin typeface="+mn-lt"/>
                  <a:ea typeface="+mn-ea"/>
                  <a:cs typeface="+mn-ea"/>
                  <a:sym typeface="+mn-lt"/>
                </a:rPr>
                <a:t>04</a:t>
              </a:r>
              <a:endParaRPr kumimoji="0" lang="zh-CN" altLang="en-US" sz="2000" b="0" i="0" u="none" strike="noStrike" kern="0" cap="none" spc="0" normalizeH="0" baseline="0" noProof="0" dirty="0">
                <a:ln>
                  <a:noFill/>
                </a:ln>
                <a:solidFill>
                  <a:prstClr val="white"/>
                </a:solidFill>
                <a:effectLst/>
                <a:uLnTx/>
                <a:uFillTx/>
                <a:latin typeface="+mn-lt"/>
                <a:ea typeface="+mn-ea"/>
                <a:cs typeface="+mn-ea"/>
                <a:sym typeface="+mn-lt"/>
              </a:endParaRPr>
            </a:p>
          </p:txBody>
        </p:sp>
      </p:grpSp>
      <p:sp>
        <p:nvSpPr>
          <p:cNvPr id="7" name="文本框 6"/>
          <p:cNvSpPr txBox="1"/>
          <p:nvPr/>
        </p:nvSpPr>
        <p:spPr>
          <a:xfrm>
            <a:off x="1574800" y="643255"/>
            <a:ext cx="5485765" cy="460375"/>
          </a:xfrm>
          <a:prstGeom prst="rect">
            <a:avLst/>
          </a:prstGeom>
          <a:noFill/>
        </p:spPr>
        <p:txBody>
          <a:bodyPr wrap="square" rtlCol="0">
            <a:spAutoFit/>
          </a:bodyPr>
          <a:lstStyle/>
          <a:p>
            <a:r>
              <a:rPr lang="zh-CN" altLang="en-US" sz="2400" b="1" dirty="0">
                <a:cs typeface="+mn-ea"/>
                <a:sym typeface="+mn-lt"/>
              </a:rPr>
              <a:t>政府信息公开行政复议、行政诉讼情况</a:t>
            </a:r>
            <a:endParaRPr lang="zh-CN" altLang="en-US" sz="2400" b="1" dirty="0">
              <a:cs typeface="+mn-ea"/>
              <a:sym typeface="+mn-lt"/>
            </a:endParaRPr>
          </a:p>
        </p:txBody>
      </p:sp>
      <p:sp>
        <p:nvSpPr>
          <p:cNvPr id="32" name="文本框 31"/>
          <p:cNvSpPr txBox="1"/>
          <p:nvPr/>
        </p:nvSpPr>
        <p:spPr>
          <a:xfrm>
            <a:off x="6225540" y="2729865"/>
            <a:ext cx="4064000" cy="368300"/>
          </a:xfrm>
          <a:prstGeom prst="rect">
            <a:avLst/>
          </a:prstGeom>
          <a:noFill/>
        </p:spPr>
        <p:txBody>
          <a:bodyPr wrap="square" rtlCol="0">
            <a:spAutoFit/>
          </a:bodyPr>
          <a:p>
            <a:endParaRPr lang="zh-CN" altLang="en-US"/>
          </a:p>
        </p:txBody>
      </p:sp>
      <p:graphicFrame>
        <p:nvGraphicFramePr>
          <p:cNvPr id="33" name="表格 32"/>
          <p:cNvGraphicFramePr/>
          <p:nvPr>
            <p:custDataLst>
              <p:tags r:id="rId2"/>
            </p:custDataLst>
          </p:nvPr>
        </p:nvGraphicFramePr>
        <p:xfrm>
          <a:off x="1130300" y="2413000"/>
          <a:ext cx="10312400" cy="2880995"/>
        </p:xfrm>
        <a:graphic>
          <a:graphicData uri="http://schemas.openxmlformats.org/drawingml/2006/table">
            <a:tbl>
              <a:tblPr/>
              <a:tblGrid>
                <a:gridCol w="720725"/>
                <a:gridCol w="725170"/>
                <a:gridCol w="702945"/>
                <a:gridCol w="690880"/>
                <a:gridCol w="539115"/>
                <a:gridCol w="761365"/>
                <a:gridCol w="758825"/>
                <a:gridCol w="761365"/>
                <a:gridCol w="744220"/>
                <a:gridCol w="496570"/>
                <a:gridCol w="762000"/>
                <a:gridCol w="761365"/>
                <a:gridCol w="761365"/>
                <a:gridCol w="649605"/>
                <a:gridCol w="476885"/>
              </a:tblGrid>
              <a:tr h="329565">
                <a:tc gridSpan="5">
                  <a:txBody>
                    <a:bodyPr/>
                    <a:p>
                      <a:pPr indent="0" algn="ctr">
                        <a:buNone/>
                      </a:pPr>
                      <a:r>
                        <a:rPr lang="en-US" sz="1000" b="0">
                          <a:latin typeface="Times New Roman" panose="02020603050405020304" charset="0"/>
                          <a:cs typeface="Times New Roman" panose="02020603050405020304" charset="0"/>
                        </a:rPr>
                        <a:t>行政复议</a:t>
                      </a:r>
                      <a:endParaRPr lang="en-US" altLang="en-US" sz="10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10">
                  <a:txBody>
                    <a:bodyPr/>
                    <a:p>
                      <a:pPr indent="0" algn="ctr">
                        <a:buNone/>
                      </a:pPr>
                      <a:r>
                        <a:rPr lang="en-US" sz="1000" b="0">
                          <a:latin typeface="Times New Roman" panose="02020603050405020304" charset="0"/>
                          <a:cs typeface="Times New Roman" panose="02020603050405020304" charset="0"/>
                        </a:rPr>
                        <a:t>行政诉讼</a:t>
                      </a:r>
                      <a:endParaRPr lang="en-US" altLang="en-US" sz="10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328930">
                <a:tc rowSpan="2">
                  <a:txBody>
                    <a:bodyPr/>
                    <a:p>
                      <a:pPr indent="0" algn="ctr">
                        <a:buNone/>
                      </a:pPr>
                      <a:r>
                        <a:rPr lang="en-US" sz="1000" b="0">
                          <a:latin typeface="Times New Roman" panose="02020603050405020304" charset="0"/>
                          <a:cs typeface="Times New Roman" panose="02020603050405020304" charset="0"/>
                        </a:rPr>
                        <a:t>结果维持</a:t>
                      </a:r>
                      <a:endParaRPr lang="en-US" altLang="en-US" sz="10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p>
                      <a:pPr indent="0" algn="ctr">
                        <a:buNone/>
                      </a:pPr>
                      <a:r>
                        <a:rPr lang="en-US" sz="1000" b="0">
                          <a:latin typeface="Times New Roman" panose="02020603050405020304" charset="0"/>
                          <a:cs typeface="Times New Roman" panose="02020603050405020304" charset="0"/>
                        </a:rPr>
                        <a:t>结果纠正</a:t>
                      </a:r>
                      <a:endParaRPr lang="en-US" altLang="en-US" sz="10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p>
                      <a:pPr indent="0" algn="ctr">
                        <a:buNone/>
                      </a:pPr>
                      <a:r>
                        <a:rPr lang="en-US" sz="1000" b="0">
                          <a:latin typeface="Times New Roman" panose="02020603050405020304" charset="0"/>
                          <a:cs typeface="Times New Roman" panose="02020603050405020304" charset="0"/>
                        </a:rPr>
                        <a:t>其他结果</a:t>
                      </a:r>
                      <a:endParaRPr lang="en-US" altLang="en-US" sz="10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p>
                      <a:pPr indent="0" algn="ctr">
                        <a:buNone/>
                      </a:pPr>
                      <a:r>
                        <a:rPr lang="en-US" sz="1000" b="0">
                          <a:latin typeface="Times New Roman" panose="02020603050405020304" charset="0"/>
                          <a:cs typeface="Times New Roman" panose="02020603050405020304" charset="0"/>
                        </a:rPr>
                        <a:t>尚未审结</a:t>
                      </a:r>
                      <a:endParaRPr lang="en-US" altLang="en-US" sz="10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p>
                      <a:pPr indent="0" algn="ctr">
                        <a:buNone/>
                      </a:pPr>
                      <a:r>
                        <a:rPr lang="en-US" sz="1000" b="0">
                          <a:latin typeface="Times New Roman" panose="02020603050405020304" charset="0"/>
                          <a:cs typeface="Times New Roman" panose="02020603050405020304" charset="0"/>
                        </a:rPr>
                        <a:t>总计</a:t>
                      </a:r>
                      <a:endParaRPr lang="en-US" altLang="en-US" sz="10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5">
                  <a:txBody>
                    <a:bodyPr/>
                    <a:p>
                      <a:pPr indent="0" algn="ctr">
                        <a:buNone/>
                      </a:pPr>
                      <a:r>
                        <a:rPr lang="en-US" sz="1000" b="0">
                          <a:latin typeface="Times New Roman" panose="02020603050405020304" charset="0"/>
                          <a:cs typeface="Times New Roman" panose="02020603050405020304" charset="0"/>
                        </a:rPr>
                        <a:t>未经复议直接起诉</a:t>
                      </a:r>
                      <a:endParaRPr lang="en-US" altLang="en-US" sz="10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5">
                  <a:txBody>
                    <a:bodyPr/>
                    <a:p>
                      <a:pPr indent="0" algn="ctr">
                        <a:buNone/>
                      </a:pPr>
                      <a:r>
                        <a:rPr lang="en-US" sz="1000" b="0">
                          <a:latin typeface="Times New Roman" panose="02020603050405020304" charset="0"/>
                          <a:cs typeface="Times New Roman" panose="02020603050405020304" charset="0"/>
                        </a:rPr>
                        <a:t>复议后起诉</a:t>
                      </a:r>
                      <a:endParaRPr lang="en-US" altLang="en-US" sz="10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131699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indent="0" algn="ctr">
                        <a:buNone/>
                      </a:pPr>
                      <a:r>
                        <a:rPr lang="en-US" sz="1000" b="0">
                          <a:latin typeface="Times New Roman" panose="02020603050405020304" charset="0"/>
                          <a:cs typeface="Times New Roman" panose="02020603050405020304" charset="0"/>
                        </a:rPr>
                        <a:t>结果维持</a:t>
                      </a:r>
                      <a:endParaRPr lang="en-US" altLang="en-US" sz="10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0">
                          <a:latin typeface="Times New Roman" panose="02020603050405020304" charset="0"/>
                          <a:cs typeface="Times New Roman" panose="02020603050405020304" charset="0"/>
                        </a:rPr>
                        <a:t>结果纠正</a:t>
                      </a:r>
                      <a:endParaRPr lang="en-US" altLang="en-US" sz="10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0">
                          <a:latin typeface="Times New Roman" panose="02020603050405020304" charset="0"/>
                          <a:cs typeface="Times New Roman" panose="02020603050405020304" charset="0"/>
                        </a:rPr>
                        <a:t>其他结果</a:t>
                      </a:r>
                      <a:endParaRPr lang="en-US" altLang="en-US" sz="10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0">
                          <a:latin typeface="Times New Roman" panose="02020603050405020304" charset="0"/>
                          <a:cs typeface="Times New Roman" panose="02020603050405020304" charset="0"/>
                        </a:rPr>
                        <a:t>尚未审结</a:t>
                      </a:r>
                      <a:endParaRPr lang="en-US" altLang="en-US" sz="10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0">
                          <a:latin typeface="Times New Roman" panose="02020603050405020304" charset="0"/>
                          <a:cs typeface="Times New Roman" panose="02020603050405020304" charset="0"/>
                        </a:rPr>
                        <a:t>总计</a:t>
                      </a:r>
                      <a:endParaRPr lang="en-US" altLang="en-US" sz="10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0">
                          <a:latin typeface="Times New Roman" panose="02020603050405020304" charset="0"/>
                          <a:cs typeface="Times New Roman" panose="02020603050405020304" charset="0"/>
                        </a:rPr>
                        <a:t>结果维持</a:t>
                      </a:r>
                      <a:endParaRPr lang="en-US" altLang="en-US" sz="10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0">
                          <a:latin typeface="Times New Roman" panose="02020603050405020304" charset="0"/>
                          <a:cs typeface="Times New Roman" panose="02020603050405020304" charset="0"/>
                        </a:rPr>
                        <a:t>结果纠正</a:t>
                      </a:r>
                      <a:endParaRPr lang="en-US" altLang="en-US" sz="10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0">
                          <a:latin typeface="Times New Roman" panose="02020603050405020304" charset="0"/>
                          <a:cs typeface="Times New Roman" panose="02020603050405020304" charset="0"/>
                        </a:rPr>
                        <a:t>其他结果</a:t>
                      </a:r>
                      <a:endParaRPr lang="en-US" altLang="en-US" sz="10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0">
                          <a:latin typeface="Times New Roman" panose="02020603050405020304" charset="0"/>
                          <a:cs typeface="Times New Roman" panose="02020603050405020304" charset="0"/>
                        </a:rPr>
                        <a:t>尚未审结</a:t>
                      </a:r>
                      <a:endParaRPr lang="en-US" altLang="en-US" sz="10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0">
                          <a:latin typeface="Times New Roman" panose="02020603050405020304" charset="0"/>
                          <a:cs typeface="Times New Roman" panose="02020603050405020304" charset="0"/>
                        </a:rPr>
                        <a:t>总计</a:t>
                      </a:r>
                      <a:endParaRPr lang="en-US" altLang="en-US" sz="10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905510">
                <a:tc>
                  <a:txBody>
                    <a:bodyPr/>
                    <a:p>
                      <a:pPr indent="0" algn="ctr">
                        <a:buNone/>
                      </a:pPr>
                      <a:r>
                        <a:rPr lang="en-US" sz="1000" b="0">
                          <a:latin typeface="Times New Roman" panose="02020603050405020304" charset="0"/>
                          <a:cs typeface="Times New Roman" panose="02020603050405020304" charset="0"/>
                        </a:rPr>
                        <a:t> </a:t>
                      </a:r>
                      <a:r>
                        <a:rPr lang="en-US" sz="1000" b="0">
                          <a:latin typeface="Arial Unicode MS" panose="020B0604020202020204" charset="-122"/>
                          <a:ea typeface="Arial Unicode MS" panose="020B0604020202020204" charset="-122"/>
                          <a:cs typeface="Arial Unicode MS" panose="020B0604020202020204" charset="-122"/>
                        </a:rPr>
                        <a:t>0</a:t>
                      </a:r>
                      <a:endParaRPr lang="en-US" altLang="en-US" sz="10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0">
                          <a:latin typeface="Times New Roman" panose="02020603050405020304" charset="0"/>
                          <a:cs typeface="Times New Roman" panose="02020603050405020304" charset="0"/>
                        </a:rPr>
                        <a:t> </a:t>
                      </a:r>
                      <a:r>
                        <a:rPr lang="en-US" sz="1000" b="0">
                          <a:latin typeface="Arial Unicode MS" panose="020B0604020202020204" charset="-122"/>
                          <a:ea typeface="Arial Unicode MS" panose="020B0604020202020204" charset="-122"/>
                          <a:cs typeface="Arial Unicode MS" panose="020B0604020202020204" charset="-122"/>
                        </a:rPr>
                        <a:t>0</a:t>
                      </a:r>
                      <a:endParaRPr lang="en-US" altLang="en-US" sz="10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0">
                          <a:latin typeface="Times New Roman" panose="02020603050405020304" charset="0"/>
                          <a:cs typeface="Times New Roman" panose="02020603050405020304" charset="0"/>
                        </a:rPr>
                        <a:t> </a:t>
                      </a:r>
                      <a:r>
                        <a:rPr lang="en-US" sz="1000" b="0">
                          <a:latin typeface="Arial Unicode MS" panose="020B0604020202020204" charset="-122"/>
                          <a:ea typeface="Arial Unicode MS" panose="020B0604020202020204" charset="-122"/>
                          <a:cs typeface="Arial Unicode MS" panose="020B0604020202020204" charset="-122"/>
                        </a:rPr>
                        <a:t>0</a:t>
                      </a:r>
                      <a:endParaRPr lang="en-US" altLang="en-US" sz="10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0">
                          <a:latin typeface="Times New Roman" panose="02020603050405020304" charset="0"/>
                          <a:cs typeface="Times New Roman" panose="02020603050405020304" charset="0"/>
                        </a:rPr>
                        <a:t> </a:t>
                      </a:r>
                      <a:r>
                        <a:rPr lang="en-US" sz="1000" b="0">
                          <a:latin typeface="Arial Unicode MS" panose="020B0604020202020204" charset="-122"/>
                          <a:ea typeface="Arial Unicode MS" panose="020B0604020202020204" charset="-122"/>
                          <a:cs typeface="Arial Unicode MS" panose="020B0604020202020204" charset="-122"/>
                        </a:rPr>
                        <a:t>0</a:t>
                      </a:r>
                      <a:endParaRPr lang="en-US" altLang="en-US" sz="10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0">
                          <a:latin typeface="Times New Roman" panose="02020603050405020304" charset="0"/>
                          <a:cs typeface="Times New Roman" panose="02020603050405020304" charset="0"/>
                        </a:rPr>
                        <a:t> </a:t>
                      </a:r>
                      <a:r>
                        <a:rPr lang="en-US" sz="1000" b="0">
                          <a:latin typeface="Arial Unicode MS" panose="020B0604020202020204" charset="-122"/>
                          <a:ea typeface="Arial Unicode MS" panose="020B0604020202020204" charset="-122"/>
                          <a:cs typeface="Arial Unicode MS" panose="020B0604020202020204" charset="-122"/>
                        </a:rPr>
                        <a:t>0</a:t>
                      </a:r>
                      <a:endParaRPr lang="en-US" altLang="en-US" sz="10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0">
                          <a:latin typeface="Times New Roman" panose="02020603050405020304" charset="0"/>
                          <a:cs typeface="Times New Roman" panose="02020603050405020304" charset="0"/>
                        </a:rPr>
                        <a:t> </a:t>
                      </a:r>
                      <a:r>
                        <a:rPr lang="en-US" sz="1000" b="0">
                          <a:latin typeface="Arial Unicode MS" panose="020B0604020202020204" charset="-122"/>
                          <a:ea typeface="Arial Unicode MS" panose="020B0604020202020204" charset="-122"/>
                          <a:cs typeface="Arial Unicode MS" panose="020B0604020202020204" charset="-122"/>
                        </a:rPr>
                        <a:t>0</a:t>
                      </a:r>
                      <a:endParaRPr lang="en-US" altLang="en-US" sz="10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0">
                          <a:latin typeface="Times New Roman" panose="02020603050405020304" charset="0"/>
                          <a:cs typeface="Times New Roman" panose="02020603050405020304" charset="0"/>
                        </a:rPr>
                        <a:t> </a:t>
                      </a:r>
                      <a:r>
                        <a:rPr lang="en-US" sz="1000" b="0">
                          <a:latin typeface="Arial Unicode MS" panose="020B0604020202020204" charset="-122"/>
                          <a:ea typeface="Arial Unicode MS" panose="020B0604020202020204" charset="-122"/>
                          <a:cs typeface="Arial Unicode MS" panose="020B0604020202020204" charset="-122"/>
                        </a:rPr>
                        <a:t>0</a:t>
                      </a:r>
                      <a:endParaRPr lang="en-US" altLang="en-US" sz="10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0">
                          <a:latin typeface="Times New Roman" panose="02020603050405020304" charset="0"/>
                          <a:cs typeface="Times New Roman" panose="02020603050405020304" charset="0"/>
                        </a:rPr>
                        <a:t> </a:t>
                      </a:r>
                      <a:r>
                        <a:rPr lang="en-US" sz="1000" b="0">
                          <a:latin typeface="Arial Unicode MS" panose="020B0604020202020204" charset="-122"/>
                          <a:ea typeface="Arial Unicode MS" panose="020B0604020202020204" charset="-122"/>
                          <a:cs typeface="Arial Unicode MS" panose="020B0604020202020204" charset="-122"/>
                        </a:rPr>
                        <a:t>0</a:t>
                      </a:r>
                      <a:endParaRPr lang="en-US" altLang="en-US" sz="10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0">
                          <a:latin typeface="Times New Roman" panose="02020603050405020304" charset="0"/>
                          <a:cs typeface="Times New Roman" panose="02020603050405020304" charset="0"/>
                        </a:rPr>
                        <a:t> </a:t>
                      </a:r>
                      <a:r>
                        <a:rPr lang="en-US" sz="1000" b="0">
                          <a:latin typeface="Arial Unicode MS" panose="020B0604020202020204" charset="-122"/>
                          <a:ea typeface="Arial Unicode MS" panose="020B0604020202020204" charset="-122"/>
                          <a:cs typeface="Arial Unicode MS" panose="020B0604020202020204" charset="-122"/>
                        </a:rPr>
                        <a:t>0</a:t>
                      </a:r>
                      <a:endParaRPr lang="en-US" altLang="en-US" sz="10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0">
                          <a:latin typeface="Times New Roman" panose="02020603050405020304" charset="0"/>
                          <a:cs typeface="Times New Roman" panose="02020603050405020304" charset="0"/>
                        </a:rPr>
                        <a:t> </a:t>
                      </a:r>
                      <a:r>
                        <a:rPr lang="en-US" sz="1000" b="0">
                          <a:latin typeface="Arial Unicode MS" panose="020B0604020202020204" charset="-122"/>
                          <a:ea typeface="Arial Unicode MS" panose="020B0604020202020204" charset="-122"/>
                          <a:cs typeface="Arial Unicode MS" panose="020B0604020202020204" charset="-122"/>
                        </a:rPr>
                        <a:t>0</a:t>
                      </a:r>
                      <a:endParaRPr lang="en-US" altLang="en-US" sz="10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0">
                          <a:latin typeface="Arial Unicode MS" panose="020B0604020202020204" charset="-122"/>
                          <a:ea typeface="Arial Unicode MS" panose="020B0604020202020204" charset="-122"/>
                          <a:cs typeface="Arial Unicode MS" panose="020B0604020202020204" charset="-122"/>
                        </a:rPr>
                        <a:t>0</a:t>
                      </a:r>
                      <a:r>
                        <a:rPr lang="en-US" sz="1000" b="0">
                          <a:latin typeface="Times New Roman" panose="02020603050405020304" charset="0"/>
                          <a:cs typeface="Times New Roman" panose="02020603050405020304" charset="0"/>
                        </a:rPr>
                        <a:t> </a:t>
                      </a:r>
                      <a:endParaRPr lang="en-US" altLang="en-US" sz="1000" b="0">
                        <a:latin typeface="Arial Unicode MS" panose="020B0604020202020204" charset="-122"/>
                        <a:ea typeface="Arial Unicode MS" panose="020B0604020202020204" charset="-122"/>
                        <a:cs typeface="Arial Unicode MS" panose="020B0604020202020204"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0">
                          <a:latin typeface="Arial Unicode MS" panose="020B0604020202020204" charset="-122"/>
                          <a:ea typeface="Arial Unicode MS" panose="020B0604020202020204" charset="-122"/>
                          <a:cs typeface="Arial Unicode MS" panose="020B0604020202020204" charset="-122"/>
                        </a:rPr>
                        <a:t>0</a:t>
                      </a:r>
                      <a:r>
                        <a:rPr lang="en-US" sz="1000" b="0">
                          <a:latin typeface="Times New Roman" panose="02020603050405020304" charset="0"/>
                          <a:cs typeface="Times New Roman" panose="02020603050405020304" charset="0"/>
                        </a:rPr>
                        <a:t> </a:t>
                      </a:r>
                      <a:endParaRPr lang="en-US" altLang="en-US" sz="1000" b="0">
                        <a:latin typeface="Arial Unicode MS" panose="020B0604020202020204" charset="-122"/>
                        <a:ea typeface="Arial Unicode MS" panose="020B0604020202020204" charset="-122"/>
                        <a:cs typeface="Arial Unicode MS" panose="020B0604020202020204"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0">
                          <a:latin typeface="Times New Roman" panose="02020603050405020304" charset="0"/>
                          <a:cs typeface="Times New Roman" panose="02020603050405020304" charset="0"/>
                        </a:rPr>
                        <a:t> </a:t>
                      </a:r>
                      <a:r>
                        <a:rPr lang="en-US" sz="1000" b="0">
                          <a:latin typeface="Arial Unicode MS" panose="020B0604020202020204" charset="-122"/>
                          <a:ea typeface="Arial Unicode MS" panose="020B0604020202020204" charset="-122"/>
                          <a:cs typeface="Arial Unicode MS" panose="020B0604020202020204" charset="-122"/>
                        </a:rPr>
                        <a:t>0</a:t>
                      </a:r>
                      <a:endParaRPr lang="en-US" altLang="en-US" sz="10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0">
                          <a:latin typeface="Times New Roman" panose="02020603050405020304" charset="0"/>
                          <a:cs typeface="Times New Roman" panose="02020603050405020304" charset="0"/>
                        </a:rPr>
                        <a:t> </a:t>
                      </a:r>
                      <a:r>
                        <a:rPr lang="en-US" sz="1000" b="0">
                          <a:latin typeface="Arial Unicode MS" panose="020B0604020202020204" charset="-122"/>
                          <a:ea typeface="Arial Unicode MS" panose="020B0604020202020204" charset="-122"/>
                          <a:cs typeface="Arial Unicode MS" panose="020B0604020202020204" charset="-122"/>
                        </a:rPr>
                        <a:t>0</a:t>
                      </a:r>
                      <a:endParaRPr lang="en-US" altLang="en-US" sz="10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altLang="en-US" sz="1000" b="0">
                          <a:latin typeface="Times New Roman" panose="02020603050405020304" charset="0"/>
                          <a:ea typeface="Times New Roman" panose="02020603050405020304" charset="0"/>
                          <a:cs typeface="Times New Roman" panose="02020603050405020304" charset="0"/>
                        </a:rPr>
                        <a:t>  0</a:t>
                      </a:r>
                      <a:endParaRPr lang="en-US" altLang="en-US" sz="10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Sld>
  <p:clrMapOvr>
    <a:masterClrMapping/>
  </p:clrMapOvr>
  <mc:AlternateContent xmlns:mc="http://schemas.openxmlformats.org/markup-compatibility/2006">
    <mc:Choice xmlns:p14="http://schemas.microsoft.com/office/powerpoint/2010/main" Requires="p14">
      <p:transition spd="slow" p14:dur="1300">
        <p14:pa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10000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500" fill="hold"/>
                                        <p:tgtEl>
                                          <p:spTgt spid="2"/>
                                        </p:tgtEl>
                                        <p:attrNameLst>
                                          <p:attrName>ppt_x</p:attrName>
                                        </p:attrNameLst>
                                      </p:cBhvr>
                                      <p:tavLst>
                                        <p:tav tm="0">
                                          <p:val>
                                            <p:strVal val="0-#ppt_w/2"/>
                                          </p:val>
                                        </p:tav>
                                        <p:tav tm="100000">
                                          <p:val>
                                            <p:strVal val="#ppt_x"/>
                                          </p:val>
                                        </p:tav>
                                      </p:tavLst>
                                    </p:anim>
                                    <p:anim calcmode="lin" valueType="num">
                                      <p:cBhvr additive="base">
                                        <p:cTn id="8" dur="1500" fill="hold"/>
                                        <p:tgtEl>
                                          <p:spTgt spid="2"/>
                                        </p:tgtEl>
                                        <p:attrNameLst>
                                          <p:attrName>ppt_y</p:attrName>
                                        </p:attrNameLst>
                                      </p:cBhvr>
                                      <p:tavLst>
                                        <p:tav tm="0">
                                          <p:val>
                                            <p:strVal val="#ppt_y"/>
                                          </p:val>
                                        </p:tav>
                                        <p:tav tm="100000">
                                          <p:val>
                                            <p:strVal val="#ppt_y"/>
                                          </p:val>
                                        </p:tav>
                                      </p:tavLst>
                                    </p:anim>
                                  </p:childTnLst>
                                </p:cTn>
                              </p:par>
                              <p:par>
                                <p:cTn id="9" presetID="53" presetClass="entr" presetSubtype="16" fill="hold" grpId="0" nodeType="withEffect">
                                  <p:stCondLst>
                                    <p:cond delay="1000"/>
                                  </p:stCondLst>
                                  <p:iterate type="lt">
                                    <p:tmPct val="10000"/>
                                  </p:iterate>
                                  <p:childTnLst>
                                    <p:set>
                                      <p:cBhvr>
                                        <p:cTn id="10" dur="1" fill="hold">
                                          <p:stCondLst>
                                            <p:cond delay="0"/>
                                          </p:stCondLst>
                                        </p:cTn>
                                        <p:tgtEl>
                                          <p:spTgt spid="7"/>
                                        </p:tgtEl>
                                        <p:attrNameLst>
                                          <p:attrName>style.visibility</p:attrName>
                                        </p:attrNameLst>
                                      </p:cBhvr>
                                      <p:to>
                                        <p:strVal val="visible"/>
                                      </p:to>
                                    </p:set>
                                    <p:anim calcmode="lin" valueType="num">
                                      <p:cBhvr>
                                        <p:cTn id="11" dur="500" fill="hold"/>
                                        <p:tgtEl>
                                          <p:spTgt spid="7"/>
                                        </p:tgtEl>
                                        <p:attrNameLst>
                                          <p:attrName>ppt_w</p:attrName>
                                        </p:attrNameLst>
                                      </p:cBhvr>
                                      <p:tavLst>
                                        <p:tav tm="0">
                                          <p:val>
                                            <p:fltVal val="0"/>
                                          </p:val>
                                        </p:tav>
                                        <p:tav tm="100000">
                                          <p:val>
                                            <p:strVal val="#ppt_w"/>
                                          </p:val>
                                        </p:tav>
                                      </p:tavLst>
                                    </p:anim>
                                    <p:anim calcmode="lin" valueType="num">
                                      <p:cBhvr>
                                        <p:cTn id="12" dur="500" fill="hold"/>
                                        <p:tgtEl>
                                          <p:spTgt spid="7"/>
                                        </p:tgtEl>
                                        <p:attrNameLst>
                                          <p:attrName>ppt_h</p:attrName>
                                        </p:attrNameLst>
                                      </p:cBhvr>
                                      <p:tavLst>
                                        <p:tav tm="0">
                                          <p:val>
                                            <p:fltVal val="0"/>
                                          </p:val>
                                        </p:tav>
                                        <p:tav tm="100000">
                                          <p:val>
                                            <p:strVal val="#ppt_h"/>
                                          </p:val>
                                        </p:tav>
                                      </p:tavLst>
                                    </p:anim>
                                    <p:animEffect transition="in" filter="fade">
                                      <p:cBhvr>
                                        <p:cTn id="1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181421" y="484636"/>
            <a:ext cx="1586774" cy="1624269"/>
            <a:chOff x="-1543444" y="7260228"/>
            <a:chExt cx="4034677" cy="4130016"/>
          </a:xfrm>
        </p:grpSpPr>
        <p:grpSp>
          <p:nvGrpSpPr>
            <p:cNvPr id="3" name="组合 2"/>
            <p:cNvGrpSpPr/>
            <p:nvPr/>
          </p:nvGrpSpPr>
          <p:grpSpPr>
            <a:xfrm>
              <a:off x="-1543444" y="7260228"/>
              <a:ext cx="4034677" cy="4130016"/>
              <a:chOff x="2160003" y="2746644"/>
              <a:chExt cx="3526233" cy="3609554"/>
            </a:xfrm>
          </p:grpSpPr>
          <p:pic>
            <p:nvPicPr>
              <p:cNvPr id="5" name="图片 4"/>
              <p:cNvPicPr>
                <a:picLocks noChangeAspect="1"/>
              </p:cNvPicPr>
              <p:nvPr/>
            </p:nvPicPr>
            <p:blipFill>
              <a:blip r:embed="rId1" cstate="screen"/>
              <a:stretch>
                <a:fillRect/>
              </a:stretch>
            </p:blipFill>
            <p:spPr>
              <a:xfrm>
                <a:off x="2160003" y="3048017"/>
                <a:ext cx="3368174" cy="3308181"/>
              </a:xfrm>
              <a:prstGeom prst="rect">
                <a:avLst/>
              </a:prstGeom>
            </p:spPr>
          </p:pic>
          <p:sp>
            <p:nvSpPr>
              <p:cNvPr id="6" name="椭圆 5"/>
              <p:cNvSpPr/>
              <p:nvPr/>
            </p:nvSpPr>
            <p:spPr>
              <a:xfrm>
                <a:off x="4073336" y="2746644"/>
                <a:ext cx="1612900" cy="1612899"/>
              </a:xfrm>
              <a:prstGeom prst="ellipse">
                <a:avLst/>
              </a:prstGeom>
              <a:gradFill flip="none" rotWithShape="1">
                <a:gsLst>
                  <a:gs pos="0">
                    <a:srgbClr val="5B9BD5">
                      <a:lumMod val="50000"/>
                    </a:srgbClr>
                  </a:gs>
                  <a:gs pos="47000">
                    <a:srgbClr val="5B9BD5">
                      <a:lumMod val="75000"/>
                    </a:srgbClr>
                  </a:gs>
                  <a:gs pos="100000">
                    <a:srgbClr val="00B0F0"/>
                  </a:gs>
                </a:gsLst>
                <a:lin ang="18000000" scaled="0"/>
                <a:tileRect/>
              </a:gradFill>
              <a:ln w="12700" cap="flat" cmpd="sng" algn="ctr">
                <a:noFill/>
                <a:prstDash val="solid"/>
                <a:miter lim="800000"/>
              </a:ln>
              <a:effectLst>
                <a:outerShdw blurRad="685800" dist="571500" dir="8100000" sx="79000" sy="79000" algn="r" rotWithShape="0">
                  <a:prstClr val="black">
                    <a:alpha val="7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2000" b="0" i="0" u="none" strike="noStrike" kern="0" cap="none" spc="0" normalizeH="0" baseline="0" noProof="0">
                  <a:ln>
                    <a:noFill/>
                  </a:ln>
                  <a:solidFill>
                    <a:prstClr val="white"/>
                  </a:solidFill>
                  <a:effectLst/>
                  <a:uLnTx/>
                  <a:uFillTx/>
                  <a:cs typeface="+mn-ea"/>
                  <a:sym typeface="+mn-lt"/>
                </a:endParaRPr>
              </a:p>
            </p:txBody>
          </p:sp>
        </p:grpSp>
        <p:sp>
          <p:nvSpPr>
            <p:cNvPr id="4" name="矩形 3"/>
            <p:cNvSpPr>
              <a:spLocks noChangeArrowheads="1"/>
            </p:cNvSpPr>
            <p:nvPr/>
          </p:nvSpPr>
          <p:spPr bwMode="auto">
            <a:xfrm>
              <a:off x="1014689" y="7662838"/>
              <a:ext cx="1107622" cy="10107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marL="0" marR="0" lvl="0" indent="0" algn="ctr" defTabSz="914400" eaLnBrk="1" fontAlgn="auto" latinLnBrk="0" hangingPunct="1">
                <a:lnSpc>
                  <a:spcPct val="100000"/>
                </a:lnSpc>
                <a:spcBef>
                  <a:spcPct val="0"/>
                </a:spcBef>
                <a:spcAft>
                  <a:spcPts val="0"/>
                </a:spcAft>
                <a:buClrTx/>
                <a:buSzTx/>
                <a:buFont typeface="Arial" panose="020B0604020202020204" pitchFamily="34" charset="0"/>
                <a:buNone/>
                <a:defRPr/>
              </a:pPr>
              <a:r>
                <a:rPr kumimoji="0" lang="en-US" altLang="zh-CN" sz="2000" b="0" i="0" u="none" strike="noStrike" kern="0" cap="none" spc="0" normalizeH="0" baseline="0" noProof="0" dirty="0">
                  <a:ln>
                    <a:noFill/>
                  </a:ln>
                  <a:solidFill>
                    <a:prstClr val="white"/>
                  </a:solidFill>
                  <a:effectLst/>
                  <a:uLnTx/>
                  <a:uFillTx/>
                  <a:latin typeface="+mn-lt"/>
                  <a:ea typeface="+mn-ea"/>
                  <a:cs typeface="+mn-ea"/>
                  <a:sym typeface="+mn-lt"/>
                </a:rPr>
                <a:t>05</a:t>
              </a:r>
              <a:endParaRPr kumimoji="0" lang="zh-CN" altLang="en-US" sz="2000" b="0" i="0" u="none" strike="noStrike" kern="0" cap="none" spc="0" normalizeH="0" baseline="0" noProof="0" dirty="0">
                <a:ln>
                  <a:noFill/>
                </a:ln>
                <a:solidFill>
                  <a:prstClr val="white"/>
                </a:solidFill>
                <a:effectLst/>
                <a:uLnTx/>
                <a:uFillTx/>
                <a:latin typeface="+mn-lt"/>
                <a:ea typeface="+mn-ea"/>
                <a:cs typeface="+mn-ea"/>
                <a:sym typeface="+mn-lt"/>
              </a:endParaRPr>
            </a:p>
          </p:txBody>
        </p:sp>
      </p:grpSp>
      <p:sp>
        <p:nvSpPr>
          <p:cNvPr id="7" name="文本框 6"/>
          <p:cNvSpPr txBox="1"/>
          <p:nvPr/>
        </p:nvSpPr>
        <p:spPr>
          <a:xfrm>
            <a:off x="1574800" y="643255"/>
            <a:ext cx="5812155" cy="460375"/>
          </a:xfrm>
          <a:prstGeom prst="rect">
            <a:avLst/>
          </a:prstGeom>
          <a:noFill/>
        </p:spPr>
        <p:txBody>
          <a:bodyPr wrap="square" rtlCol="0">
            <a:spAutoFit/>
          </a:bodyPr>
          <a:lstStyle/>
          <a:p>
            <a:r>
              <a:rPr lang="zh-CN" altLang="en-US" sz="2400" b="1" dirty="0">
                <a:cs typeface="+mn-ea"/>
                <a:sym typeface="+mn-lt"/>
              </a:rPr>
              <a:t>五、存在的主要问题及改进情况</a:t>
            </a:r>
            <a:endParaRPr lang="zh-CN" altLang="en-US" sz="2400" b="1" dirty="0">
              <a:cs typeface="+mn-ea"/>
              <a:sym typeface="+mn-lt"/>
            </a:endParaRPr>
          </a:p>
        </p:txBody>
      </p:sp>
      <p:grpSp>
        <p:nvGrpSpPr>
          <p:cNvPr id="28" name="_4"/>
          <p:cNvGrpSpPr/>
          <p:nvPr/>
        </p:nvGrpSpPr>
        <p:grpSpPr>
          <a:xfrm>
            <a:off x="5513656" y="913912"/>
            <a:ext cx="6702926" cy="5463393"/>
            <a:chOff x="5646839" y="2046917"/>
            <a:chExt cx="5282932" cy="4340289"/>
          </a:xfrm>
        </p:grpSpPr>
        <p:sp>
          <p:nvSpPr>
            <p:cNvPr id="29" name="Freeform 5"/>
            <p:cNvSpPr>
              <a:spLocks noEditPoints="1"/>
            </p:cNvSpPr>
            <p:nvPr/>
          </p:nvSpPr>
          <p:spPr bwMode="auto">
            <a:xfrm>
              <a:off x="7540059" y="2084286"/>
              <a:ext cx="879810" cy="962903"/>
            </a:xfrm>
            <a:custGeom>
              <a:avLst/>
              <a:gdLst>
                <a:gd name="T0" fmla="*/ 0 w 457"/>
                <a:gd name="T1" fmla="*/ 250 h 500"/>
                <a:gd name="T2" fmla="*/ 228 w 457"/>
                <a:gd name="T3" fmla="*/ 500 h 500"/>
                <a:gd name="T4" fmla="*/ 457 w 457"/>
                <a:gd name="T5" fmla="*/ 250 h 500"/>
                <a:gd name="T6" fmla="*/ 228 w 457"/>
                <a:gd name="T7" fmla="*/ 0 h 500"/>
                <a:gd name="T8" fmla="*/ 0 w 457"/>
                <a:gd name="T9" fmla="*/ 250 h 500"/>
                <a:gd name="T10" fmla="*/ 60 w 457"/>
                <a:gd name="T11" fmla="*/ 250 h 500"/>
                <a:gd name="T12" fmla="*/ 228 w 457"/>
                <a:gd name="T13" fmla="*/ 66 h 500"/>
                <a:gd name="T14" fmla="*/ 397 w 457"/>
                <a:gd name="T15" fmla="*/ 250 h 500"/>
                <a:gd name="T16" fmla="*/ 228 w 457"/>
                <a:gd name="T17" fmla="*/ 434 h 500"/>
                <a:gd name="T18" fmla="*/ 60 w 457"/>
                <a:gd name="T19" fmla="*/ 250 h 5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57" h="500">
                  <a:moveTo>
                    <a:pt x="0" y="250"/>
                  </a:moveTo>
                  <a:cubicBezTo>
                    <a:pt x="0" y="388"/>
                    <a:pt x="102" y="500"/>
                    <a:pt x="228" y="500"/>
                  </a:cubicBezTo>
                  <a:cubicBezTo>
                    <a:pt x="354" y="500"/>
                    <a:pt x="457" y="388"/>
                    <a:pt x="457" y="250"/>
                  </a:cubicBezTo>
                  <a:cubicBezTo>
                    <a:pt x="457" y="112"/>
                    <a:pt x="354" y="0"/>
                    <a:pt x="228" y="0"/>
                  </a:cubicBezTo>
                  <a:cubicBezTo>
                    <a:pt x="102" y="0"/>
                    <a:pt x="0" y="112"/>
                    <a:pt x="0" y="250"/>
                  </a:cubicBezTo>
                  <a:close/>
                  <a:moveTo>
                    <a:pt x="60" y="250"/>
                  </a:moveTo>
                  <a:cubicBezTo>
                    <a:pt x="60" y="148"/>
                    <a:pt x="135" y="66"/>
                    <a:pt x="228" y="66"/>
                  </a:cubicBezTo>
                  <a:cubicBezTo>
                    <a:pt x="321" y="66"/>
                    <a:pt x="397" y="148"/>
                    <a:pt x="397" y="250"/>
                  </a:cubicBezTo>
                  <a:cubicBezTo>
                    <a:pt x="397" y="352"/>
                    <a:pt x="321" y="434"/>
                    <a:pt x="228" y="434"/>
                  </a:cubicBezTo>
                  <a:cubicBezTo>
                    <a:pt x="135" y="434"/>
                    <a:pt x="60" y="352"/>
                    <a:pt x="60" y="250"/>
                  </a:cubicBezTo>
                  <a:close/>
                </a:path>
              </a:pathLst>
            </a:custGeom>
            <a:solidFill>
              <a:schemeClr val="tx1">
                <a:lumMod val="50000"/>
                <a:lumOff val="50000"/>
              </a:schemeClr>
            </a:solidFill>
            <a:ln>
              <a:noFill/>
            </a:ln>
          </p:spPr>
          <p:txBody>
            <a:bodyPr vert="horz" wrap="square" lIns="91440" tIns="45720" rIns="91440" bIns="45720" numCol="1" anchor="t" anchorCtr="0" compatLnSpc="1"/>
            <a:lstStyle/>
            <a:p>
              <a:endParaRPr lang="en-US">
                <a:solidFill>
                  <a:schemeClr val="tx1">
                    <a:lumMod val="75000"/>
                    <a:lumOff val="25000"/>
                  </a:schemeClr>
                </a:solidFill>
                <a:cs typeface="+mn-ea"/>
                <a:sym typeface="+mn-lt"/>
              </a:endParaRPr>
            </a:p>
          </p:txBody>
        </p:sp>
        <p:sp>
          <p:nvSpPr>
            <p:cNvPr id="30" name="Freeform 6"/>
            <p:cNvSpPr/>
            <p:nvPr/>
          </p:nvSpPr>
          <p:spPr bwMode="auto">
            <a:xfrm>
              <a:off x="7264711" y="2355560"/>
              <a:ext cx="369846" cy="424427"/>
            </a:xfrm>
            <a:custGeom>
              <a:avLst/>
              <a:gdLst>
                <a:gd name="T0" fmla="*/ 192 w 192"/>
                <a:gd name="T1" fmla="*/ 58 h 220"/>
                <a:gd name="T2" fmla="*/ 134 w 192"/>
                <a:gd name="T3" fmla="*/ 0 h 220"/>
                <a:gd name="T4" fmla="*/ 58 w 192"/>
                <a:gd name="T5" fmla="*/ 0 h 220"/>
                <a:gd name="T6" fmla="*/ 0 w 192"/>
                <a:gd name="T7" fmla="*/ 58 h 220"/>
                <a:gd name="T8" fmla="*/ 0 w 192"/>
                <a:gd name="T9" fmla="*/ 162 h 220"/>
                <a:gd name="T10" fmla="*/ 58 w 192"/>
                <a:gd name="T11" fmla="*/ 220 h 220"/>
                <a:gd name="T12" fmla="*/ 134 w 192"/>
                <a:gd name="T13" fmla="*/ 220 h 220"/>
                <a:gd name="T14" fmla="*/ 192 w 192"/>
                <a:gd name="T15" fmla="*/ 162 h 220"/>
                <a:gd name="T16" fmla="*/ 192 w 192"/>
                <a:gd name="T17" fmla="*/ 58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2" h="220">
                  <a:moveTo>
                    <a:pt x="192" y="58"/>
                  </a:moveTo>
                  <a:cubicBezTo>
                    <a:pt x="192" y="26"/>
                    <a:pt x="166" y="0"/>
                    <a:pt x="134" y="0"/>
                  </a:cubicBezTo>
                  <a:cubicBezTo>
                    <a:pt x="58" y="0"/>
                    <a:pt x="58" y="0"/>
                    <a:pt x="58" y="0"/>
                  </a:cubicBezTo>
                  <a:cubicBezTo>
                    <a:pt x="26" y="0"/>
                    <a:pt x="0" y="26"/>
                    <a:pt x="0" y="58"/>
                  </a:cubicBezTo>
                  <a:cubicBezTo>
                    <a:pt x="0" y="162"/>
                    <a:pt x="0" y="162"/>
                    <a:pt x="0" y="162"/>
                  </a:cubicBezTo>
                  <a:cubicBezTo>
                    <a:pt x="0" y="194"/>
                    <a:pt x="26" y="220"/>
                    <a:pt x="58" y="220"/>
                  </a:cubicBezTo>
                  <a:cubicBezTo>
                    <a:pt x="134" y="220"/>
                    <a:pt x="134" y="220"/>
                    <a:pt x="134" y="220"/>
                  </a:cubicBezTo>
                  <a:cubicBezTo>
                    <a:pt x="166" y="220"/>
                    <a:pt x="192" y="194"/>
                    <a:pt x="192" y="162"/>
                  </a:cubicBezTo>
                  <a:lnTo>
                    <a:pt x="192" y="58"/>
                  </a:lnTo>
                  <a:close/>
                </a:path>
              </a:pathLst>
            </a:custGeom>
            <a:solidFill>
              <a:schemeClr val="tx1">
                <a:lumMod val="50000"/>
                <a:lumOff val="50000"/>
              </a:schemeClr>
            </a:solidFill>
            <a:ln>
              <a:noFill/>
            </a:ln>
          </p:spPr>
          <p:txBody>
            <a:bodyPr vert="horz" wrap="square" lIns="91440" tIns="45720" rIns="91440" bIns="45720" numCol="1" anchor="t" anchorCtr="0" compatLnSpc="1"/>
            <a:lstStyle/>
            <a:p>
              <a:endParaRPr lang="en-US">
                <a:solidFill>
                  <a:schemeClr val="tx1">
                    <a:lumMod val="75000"/>
                    <a:lumOff val="25000"/>
                  </a:schemeClr>
                </a:solidFill>
                <a:cs typeface="+mn-ea"/>
                <a:sym typeface="+mn-lt"/>
              </a:endParaRPr>
            </a:p>
          </p:txBody>
        </p:sp>
        <p:sp>
          <p:nvSpPr>
            <p:cNvPr id="31" name="Freeform 7"/>
            <p:cNvSpPr/>
            <p:nvPr/>
          </p:nvSpPr>
          <p:spPr bwMode="auto">
            <a:xfrm>
              <a:off x="5646839" y="2502195"/>
              <a:ext cx="1756361" cy="146635"/>
            </a:xfrm>
            <a:custGeom>
              <a:avLst/>
              <a:gdLst>
                <a:gd name="T0" fmla="*/ 912 w 912"/>
                <a:gd name="T1" fmla="*/ 37 h 76"/>
                <a:gd name="T2" fmla="*/ 875 w 912"/>
                <a:gd name="T3" fmla="*/ 0 h 76"/>
                <a:gd name="T4" fmla="*/ 37 w 912"/>
                <a:gd name="T5" fmla="*/ 0 h 76"/>
                <a:gd name="T6" fmla="*/ 0 w 912"/>
                <a:gd name="T7" fmla="*/ 37 h 76"/>
                <a:gd name="T8" fmla="*/ 0 w 912"/>
                <a:gd name="T9" fmla="*/ 39 h 76"/>
                <a:gd name="T10" fmla="*/ 37 w 912"/>
                <a:gd name="T11" fmla="*/ 76 h 76"/>
                <a:gd name="T12" fmla="*/ 875 w 912"/>
                <a:gd name="T13" fmla="*/ 76 h 76"/>
                <a:gd name="T14" fmla="*/ 912 w 912"/>
                <a:gd name="T15" fmla="*/ 39 h 76"/>
                <a:gd name="T16" fmla="*/ 912 w 912"/>
                <a:gd name="T17" fmla="*/ 37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12" h="76">
                  <a:moveTo>
                    <a:pt x="912" y="37"/>
                  </a:moveTo>
                  <a:cubicBezTo>
                    <a:pt x="912" y="17"/>
                    <a:pt x="895" y="0"/>
                    <a:pt x="875" y="0"/>
                  </a:cubicBezTo>
                  <a:cubicBezTo>
                    <a:pt x="37" y="0"/>
                    <a:pt x="37" y="0"/>
                    <a:pt x="37" y="0"/>
                  </a:cubicBezTo>
                  <a:cubicBezTo>
                    <a:pt x="17" y="0"/>
                    <a:pt x="0" y="17"/>
                    <a:pt x="0" y="37"/>
                  </a:cubicBezTo>
                  <a:cubicBezTo>
                    <a:pt x="0" y="39"/>
                    <a:pt x="0" y="39"/>
                    <a:pt x="0" y="39"/>
                  </a:cubicBezTo>
                  <a:cubicBezTo>
                    <a:pt x="0" y="59"/>
                    <a:pt x="17" y="76"/>
                    <a:pt x="37" y="76"/>
                  </a:cubicBezTo>
                  <a:cubicBezTo>
                    <a:pt x="875" y="76"/>
                    <a:pt x="875" y="76"/>
                    <a:pt x="875" y="76"/>
                  </a:cubicBezTo>
                  <a:cubicBezTo>
                    <a:pt x="895" y="76"/>
                    <a:pt x="912" y="59"/>
                    <a:pt x="912" y="39"/>
                  </a:cubicBezTo>
                  <a:lnTo>
                    <a:pt x="912" y="37"/>
                  </a:lnTo>
                  <a:close/>
                </a:path>
              </a:pathLst>
            </a:custGeom>
            <a:solidFill>
              <a:schemeClr val="tx1">
                <a:lumMod val="50000"/>
                <a:lumOff val="50000"/>
              </a:schemeClr>
            </a:solidFill>
            <a:ln>
              <a:noFill/>
            </a:ln>
          </p:spPr>
          <p:txBody>
            <a:bodyPr vert="horz" wrap="square" lIns="91440" tIns="45720" rIns="91440" bIns="45720" numCol="1" anchor="t" anchorCtr="0" compatLnSpc="1"/>
            <a:lstStyle/>
            <a:p>
              <a:endParaRPr lang="en-US">
                <a:solidFill>
                  <a:schemeClr val="tx1">
                    <a:lumMod val="75000"/>
                    <a:lumOff val="25000"/>
                  </a:schemeClr>
                </a:solidFill>
                <a:cs typeface="+mn-ea"/>
                <a:sym typeface="+mn-lt"/>
              </a:endParaRPr>
            </a:p>
          </p:txBody>
        </p:sp>
        <p:sp>
          <p:nvSpPr>
            <p:cNvPr id="32" name="Freeform 8"/>
            <p:cNvSpPr/>
            <p:nvPr/>
          </p:nvSpPr>
          <p:spPr bwMode="auto">
            <a:xfrm>
              <a:off x="6224418" y="2455761"/>
              <a:ext cx="92054" cy="262314"/>
            </a:xfrm>
            <a:custGeom>
              <a:avLst/>
              <a:gdLst>
                <a:gd name="T0" fmla="*/ 48 w 48"/>
                <a:gd name="T1" fmla="*/ 23 h 136"/>
                <a:gd name="T2" fmla="*/ 25 w 48"/>
                <a:gd name="T3" fmla="*/ 0 h 136"/>
                <a:gd name="T4" fmla="*/ 23 w 48"/>
                <a:gd name="T5" fmla="*/ 0 h 136"/>
                <a:gd name="T6" fmla="*/ 0 w 48"/>
                <a:gd name="T7" fmla="*/ 23 h 136"/>
                <a:gd name="T8" fmla="*/ 0 w 48"/>
                <a:gd name="T9" fmla="*/ 113 h 136"/>
                <a:gd name="T10" fmla="*/ 23 w 48"/>
                <a:gd name="T11" fmla="*/ 136 h 136"/>
                <a:gd name="T12" fmla="*/ 25 w 48"/>
                <a:gd name="T13" fmla="*/ 136 h 136"/>
                <a:gd name="T14" fmla="*/ 48 w 48"/>
                <a:gd name="T15" fmla="*/ 113 h 136"/>
                <a:gd name="T16" fmla="*/ 48 w 48"/>
                <a:gd name="T17" fmla="*/ 23 h 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8" h="136">
                  <a:moveTo>
                    <a:pt x="48" y="23"/>
                  </a:moveTo>
                  <a:cubicBezTo>
                    <a:pt x="48" y="10"/>
                    <a:pt x="38" y="0"/>
                    <a:pt x="25" y="0"/>
                  </a:cubicBezTo>
                  <a:cubicBezTo>
                    <a:pt x="23" y="0"/>
                    <a:pt x="23" y="0"/>
                    <a:pt x="23" y="0"/>
                  </a:cubicBezTo>
                  <a:cubicBezTo>
                    <a:pt x="10" y="0"/>
                    <a:pt x="0" y="10"/>
                    <a:pt x="0" y="23"/>
                  </a:cubicBezTo>
                  <a:cubicBezTo>
                    <a:pt x="0" y="113"/>
                    <a:pt x="0" y="113"/>
                    <a:pt x="0" y="113"/>
                  </a:cubicBezTo>
                  <a:cubicBezTo>
                    <a:pt x="0" y="126"/>
                    <a:pt x="10" y="136"/>
                    <a:pt x="23" y="136"/>
                  </a:cubicBezTo>
                  <a:cubicBezTo>
                    <a:pt x="25" y="136"/>
                    <a:pt x="25" y="136"/>
                    <a:pt x="25" y="136"/>
                  </a:cubicBezTo>
                  <a:cubicBezTo>
                    <a:pt x="38" y="136"/>
                    <a:pt x="48" y="126"/>
                    <a:pt x="48" y="113"/>
                  </a:cubicBezTo>
                  <a:lnTo>
                    <a:pt x="48" y="23"/>
                  </a:lnTo>
                  <a:close/>
                </a:path>
              </a:pathLst>
            </a:custGeom>
            <a:solidFill>
              <a:schemeClr val="tx1">
                <a:lumMod val="50000"/>
                <a:lumOff val="50000"/>
              </a:schemeClr>
            </a:solidFill>
            <a:ln>
              <a:noFill/>
            </a:ln>
          </p:spPr>
          <p:txBody>
            <a:bodyPr vert="horz" wrap="square" lIns="91440" tIns="45720" rIns="91440" bIns="45720" numCol="1" anchor="t" anchorCtr="0" compatLnSpc="1"/>
            <a:lstStyle/>
            <a:p>
              <a:endParaRPr lang="en-US">
                <a:solidFill>
                  <a:schemeClr val="tx1">
                    <a:lumMod val="75000"/>
                    <a:lumOff val="25000"/>
                  </a:schemeClr>
                </a:solidFill>
                <a:cs typeface="+mn-ea"/>
                <a:sym typeface="+mn-lt"/>
              </a:endParaRPr>
            </a:p>
          </p:txBody>
        </p:sp>
        <p:sp>
          <p:nvSpPr>
            <p:cNvPr id="33" name="Freeform 9"/>
            <p:cNvSpPr/>
            <p:nvPr/>
          </p:nvSpPr>
          <p:spPr bwMode="auto">
            <a:xfrm>
              <a:off x="5761703" y="2617874"/>
              <a:ext cx="331558" cy="323411"/>
            </a:xfrm>
            <a:custGeom>
              <a:avLst/>
              <a:gdLst>
                <a:gd name="T0" fmla="*/ 45 w 172"/>
                <a:gd name="T1" fmla="*/ 0 h 168"/>
                <a:gd name="T2" fmla="*/ 128 w 172"/>
                <a:gd name="T3" fmla="*/ 0 h 168"/>
                <a:gd name="T4" fmla="*/ 172 w 172"/>
                <a:gd name="T5" fmla="*/ 42 h 168"/>
                <a:gd name="T6" fmla="*/ 172 w 172"/>
                <a:gd name="T7" fmla="*/ 121 h 168"/>
                <a:gd name="T8" fmla="*/ 140 w 172"/>
                <a:gd name="T9" fmla="*/ 164 h 168"/>
                <a:gd name="T10" fmla="*/ 140 w 172"/>
                <a:gd name="T11" fmla="*/ 91 h 168"/>
                <a:gd name="T12" fmla="*/ 120 w 172"/>
                <a:gd name="T13" fmla="*/ 72 h 168"/>
                <a:gd name="T14" fmla="*/ 118 w 172"/>
                <a:gd name="T15" fmla="*/ 72 h 168"/>
                <a:gd name="T16" fmla="*/ 100 w 172"/>
                <a:gd name="T17" fmla="*/ 91 h 168"/>
                <a:gd name="T18" fmla="*/ 100 w 172"/>
                <a:gd name="T19" fmla="*/ 168 h 168"/>
                <a:gd name="T20" fmla="*/ 64 w 172"/>
                <a:gd name="T21" fmla="*/ 168 h 168"/>
                <a:gd name="T22" fmla="*/ 64 w 172"/>
                <a:gd name="T23" fmla="*/ 91 h 168"/>
                <a:gd name="T24" fmla="*/ 45 w 172"/>
                <a:gd name="T25" fmla="*/ 72 h 168"/>
                <a:gd name="T26" fmla="*/ 43 w 172"/>
                <a:gd name="T27" fmla="*/ 72 h 168"/>
                <a:gd name="T28" fmla="*/ 24 w 172"/>
                <a:gd name="T29" fmla="*/ 91 h 168"/>
                <a:gd name="T30" fmla="*/ 24 w 172"/>
                <a:gd name="T31" fmla="*/ 162 h 168"/>
                <a:gd name="T32" fmla="*/ 0 w 172"/>
                <a:gd name="T33" fmla="*/ 121 h 168"/>
                <a:gd name="T34" fmla="*/ 0 w 172"/>
                <a:gd name="T35" fmla="*/ 42 h 168"/>
                <a:gd name="T36" fmla="*/ 45 w 172"/>
                <a:gd name="T37" fmla="*/ 0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72" h="168">
                  <a:moveTo>
                    <a:pt x="45" y="0"/>
                  </a:moveTo>
                  <a:cubicBezTo>
                    <a:pt x="128" y="0"/>
                    <a:pt x="128" y="0"/>
                    <a:pt x="128" y="0"/>
                  </a:cubicBezTo>
                  <a:cubicBezTo>
                    <a:pt x="153" y="0"/>
                    <a:pt x="172" y="17"/>
                    <a:pt x="172" y="42"/>
                  </a:cubicBezTo>
                  <a:cubicBezTo>
                    <a:pt x="172" y="121"/>
                    <a:pt x="172" y="121"/>
                    <a:pt x="172" y="121"/>
                  </a:cubicBezTo>
                  <a:cubicBezTo>
                    <a:pt x="172" y="142"/>
                    <a:pt x="160" y="159"/>
                    <a:pt x="140" y="164"/>
                  </a:cubicBezTo>
                  <a:cubicBezTo>
                    <a:pt x="140" y="91"/>
                    <a:pt x="140" y="91"/>
                    <a:pt x="140" y="91"/>
                  </a:cubicBezTo>
                  <a:cubicBezTo>
                    <a:pt x="140" y="78"/>
                    <a:pt x="130" y="72"/>
                    <a:pt x="120" y="72"/>
                  </a:cubicBezTo>
                  <a:cubicBezTo>
                    <a:pt x="118" y="72"/>
                    <a:pt x="118" y="72"/>
                    <a:pt x="118" y="72"/>
                  </a:cubicBezTo>
                  <a:cubicBezTo>
                    <a:pt x="109" y="72"/>
                    <a:pt x="100" y="78"/>
                    <a:pt x="100" y="91"/>
                  </a:cubicBezTo>
                  <a:cubicBezTo>
                    <a:pt x="100" y="168"/>
                    <a:pt x="100" y="168"/>
                    <a:pt x="100" y="168"/>
                  </a:cubicBezTo>
                  <a:cubicBezTo>
                    <a:pt x="64" y="168"/>
                    <a:pt x="64" y="168"/>
                    <a:pt x="64" y="168"/>
                  </a:cubicBezTo>
                  <a:cubicBezTo>
                    <a:pt x="64" y="91"/>
                    <a:pt x="64" y="91"/>
                    <a:pt x="64" y="91"/>
                  </a:cubicBezTo>
                  <a:cubicBezTo>
                    <a:pt x="64" y="78"/>
                    <a:pt x="55" y="72"/>
                    <a:pt x="45" y="72"/>
                  </a:cubicBezTo>
                  <a:cubicBezTo>
                    <a:pt x="43" y="72"/>
                    <a:pt x="43" y="72"/>
                    <a:pt x="43" y="72"/>
                  </a:cubicBezTo>
                  <a:cubicBezTo>
                    <a:pt x="33" y="72"/>
                    <a:pt x="24" y="78"/>
                    <a:pt x="24" y="91"/>
                  </a:cubicBezTo>
                  <a:cubicBezTo>
                    <a:pt x="24" y="162"/>
                    <a:pt x="24" y="162"/>
                    <a:pt x="24" y="162"/>
                  </a:cubicBezTo>
                  <a:cubicBezTo>
                    <a:pt x="8" y="155"/>
                    <a:pt x="0" y="139"/>
                    <a:pt x="0" y="121"/>
                  </a:cubicBezTo>
                  <a:cubicBezTo>
                    <a:pt x="0" y="42"/>
                    <a:pt x="0" y="42"/>
                    <a:pt x="0" y="42"/>
                  </a:cubicBezTo>
                  <a:cubicBezTo>
                    <a:pt x="0" y="17"/>
                    <a:pt x="20" y="0"/>
                    <a:pt x="45" y="0"/>
                  </a:cubicBezTo>
                  <a:close/>
                </a:path>
              </a:pathLst>
            </a:custGeom>
            <a:solidFill>
              <a:schemeClr val="tx1">
                <a:lumMod val="50000"/>
                <a:lumOff val="50000"/>
              </a:schemeClr>
            </a:solidFill>
            <a:ln>
              <a:noFill/>
            </a:ln>
          </p:spPr>
          <p:txBody>
            <a:bodyPr vert="horz" wrap="square" lIns="91440" tIns="45720" rIns="91440" bIns="45720" numCol="1" anchor="t" anchorCtr="0" compatLnSpc="1"/>
            <a:lstStyle/>
            <a:p>
              <a:endParaRPr lang="en-US">
                <a:solidFill>
                  <a:schemeClr val="tx1">
                    <a:lumMod val="75000"/>
                    <a:lumOff val="25000"/>
                  </a:schemeClr>
                </a:solidFill>
                <a:cs typeface="+mn-ea"/>
                <a:sym typeface="+mn-lt"/>
              </a:endParaRPr>
            </a:p>
          </p:txBody>
        </p:sp>
        <p:sp>
          <p:nvSpPr>
            <p:cNvPr id="34" name="Freeform 10"/>
            <p:cNvSpPr/>
            <p:nvPr/>
          </p:nvSpPr>
          <p:spPr bwMode="auto">
            <a:xfrm>
              <a:off x="7310331" y="3450434"/>
              <a:ext cx="1186929" cy="2936772"/>
            </a:xfrm>
            <a:custGeom>
              <a:avLst/>
              <a:gdLst>
                <a:gd name="T0" fmla="*/ 191 w 616"/>
                <a:gd name="T1" fmla="*/ 76 h 1524"/>
                <a:gd name="T2" fmla="*/ 287 w 616"/>
                <a:gd name="T3" fmla="*/ 7 h 1524"/>
                <a:gd name="T4" fmla="*/ 538 w 616"/>
                <a:gd name="T5" fmla="*/ 42 h 1524"/>
                <a:gd name="T6" fmla="*/ 610 w 616"/>
                <a:gd name="T7" fmla="*/ 135 h 1524"/>
                <a:gd name="T8" fmla="*/ 425 w 616"/>
                <a:gd name="T9" fmla="*/ 1445 h 1524"/>
                <a:gd name="T10" fmla="*/ 329 w 616"/>
                <a:gd name="T11" fmla="*/ 1517 h 1524"/>
                <a:gd name="T12" fmla="*/ 79 w 616"/>
                <a:gd name="T13" fmla="*/ 1482 h 1524"/>
                <a:gd name="T14" fmla="*/ 6 w 616"/>
                <a:gd name="T15" fmla="*/ 1386 h 1524"/>
                <a:gd name="T16" fmla="*/ 191 w 616"/>
                <a:gd name="T17" fmla="*/ 76 h 15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16" h="1524">
                  <a:moveTo>
                    <a:pt x="191" y="76"/>
                  </a:moveTo>
                  <a:cubicBezTo>
                    <a:pt x="198" y="30"/>
                    <a:pt x="240" y="0"/>
                    <a:pt x="287" y="7"/>
                  </a:cubicBezTo>
                  <a:cubicBezTo>
                    <a:pt x="538" y="42"/>
                    <a:pt x="538" y="42"/>
                    <a:pt x="538" y="42"/>
                  </a:cubicBezTo>
                  <a:cubicBezTo>
                    <a:pt x="584" y="49"/>
                    <a:pt x="616" y="89"/>
                    <a:pt x="610" y="135"/>
                  </a:cubicBezTo>
                  <a:cubicBezTo>
                    <a:pt x="425" y="1445"/>
                    <a:pt x="425" y="1445"/>
                    <a:pt x="425" y="1445"/>
                  </a:cubicBezTo>
                  <a:cubicBezTo>
                    <a:pt x="419" y="1492"/>
                    <a:pt x="376" y="1524"/>
                    <a:pt x="329" y="1517"/>
                  </a:cubicBezTo>
                  <a:cubicBezTo>
                    <a:pt x="79" y="1482"/>
                    <a:pt x="79" y="1482"/>
                    <a:pt x="79" y="1482"/>
                  </a:cubicBezTo>
                  <a:cubicBezTo>
                    <a:pt x="32" y="1475"/>
                    <a:pt x="0" y="1433"/>
                    <a:pt x="6" y="1386"/>
                  </a:cubicBezTo>
                  <a:lnTo>
                    <a:pt x="191" y="76"/>
                  </a:lnTo>
                  <a:close/>
                </a:path>
              </a:pathLst>
            </a:custGeom>
            <a:gradFill>
              <a:gsLst>
                <a:gs pos="0">
                  <a:srgbClr val="5B9BD5">
                    <a:lumMod val="50000"/>
                  </a:srgbClr>
                </a:gs>
                <a:gs pos="47000">
                  <a:srgbClr val="5B9BD5">
                    <a:lumMod val="75000"/>
                  </a:srgbClr>
                </a:gs>
                <a:gs pos="100000">
                  <a:srgbClr val="00B0F0"/>
                </a:gs>
              </a:gsLst>
              <a:lin ang="18000000" scaled="0"/>
            </a:gradFill>
            <a:ln>
              <a:noFill/>
            </a:ln>
            <a:effectLst>
              <a:outerShdw blurRad="50800" dist="38100" dir="8100000" algn="tr" rotWithShape="0">
                <a:prstClr val="black">
                  <a:alpha val="40000"/>
                </a:prstClr>
              </a:outerShdw>
            </a:effectLst>
          </p:spPr>
          <p:txBody>
            <a:bodyPr vert="horz" wrap="square" lIns="91440" tIns="45720" rIns="91440" bIns="45720" numCol="1" anchor="t" anchorCtr="0" compatLnSpc="1"/>
            <a:lstStyle/>
            <a:p>
              <a:endParaRPr lang="en-US" dirty="0">
                <a:solidFill>
                  <a:schemeClr val="tx1">
                    <a:lumMod val="75000"/>
                    <a:lumOff val="25000"/>
                  </a:schemeClr>
                </a:solidFill>
                <a:cs typeface="+mn-ea"/>
                <a:sym typeface="+mn-lt"/>
              </a:endParaRPr>
            </a:p>
          </p:txBody>
        </p:sp>
        <p:sp>
          <p:nvSpPr>
            <p:cNvPr id="35" name="Freeform 11"/>
            <p:cNvSpPr/>
            <p:nvPr/>
          </p:nvSpPr>
          <p:spPr bwMode="auto">
            <a:xfrm>
              <a:off x="7886281" y="3592996"/>
              <a:ext cx="250909" cy="250094"/>
            </a:xfrm>
            <a:custGeom>
              <a:avLst/>
              <a:gdLst>
                <a:gd name="T0" fmla="*/ 118 w 130"/>
                <a:gd name="T1" fmla="*/ 43 h 130"/>
                <a:gd name="T2" fmla="*/ 43 w 130"/>
                <a:gd name="T3" fmla="*/ 12 h 130"/>
                <a:gd name="T4" fmla="*/ 12 w 130"/>
                <a:gd name="T5" fmla="*/ 86 h 130"/>
                <a:gd name="T6" fmla="*/ 86 w 130"/>
                <a:gd name="T7" fmla="*/ 118 h 130"/>
                <a:gd name="T8" fmla="*/ 118 w 130"/>
                <a:gd name="T9" fmla="*/ 43 h 130"/>
              </a:gdLst>
              <a:ahLst/>
              <a:cxnLst>
                <a:cxn ang="0">
                  <a:pos x="T0" y="T1"/>
                </a:cxn>
                <a:cxn ang="0">
                  <a:pos x="T2" y="T3"/>
                </a:cxn>
                <a:cxn ang="0">
                  <a:pos x="T4" y="T5"/>
                </a:cxn>
                <a:cxn ang="0">
                  <a:pos x="T6" y="T7"/>
                </a:cxn>
                <a:cxn ang="0">
                  <a:pos x="T8" y="T9"/>
                </a:cxn>
              </a:cxnLst>
              <a:rect l="0" t="0" r="r" b="b"/>
              <a:pathLst>
                <a:path w="130" h="130">
                  <a:moveTo>
                    <a:pt x="118" y="43"/>
                  </a:moveTo>
                  <a:cubicBezTo>
                    <a:pt x="106" y="14"/>
                    <a:pt x="73" y="0"/>
                    <a:pt x="43" y="12"/>
                  </a:cubicBezTo>
                  <a:cubicBezTo>
                    <a:pt x="14" y="24"/>
                    <a:pt x="0" y="57"/>
                    <a:pt x="12" y="86"/>
                  </a:cubicBezTo>
                  <a:cubicBezTo>
                    <a:pt x="24" y="116"/>
                    <a:pt x="57" y="130"/>
                    <a:pt x="86" y="118"/>
                  </a:cubicBezTo>
                  <a:cubicBezTo>
                    <a:pt x="116" y="106"/>
                    <a:pt x="130" y="73"/>
                    <a:pt x="118" y="43"/>
                  </a:cubicBezTo>
                  <a:close/>
                </a:path>
              </a:pathLst>
            </a:custGeom>
            <a:solidFill>
              <a:schemeClr val="bg1"/>
            </a:solidFill>
            <a:ln>
              <a:noFill/>
            </a:ln>
          </p:spPr>
          <p:txBody>
            <a:bodyPr vert="horz" wrap="square" lIns="91440" tIns="45720" rIns="91440" bIns="45720" numCol="1" anchor="t" anchorCtr="0" compatLnSpc="1"/>
            <a:lstStyle/>
            <a:p>
              <a:endParaRPr lang="en-US">
                <a:solidFill>
                  <a:schemeClr val="tx1">
                    <a:lumMod val="75000"/>
                    <a:lumOff val="25000"/>
                  </a:schemeClr>
                </a:solidFill>
                <a:cs typeface="+mn-ea"/>
                <a:sym typeface="+mn-lt"/>
              </a:endParaRPr>
            </a:p>
          </p:txBody>
        </p:sp>
        <p:sp>
          <p:nvSpPr>
            <p:cNvPr id="36" name="Freeform 12"/>
            <p:cNvSpPr/>
            <p:nvPr/>
          </p:nvSpPr>
          <p:spPr bwMode="auto">
            <a:xfrm>
              <a:off x="7886281" y="3600328"/>
              <a:ext cx="188996" cy="225655"/>
            </a:xfrm>
            <a:custGeom>
              <a:avLst/>
              <a:gdLst>
                <a:gd name="T0" fmla="*/ 66 w 98"/>
                <a:gd name="T1" fmla="*/ 17 h 117"/>
                <a:gd name="T2" fmla="*/ 98 w 98"/>
                <a:gd name="T3" fmla="*/ 14 h 117"/>
                <a:gd name="T4" fmla="*/ 43 w 98"/>
                <a:gd name="T5" fmla="*/ 8 h 117"/>
                <a:gd name="T6" fmla="*/ 12 w 98"/>
                <a:gd name="T7" fmla="*/ 82 h 117"/>
                <a:gd name="T8" fmla="*/ 54 w 98"/>
                <a:gd name="T9" fmla="*/ 117 h 117"/>
                <a:gd name="T10" fmla="*/ 35 w 98"/>
                <a:gd name="T11" fmla="*/ 92 h 117"/>
                <a:gd name="T12" fmla="*/ 66 w 98"/>
                <a:gd name="T13" fmla="*/ 17 h 117"/>
              </a:gdLst>
              <a:ahLst/>
              <a:cxnLst>
                <a:cxn ang="0">
                  <a:pos x="T0" y="T1"/>
                </a:cxn>
                <a:cxn ang="0">
                  <a:pos x="T2" y="T3"/>
                </a:cxn>
                <a:cxn ang="0">
                  <a:pos x="T4" y="T5"/>
                </a:cxn>
                <a:cxn ang="0">
                  <a:pos x="T6" y="T7"/>
                </a:cxn>
                <a:cxn ang="0">
                  <a:pos x="T8" y="T9"/>
                </a:cxn>
                <a:cxn ang="0">
                  <a:pos x="T10" y="T11"/>
                </a:cxn>
                <a:cxn ang="0">
                  <a:pos x="T12" y="T13"/>
                </a:cxn>
              </a:cxnLst>
              <a:rect l="0" t="0" r="r" b="b"/>
              <a:pathLst>
                <a:path w="98" h="117">
                  <a:moveTo>
                    <a:pt x="66" y="17"/>
                  </a:moveTo>
                  <a:cubicBezTo>
                    <a:pt x="77" y="13"/>
                    <a:pt x="88" y="12"/>
                    <a:pt x="98" y="14"/>
                  </a:cubicBezTo>
                  <a:cubicBezTo>
                    <a:pt x="83" y="3"/>
                    <a:pt x="62" y="0"/>
                    <a:pt x="43" y="8"/>
                  </a:cubicBezTo>
                  <a:cubicBezTo>
                    <a:pt x="14" y="20"/>
                    <a:pt x="0" y="53"/>
                    <a:pt x="12" y="82"/>
                  </a:cubicBezTo>
                  <a:cubicBezTo>
                    <a:pt x="19" y="101"/>
                    <a:pt x="36" y="114"/>
                    <a:pt x="54" y="117"/>
                  </a:cubicBezTo>
                  <a:cubicBezTo>
                    <a:pt x="46" y="111"/>
                    <a:pt x="39" y="102"/>
                    <a:pt x="35" y="92"/>
                  </a:cubicBezTo>
                  <a:cubicBezTo>
                    <a:pt x="23" y="63"/>
                    <a:pt x="37" y="29"/>
                    <a:pt x="66" y="17"/>
                  </a:cubicBezTo>
                  <a:close/>
                </a:path>
              </a:pathLst>
            </a:custGeom>
            <a:solidFill>
              <a:srgbClr val="13353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solidFill>
                  <a:schemeClr val="tx1">
                    <a:lumMod val="75000"/>
                    <a:lumOff val="25000"/>
                  </a:schemeClr>
                </a:solidFill>
                <a:cs typeface="+mn-ea"/>
                <a:sym typeface="+mn-lt"/>
              </a:endParaRPr>
            </a:p>
          </p:txBody>
        </p:sp>
        <p:sp>
          <p:nvSpPr>
            <p:cNvPr id="37" name="Freeform 13"/>
            <p:cNvSpPr/>
            <p:nvPr/>
          </p:nvSpPr>
          <p:spPr bwMode="auto">
            <a:xfrm>
              <a:off x="8165702" y="3361639"/>
              <a:ext cx="1466350" cy="2946547"/>
            </a:xfrm>
            <a:custGeom>
              <a:avLst/>
              <a:gdLst>
                <a:gd name="T0" fmla="*/ 12 w 761"/>
                <a:gd name="T1" fmla="*/ 175 h 1529"/>
                <a:gd name="T2" fmla="*/ 73 w 761"/>
                <a:gd name="T3" fmla="*/ 75 h 1529"/>
                <a:gd name="T4" fmla="*/ 319 w 761"/>
                <a:gd name="T5" fmla="*/ 12 h 1529"/>
                <a:gd name="T6" fmla="*/ 421 w 761"/>
                <a:gd name="T7" fmla="*/ 70 h 1529"/>
                <a:gd name="T8" fmla="*/ 750 w 761"/>
                <a:gd name="T9" fmla="*/ 1352 h 1529"/>
                <a:gd name="T10" fmla="*/ 689 w 761"/>
                <a:gd name="T11" fmla="*/ 1455 h 1529"/>
                <a:gd name="T12" fmla="*/ 443 w 761"/>
                <a:gd name="T13" fmla="*/ 1518 h 1529"/>
                <a:gd name="T14" fmla="*/ 340 w 761"/>
                <a:gd name="T15" fmla="*/ 1457 h 1529"/>
                <a:gd name="T16" fmla="*/ 12 w 761"/>
                <a:gd name="T17" fmla="*/ 175 h 15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61" h="1529">
                  <a:moveTo>
                    <a:pt x="12" y="175"/>
                  </a:moveTo>
                  <a:cubicBezTo>
                    <a:pt x="0" y="130"/>
                    <a:pt x="28" y="86"/>
                    <a:pt x="73" y="75"/>
                  </a:cubicBezTo>
                  <a:cubicBezTo>
                    <a:pt x="319" y="12"/>
                    <a:pt x="319" y="12"/>
                    <a:pt x="319" y="12"/>
                  </a:cubicBezTo>
                  <a:cubicBezTo>
                    <a:pt x="364" y="0"/>
                    <a:pt x="410" y="25"/>
                    <a:pt x="421" y="70"/>
                  </a:cubicBezTo>
                  <a:cubicBezTo>
                    <a:pt x="750" y="1352"/>
                    <a:pt x="750" y="1352"/>
                    <a:pt x="750" y="1352"/>
                  </a:cubicBezTo>
                  <a:cubicBezTo>
                    <a:pt x="761" y="1397"/>
                    <a:pt x="734" y="1443"/>
                    <a:pt x="689" y="1455"/>
                  </a:cubicBezTo>
                  <a:cubicBezTo>
                    <a:pt x="443" y="1518"/>
                    <a:pt x="443" y="1518"/>
                    <a:pt x="443" y="1518"/>
                  </a:cubicBezTo>
                  <a:cubicBezTo>
                    <a:pt x="398" y="1529"/>
                    <a:pt x="352" y="1502"/>
                    <a:pt x="340" y="1457"/>
                  </a:cubicBezTo>
                  <a:lnTo>
                    <a:pt x="12" y="175"/>
                  </a:lnTo>
                  <a:close/>
                </a:path>
              </a:pathLst>
            </a:custGeom>
            <a:gradFill>
              <a:gsLst>
                <a:gs pos="0">
                  <a:srgbClr val="5B9BD5">
                    <a:lumMod val="50000"/>
                  </a:srgbClr>
                </a:gs>
                <a:gs pos="47000">
                  <a:srgbClr val="5B9BD5">
                    <a:lumMod val="75000"/>
                  </a:srgbClr>
                </a:gs>
                <a:gs pos="100000">
                  <a:srgbClr val="00B0F0"/>
                </a:gs>
              </a:gsLst>
              <a:lin ang="18000000" scaled="0"/>
            </a:gradFill>
            <a:ln>
              <a:noFill/>
            </a:ln>
            <a:effectLst>
              <a:outerShdw blurRad="50800" dist="38100" dir="8100000" algn="tr" rotWithShape="0">
                <a:prstClr val="black">
                  <a:alpha val="40000"/>
                </a:prstClr>
              </a:outerShdw>
            </a:effectLst>
          </p:spPr>
          <p:txBody>
            <a:bodyPr vert="horz" wrap="square" lIns="91440" tIns="45720" rIns="91440" bIns="45720" numCol="1" anchor="t" anchorCtr="0" compatLnSpc="1"/>
            <a:lstStyle/>
            <a:p>
              <a:endParaRPr lang="en-US">
                <a:solidFill>
                  <a:schemeClr val="tx1">
                    <a:lumMod val="75000"/>
                    <a:lumOff val="25000"/>
                  </a:schemeClr>
                </a:solidFill>
                <a:cs typeface="+mn-ea"/>
                <a:sym typeface="+mn-lt"/>
              </a:endParaRPr>
            </a:p>
          </p:txBody>
        </p:sp>
        <p:sp>
          <p:nvSpPr>
            <p:cNvPr id="38" name="Freeform 14"/>
            <p:cNvSpPr/>
            <p:nvPr/>
          </p:nvSpPr>
          <p:spPr bwMode="auto">
            <a:xfrm>
              <a:off x="8419869" y="3562040"/>
              <a:ext cx="242762" cy="242762"/>
            </a:xfrm>
            <a:custGeom>
              <a:avLst/>
              <a:gdLst>
                <a:gd name="T0" fmla="*/ 104 w 126"/>
                <a:gd name="T1" fmla="*/ 23 h 126"/>
                <a:gd name="T2" fmla="*/ 23 w 126"/>
                <a:gd name="T3" fmla="*/ 22 h 126"/>
                <a:gd name="T4" fmla="*/ 22 w 126"/>
                <a:gd name="T5" fmla="*/ 103 h 126"/>
                <a:gd name="T6" fmla="*/ 103 w 126"/>
                <a:gd name="T7" fmla="*/ 104 h 126"/>
                <a:gd name="T8" fmla="*/ 104 w 126"/>
                <a:gd name="T9" fmla="*/ 23 h 126"/>
              </a:gdLst>
              <a:ahLst/>
              <a:cxnLst>
                <a:cxn ang="0">
                  <a:pos x="T0" y="T1"/>
                </a:cxn>
                <a:cxn ang="0">
                  <a:pos x="T2" y="T3"/>
                </a:cxn>
                <a:cxn ang="0">
                  <a:pos x="T4" y="T5"/>
                </a:cxn>
                <a:cxn ang="0">
                  <a:pos x="T6" y="T7"/>
                </a:cxn>
                <a:cxn ang="0">
                  <a:pos x="T8" y="T9"/>
                </a:cxn>
              </a:cxnLst>
              <a:rect l="0" t="0" r="r" b="b"/>
              <a:pathLst>
                <a:path w="126" h="126">
                  <a:moveTo>
                    <a:pt x="104" y="23"/>
                  </a:moveTo>
                  <a:cubicBezTo>
                    <a:pt x="82" y="1"/>
                    <a:pt x="45" y="0"/>
                    <a:pt x="23" y="22"/>
                  </a:cubicBezTo>
                  <a:cubicBezTo>
                    <a:pt x="0" y="44"/>
                    <a:pt x="0" y="81"/>
                    <a:pt x="22" y="103"/>
                  </a:cubicBezTo>
                  <a:cubicBezTo>
                    <a:pt x="44" y="126"/>
                    <a:pt x="80" y="126"/>
                    <a:pt x="103" y="104"/>
                  </a:cubicBezTo>
                  <a:cubicBezTo>
                    <a:pt x="126" y="82"/>
                    <a:pt x="126" y="46"/>
                    <a:pt x="104" y="23"/>
                  </a:cubicBezTo>
                  <a:close/>
                </a:path>
              </a:pathLst>
            </a:custGeom>
            <a:solidFill>
              <a:schemeClr val="bg1"/>
            </a:solidFill>
            <a:ln>
              <a:noFill/>
            </a:ln>
          </p:spPr>
          <p:txBody>
            <a:bodyPr vert="horz" wrap="square" lIns="91440" tIns="45720" rIns="91440" bIns="45720" numCol="1" anchor="t" anchorCtr="0" compatLnSpc="1"/>
            <a:lstStyle/>
            <a:p>
              <a:endParaRPr lang="en-US">
                <a:solidFill>
                  <a:schemeClr val="tx1">
                    <a:lumMod val="75000"/>
                    <a:lumOff val="25000"/>
                  </a:schemeClr>
                </a:solidFill>
                <a:cs typeface="+mn-ea"/>
                <a:sym typeface="+mn-lt"/>
              </a:endParaRPr>
            </a:p>
          </p:txBody>
        </p:sp>
        <p:sp>
          <p:nvSpPr>
            <p:cNvPr id="39" name="Freeform 15"/>
            <p:cNvSpPr/>
            <p:nvPr/>
          </p:nvSpPr>
          <p:spPr bwMode="auto">
            <a:xfrm>
              <a:off x="8419869" y="3567742"/>
              <a:ext cx="146635" cy="231357"/>
            </a:xfrm>
            <a:custGeom>
              <a:avLst/>
              <a:gdLst>
                <a:gd name="T0" fmla="*/ 48 w 76"/>
                <a:gd name="T1" fmla="*/ 20 h 120"/>
                <a:gd name="T2" fmla="*/ 76 w 76"/>
                <a:gd name="T3" fmla="*/ 4 h 120"/>
                <a:gd name="T4" fmla="*/ 23 w 76"/>
                <a:gd name="T5" fmla="*/ 19 h 120"/>
                <a:gd name="T6" fmla="*/ 22 w 76"/>
                <a:gd name="T7" fmla="*/ 100 h 120"/>
                <a:gd name="T8" fmla="*/ 75 w 76"/>
                <a:gd name="T9" fmla="*/ 116 h 120"/>
                <a:gd name="T10" fmla="*/ 47 w 76"/>
                <a:gd name="T11" fmla="*/ 100 h 120"/>
                <a:gd name="T12" fmla="*/ 48 w 76"/>
                <a:gd name="T13" fmla="*/ 20 h 120"/>
              </a:gdLst>
              <a:ahLst/>
              <a:cxnLst>
                <a:cxn ang="0">
                  <a:pos x="T0" y="T1"/>
                </a:cxn>
                <a:cxn ang="0">
                  <a:pos x="T2" y="T3"/>
                </a:cxn>
                <a:cxn ang="0">
                  <a:pos x="T4" y="T5"/>
                </a:cxn>
                <a:cxn ang="0">
                  <a:pos x="T6" y="T7"/>
                </a:cxn>
                <a:cxn ang="0">
                  <a:pos x="T8" y="T9"/>
                </a:cxn>
                <a:cxn ang="0">
                  <a:pos x="T10" y="T11"/>
                </a:cxn>
                <a:cxn ang="0">
                  <a:pos x="T12" y="T13"/>
                </a:cxn>
              </a:cxnLst>
              <a:rect l="0" t="0" r="r" b="b"/>
              <a:pathLst>
                <a:path w="76" h="120">
                  <a:moveTo>
                    <a:pt x="48" y="20"/>
                  </a:moveTo>
                  <a:cubicBezTo>
                    <a:pt x="56" y="12"/>
                    <a:pt x="66" y="7"/>
                    <a:pt x="76" y="4"/>
                  </a:cubicBezTo>
                  <a:cubicBezTo>
                    <a:pt x="58" y="0"/>
                    <a:pt x="37" y="5"/>
                    <a:pt x="23" y="19"/>
                  </a:cubicBezTo>
                  <a:cubicBezTo>
                    <a:pt x="0" y="41"/>
                    <a:pt x="0" y="78"/>
                    <a:pt x="22" y="100"/>
                  </a:cubicBezTo>
                  <a:cubicBezTo>
                    <a:pt x="36" y="115"/>
                    <a:pt x="56" y="120"/>
                    <a:pt x="75" y="116"/>
                  </a:cubicBezTo>
                  <a:cubicBezTo>
                    <a:pt x="65" y="114"/>
                    <a:pt x="55" y="109"/>
                    <a:pt x="47" y="100"/>
                  </a:cubicBezTo>
                  <a:cubicBezTo>
                    <a:pt x="25" y="78"/>
                    <a:pt x="25" y="42"/>
                    <a:pt x="48" y="20"/>
                  </a:cubicBezTo>
                  <a:close/>
                </a:path>
              </a:pathLst>
            </a:custGeom>
            <a:solidFill>
              <a:srgbClr val="13353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solidFill>
                  <a:schemeClr val="tx1">
                    <a:lumMod val="75000"/>
                    <a:lumOff val="25000"/>
                  </a:schemeClr>
                </a:solidFill>
                <a:cs typeface="+mn-ea"/>
                <a:sym typeface="+mn-lt"/>
              </a:endParaRPr>
            </a:p>
          </p:txBody>
        </p:sp>
        <p:sp>
          <p:nvSpPr>
            <p:cNvPr id="40" name="Freeform 16"/>
            <p:cNvSpPr/>
            <p:nvPr/>
          </p:nvSpPr>
          <p:spPr bwMode="auto">
            <a:xfrm>
              <a:off x="8643895" y="3047189"/>
              <a:ext cx="2285876" cy="2699712"/>
            </a:xfrm>
            <a:custGeom>
              <a:avLst/>
              <a:gdLst>
                <a:gd name="T0" fmla="*/ 28 w 1187"/>
                <a:gd name="T1" fmla="*/ 296 h 1401"/>
                <a:gd name="T2" fmla="*/ 47 w 1187"/>
                <a:gd name="T3" fmla="*/ 180 h 1401"/>
                <a:gd name="T4" fmla="*/ 250 w 1187"/>
                <a:gd name="T5" fmla="*/ 28 h 1401"/>
                <a:gd name="T6" fmla="*/ 367 w 1187"/>
                <a:gd name="T7" fmla="*/ 43 h 1401"/>
                <a:gd name="T8" fmla="*/ 1159 w 1187"/>
                <a:gd name="T9" fmla="*/ 1103 h 1401"/>
                <a:gd name="T10" fmla="*/ 1142 w 1187"/>
                <a:gd name="T11" fmla="*/ 1221 h 1401"/>
                <a:gd name="T12" fmla="*/ 939 w 1187"/>
                <a:gd name="T13" fmla="*/ 1373 h 1401"/>
                <a:gd name="T14" fmla="*/ 821 w 1187"/>
                <a:gd name="T15" fmla="*/ 1356 h 1401"/>
                <a:gd name="T16" fmla="*/ 28 w 1187"/>
                <a:gd name="T17" fmla="*/ 296 h 14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87" h="1401">
                  <a:moveTo>
                    <a:pt x="28" y="296"/>
                  </a:moveTo>
                  <a:cubicBezTo>
                    <a:pt x="0" y="259"/>
                    <a:pt x="10" y="208"/>
                    <a:pt x="47" y="180"/>
                  </a:cubicBezTo>
                  <a:cubicBezTo>
                    <a:pt x="250" y="28"/>
                    <a:pt x="250" y="28"/>
                    <a:pt x="250" y="28"/>
                  </a:cubicBezTo>
                  <a:cubicBezTo>
                    <a:pt x="287" y="0"/>
                    <a:pt x="339" y="6"/>
                    <a:pt x="367" y="43"/>
                  </a:cubicBezTo>
                  <a:cubicBezTo>
                    <a:pt x="1159" y="1103"/>
                    <a:pt x="1159" y="1103"/>
                    <a:pt x="1159" y="1103"/>
                  </a:cubicBezTo>
                  <a:cubicBezTo>
                    <a:pt x="1187" y="1140"/>
                    <a:pt x="1179" y="1193"/>
                    <a:pt x="1142" y="1221"/>
                  </a:cubicBezTo>
                  <a:cubicBezTo>
                    <a:pt x="939" y="1373"/>
                    <a:pt x="939" y="1373"/>
                    <a:pt x="939" y="1373"/>
                  </a:cubicBezTo>
                  <a:cubicBezTo>
                    <a:pt x="902" y="1401"/>
                    <a:pt x="848" y="1393"/>
                    <a:pt x="821" y="1356"/>
                  </a:cubicBezTo>
                  <a:lnTo>
                    <a:pt x="28" y="296"/>
                  </a:lnTo>
                  <a:close/>
                </a:path>
              </a:pathLst>
            </a:custGeom>
            <a:gradFill>
              <a:gsLst>
                <a:gs pos="0">
                  <a:srgbClr val="5B9BD5">
                    <a:lumMod val="50000"/>
                  </a:srgbClr>
                </a:gs>
                <a:gs pos="47000">
                  <a:srgbClr val="5B9BD5">
                    <a:lumMod val="75000"/>
                  </a:srgbClr>
                </a:gs>
                <a:gs pos="100000">
                  <a:srgbClr val="00B0F0"/>
                </a:gs>
              </a:gsLst>
              <a:lin ang="18000000" scaled="0"/>
            </a:gradFill>
            <a:ln>
              <a:noFill/>
            </a:ln>
            <a:effectLst>
              <a:outerShdw blurRad="50800" dist="38100" dir="8100000" algn="tr" rotWithShape="0">
                <a:prstClr val="black">
                  <a:alpha val="40000"/>
                </a:prstClr>
              </a:outerShdw>
            </a:effectLst>
          </p:spPr>
          <p:txBody>
            <a:bodyPr vert="horz" wrap="square" lIns="91440" tIns="45720" rIns="91440" bIns="45720" numCol="1" anchor="t" anchorCtr="0" compatLnSpc="1"/>
            <a:lstStyle/>
            <a:p>
              <a:endParaRPr lang="en-US">
                <a:solidFill>
                  <a:schemeClr val="bg1"/>
                </a:solidFill>
                <a:cs typeface="+mn-ea"/>
                <a:sym typeface="+mn-lt"/>
              </a:endParaRPr>
            </a:p>
          </p:txBody>
        </p:sp>
        <p:sp>
          <p:nvSpPr>
            <p:cNvPr id="41" name="Freeform 17"/>
            <p:cNvSpPr/>
            <p:nvPr/>
          </p:nvSpPr>
          <p:spPr bwMode="auto">
            <a:xfrm>
              <a:off x="8893989" y="3324980"/>
              <a:ext cx="250094" cy="250909"/>
            </a:xfrm>
            <a:custGeom>
              <a:avLst/>
              <a:gdLst>
                <a:gd name="T0" fmla="*/ 87 w 130"/>
                <a:gd name="T1" fmla="*/ 12 h 130"/>
                <a:gd name="T2" fmla="*/ 12 w 130"/>
                <a:gd name="T3" fmla="*/ 42 h 130"/>
                <a:gd name="T4" fmla="*/ 42 w 130"/>
                <a:gd name="T5" fmla="*/ 118 h 130"/>
                <a:gd name="T6" fmla="*/ 117 w 130"/>
                <a:gd name="T7" fmla="*/ 88 h 130"/>
                <a:gd name="T8" fmla="*/ 87 w 130"/>
                <a:gd name="T9" fmla="*/ 12 h 130"/>
              </a:gdLst>
              <a:ahLst/>
              <a:cxnLst>
                <a:cxn ang="0">
                  <a:pos x="T0" y="T1"/>
                </a:cxn>
                <a:cxn ang="0">
                  <a:pos x="T2" y="T3"/>
                </a:cxn>
                <a:cxn ang="0">
                  <a:pos x="T4" y="T5"/>
                </a:cxn>
                <a:cxn ang="0">
                  <a:pos x="T6" y="T7"/>
                </a:cxn>
                <a:cxn ang="0">
                  <a:pos x="T8" y="T9"/>
                </a:cxn>
              </a:cxnLst>
              <a:rect l="0" t="0" r="r" b="b"/>
              <a:pathLst>
                <a:path w="130" h="130">
                  <a:moveTo>
                    <a:pt x="87" y="12"/>
                  </a:moveTo>
                  <a:cubicBezTo>
                    <a:pt x="58" y="0"/>
                    <a:pt x="24" y="13"/>
                    <a:pt x="12" y="42"/>
                  </a:cubicBezTo>
                  <a:cubicBezTo>
                    <a:pt x="0" y="71"/>
                    <a:pt x="13" y="105"/>
                    <a:pt x="42" y="118"/>
                  </a:cubicBezTo>
                  <a:cubicBezTo>
                    <a:pt x="71" y="130"/>
                    <a:pt x="105" y="117"/>
                    <a:pt x="117" y="88"/>
                  </a:cubicBezTo>
                  <a:cubicBezTo>
                    <a:pt x="130" y="58"/>
                    <a:pt x="116" y="25"/>
                    <a:pt x="87" y="12"/>
                  </a:cubicBezTo>
                  <a:close/>
                </a:path>
              </a:pathLst>
            </a:custGeom>
            <a:solidFill>
              <a:schemeClr val="bg1"/>
            </a:solidFill>
            <a:ln>
              <a:noFill/>
            </a:ln>
          </p:spPr>
          <p:txBody>
            <a:bodyPr vert="horz" wrap="square" lIns="91440" tIns="45720" rIns="91440" bIns="45720" numCol="1" anchor="t" anchorCtr="0" compatLnSpc="1"/>
            <a:lstStyle/>
            <a:p>
              <a:endParaRPr lang="en-US">
                <a:solidFill>
                  <a:schemeClr val="tx1">
                    <a:lumMod val="75000"/>
                    <a:lumOff val="25000"/>
                  </a:schemeClr>
                </a:solidFill>
                <a:cs typeface="+mn-ea"/>
                <a:sym typeface="+mn-lt"/>
              </a:endParaRPr>
            </a:p>
          </p:txBody>
        </p:sp>
        <p:sp>
          <p:nvSpPr>
            <p:cNvPr id="42" name="Freeform 18"/>
            <p:cNvSpPr/>
            <p:nvPr/>
          </p:nvSpPr>
          <p:spPr bwMode="auto">
            <a:xfrm>
              <a:off x="8893989" y="3342087"/>
              <a:ext cx="186552" cy="225655"/>
            </a:xfrm>
            <a:custGeom>
              <a:avLst/>
              <a:gdLst>
                <a:gd name="T0" fmla="*/ 35 w 97"/>
                <a:gd name="T1" fmla="*/ 24 h 117"/>
                <a:gd name="T2" fmla="*/ 55 w 97"/>
                <a:gd name="T3" fmla="*/ 0 h 117"/>
                <a:gd name="T4" fmla="*/ 12 w 97"/>
                <a:gd name="T5" fmla="*/ 33 h 117"/>
                <a:gd name="T6" fmla="*/ 42 w 97"/>
                <a:gd name="T7" fmla="*/ 109 h 117"/>
                <a:gd name="T8" fmla="*/ 97 w 97"/>
                <a:gd name="T9" fmla="*/ 103 h 117"/>
                <a:gd name="T10" fmla="*/ 65 w 97"/>
                <a:gd name="T11" fmla="*/ 99 h 117"/>
                <a:gd name="T12" fmla="*/ 35 w 97"/>
                <a:gd name="T13" fmla="*/ 24 h 117"/>
              </a:gdLst>
              <a:ahLst/>
              <a:cxnLst>
                <a:cxn ang="0">
                  <a:pos x="T0" y="T1"/>
                </a:cxn>
                <a:cxn ang="0">
                  <a:pos x="T2" y="T3"/>
                </a:cxn>
                <a:cxn ang="0">
                  <a:pos x="T4" y="T5"/>
                </a:cxn>
                <a:cxn ang="0">
                  <a:pos x="T6" y="T7"/>
                </a:cxn>
                <a:cxn ang="0">
                  <a:pos x="T8" y="T9"/>
                </a:cxn>
                <a:cxn ang="0">
                  <a:pos x="T10" y="T11"/>
                </a:cxn>
                <a:cxn ang="0">
                  <a:pos x="T12" y="T13"/>
                </a:cxn>
              </a:cxnLst>
              <a:rect l="0" t="0" r="r" b="b"/>
              <a:pathLst>
                <a:path w="97" h="117">
                  <a:moveTo>
                    <a:pt x="35" y="24"/>
                  </a:moveTo>
                  <a:cubicBezTo>
                    <a:pt x="40" y="14"/>
                    <a:pt x="47" y="5"/>
                    <a:pt x="55" y="0"/>
                  </a:cubicBezTo>
                  <a:cubicBezTo>
                    <a:pt x="37" y="3"/>
                    <a:pt x="20" y="15"/>
                    <a:pt x="12" y="33"/>
                  </a:cubicBezTo>
                  <a:cubicBezTo>
                    <a:pt x="0" y="62"/>
                    <a:pt x="13" y="96"/>
                    <a:pt x="42" y="109"/>
                  </a:cubicBezTo>
                  <a:cubicBezTo>
                    <a:pt x="61" y="117"/>
                    <a:pt x="81" y="114"/>
                    <a:pt x="97" y="103"/>
                  </a:cubicBezTo>
                  <a:cubicBezTo>
                    <a:pt x="87" y="105"/>
                    <a:pt x="76" y="104"/>
                    <a:pt x="65" y="99"/>
                  </a:cubicBezTo>
                  <a:cubicBezTo>
                    <a:pt x="36" y="87"/>
                    <a:pt x="23" y="53"/>
                    <a:pt x="35" y="24"/>
                  </a:cubicBezTo>
                  <a:close/>
                </a:path>
              </a:pathLst>
            </a:custGeom>
            <a:solidFill>
              <a:srgbClr val="13353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solidFill>
                  <a:schemeClr val="tx1">
                    <a:lumMod val="75000"/>
                    <a:lumOff val="25000"/>
                  </a:schemeClr>
                </a:solidFill>
                <a:cs typeface="+mn-ea"/>
                <a:sym typeface="+mn-lt"/>
              </a:endParaRPr>
            </a:p>
          </p:txBody>
        </p:sp>
        <p:sp>
          <p:nvSpPr>
            <p:cNvPr id="43" name="Freeform 19"/>
            <p:cNvSpPr/>
            <p:nvPr/>
          </p:nvSpPr>
          <p:spPr bwMode="auto">
            <a:xfrm>
              <a:off x="7936788" y="2837826"/>
              <a:ext cx="132786" cy="801604"/>
            </a:xfrm>
            <a:custGeom>
              <a:avLst/>
              <a:gdLst>
                <a:gd name="T0" fmla="*/ 45 w 69"/>
                <a:gd name="T1" fmla="*/ 416 h 416"/>
                <a:gd name="T2" fmla="*/ 31 w 69"/>
                <a:gd name="T3" fmla="*/ 410 h 416"/>
                <a:gd name="T4" fmla="*/ 9 w 69"/>
                <a:gd name="T5" fmla="*/ 306 h 416"/>
                <a:gd name="T6" fmla="*/ 6 w 69"/>
                <a:gd name="T7" fmla="*/ 207 h 416"/>
                <a:gd name="T8" fmla="*/ 32 w 69"/>
                <a:gd name="T9" fmla="*/ 4 h 416"/>
                <a:gd name="T10" fmla="*/ 57 w 69"/>
                <a:gd name="T11" fmla="*/ 6 h 416"/>
                <a:gd name="T12" fmla="*/ 69 w 69"/>
                <a:gd name="T13" fmla="*/ 33 h 416"/>
                <a:gd name="T14" fmla="*/ 63 w 69"/>
                <a:gd name="T15" fmla="*/ 39 h 416"/>
                <a:gd name="T16" fmla="*/ 57 w 69"/>
                <a:gd name="T17" fmla="*/ 33 h 416"/>
                <a:gd name="T18" fmla="*/ 50 w 69"/>
                <a:gd name="T19" fmla="*/ 15 h 416"/>
                <a:gd name="T20" fmla="*/ 35 w 69"/>
                <a:gd name="T21" fmla="*/ 16 h 416"/>
                <a:gd name="T22" fmla="*/ 35 w 69"/>
                <a:gd name="T23" fmla="*/ 16 h 416"/>
                <a:gd name="T24" fmla="*/ 18 w 69"/>
                <a:gd name="T25" fmla="*/ 207 h 416"/>
                <a:gd name="T26" fmla="*/ 21 w 69"/>
                <a:gd name="T27" fmla="*/ 306 h 416"/>
                <a:gd name="T28" fmla="*/ 39 w 69"/>
                <a:gd name="T29" fmla="*/ 401 h 416"/>
                <a:gd name="T30" fmla="*/ 45 w 69"/>
                <a:gd name="T31" fmla="*/ 404 h 416"/>
                <a:gd name="T32" fmla="*/ 45 w 69"/>
                <a:gd name="T33" fmla="*/ 404 h 416"/>
                <a:gd name="T34" fmla="*/ 52 w 69"/>
                <a:gd name="T35" fmla="*/ 410 h 416"/>
                <a:gd name="T36" fmla="*/ 46 w 69"/>
                <a:gd name="T37" fmla="*/ 416 h 416"/>
                <a:gd name="T38" fmla="*/ 45 w 69"/>
                <a:gd name="T39" fmla="*/ 416 h 4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9" h="416">
                  <a:moveTo>
                    <a:pt x="45" y="416"/>
                  </a:moveTo>
                  <a:cubicBezTo>
                    <a:pt x="43" y="416"/>
                    <a:pt x="38" y="415"/>
                    <a:pt x="31" y="410"/>
                  </a:cubicBezTo>
                  <a:cubicBezTo>
                    <a:pt x="16" y="395"/>
                    <a:pt x="8" y="359"/>
                    <a:pt x="9" y="306"/>
                  </a:cubicBezTo>
                  <a:cubicBezTo>
                    <a:pt x="9" y="277"/>
                    <a:pt x="8" y="243"/>
                    <a:pt x="6" y="207"/>
                  </a:cubicBezTo>
                  <a:cubicBezTo>
                    <a:pt x="1" y="87"/>
                    <a:pt x="0" y="13"/>
                    <a:pt x="32" y="4"/>
                  </a:cubicBezTo>
                  <a:cubicBezTo>
                    <a:pt x="42" y="0"/>
                    <a:pt x="50" y="1"/>
                    <a:pt x="57" y="6"/>
                  </a:cubicBezTo>
                  <a:cubicBezTo>
                    <a:pt x="69" y="14"/>
                    <a:pt x="69" y="31"/>
                    <a:pt x="69" y="33"/>
                  </a:cubicBezTo>
                  <a:cubicBezTo>
                    <a:pt x="69" y="37"/>
                    <a:pt x="67" y="39"/>
                    <a:pt x="63" y="39"/>
                  </a:cubicBezTo>
                  <a:cubicBezTo>
                    <a:pt x="60" y="39"/>
                    <a:pt x="57" y="37"/>
                    <a:pt x="57" y="33"/>
                  </a:cubicBezTo>
                  <a:cubicBezTo>
                    <a:pt x="57" y="30"/>
                    <a:pt x="56" y="19"/>
                    <a:pt x="50" y="15"/>
                  </a:cubicBezTo>
                  <a:cubicBezTo>
                    <a:pt x="47" y="13"/>
                    <a:pt x="42" y="13"/>
                    <a:pt x="35" y="16"/>
                  </a:cubicBezTo>
                  <a:cubicBezTo>
                    <a:pt x="35" y="16"/>
                    <a:pt x="35" y="16"/>
                    <a:pt x="35" y="16"/>
                  </a:cubicBezTo>
                  <a:cubicBezTo>
                    <a:pt x="11" y="22"/>
                    <a:pt x="15" y="125"/>
                    <a:pt x="18" y="207"/>
                  </a:cubicBezTo>
                  <a:cubicBezTo>
                    <a:pt x="20" y="243"/>
                    <a:pt x="21" y="277"/>
                    <a:pt x="21" y="306"/>
                  </a:cubicBezTo>
                  <a:cubicBezTo>
                    <a:pt x="20" y="372"/>
                    <a:pt x="32" y="394"/>
                    <a:pt x="39" y="401"/>
                  </a:cubicBezTo>
                  <a:cubicBezTo>
                    <a:pt x="43" y="404"/>
                    <a:pt x="45" y="404"/>
                    <a:pt x="45" y="404"/>
                  </a:cubicBezTo>
                  <a:cubicBezTo>
                    <a:pt x="45" y="404"/>
                    <a:pt x="45" y="404"/>
                    <a:pt x="45" y="404"/>
                  </a:cubicBezTo>
                  <a:cubicBezTo>
                    <a:pt x="49" y="404"/>
                    <a:pt x="51" y="406"/>
                    <a:pt x="52" y="410"/>
                  </a:cubicBezTo>
                  <a:cubicBezTo>
                    <a:pt x="52" y="413"/>
                    <a:pt x="49" y="416"/>
                    <a:pt x="46" y="416"/>
                  </a:cubicBezTo>
                  <a:cubicBezTo>
                    <a:pt x="46" y="416"/>
                    <a:pt x="46" y="416"/>
                    <a:pt x="45" y="416"/>
                  </a:cubicBezTo>
                  <a:close/>
                </a:path>
              </a:pathLst>
            </a:custGeom>
            <a:solidFill>
              <a:schemeClr val="accent4">
                <a:lumMod val="60000"/>
                <a:lumOff val="40000"/>
              </a:schemeClr>
            </a:solidFill>
            <a:ln>
              <a:noFill/>
            </a:ln>
          </p:spPr>
          <p:txBody>
            <a:bodyPr vert="horz" wrap="square" lIns="91440" tIns="45720" rIns="91440" bIns="45720" numCol="1" anchor="t" anchorCtr="0" compatLnSpc="1"/>
            <a:lstStyle/>
            <a:p>
              <a:endParaRPr lang="en-US">
                <a:solidFill>
                  <a:schemeClr val="tx1">
                    <a:lumMod val="75000"/>
                    <a:lumOff val="25000"/>
                  </a:schemeClr>
                </a:solidFill>
                <a:cs typeface="+mn-ea"/>
                <a:sym typeface="+mn-lt"/>
              </a:endParaRPr>
            </a:p>
          </p:txBody>
        </p:sp>
        <p:sp>
          <p:nvSpPr>
            <p:cNvPr id="44" name="Freeform 20"/>
            <p:cNvSpPr/>
            <p:nvPr/>
          </p:nvSpPr>
          <p:spPr bwMode="auto">
            <a:xfrm>
              <a:off x="8058169" y="3034154"/>
              <a:ext cx="53766" cy="470046"/>
            </a:xfrm>
            <a:custGeom>
              <a:avLst/>
              <a:gdLst>
                <a:gd name="T0" fmla="*/ 12 w 28"/>
                <a:gd name="T1" fmla="*/ 244 h 244"/>
                <a:gd name="T2" fmla="*/ 11 w 28"/>
                <a:gd name="T3" fmla="*/ 244 h 244"/>
                <a:gd name="T4" fmla="*/ 6 w 28"/>
                <a:gd name="T5" fmla="*/ 237 h 244"/>
                <a:gd name="T6" fmla="*/ 1 w 28"/>
                <a:gd name="T7" fmla="*/ 7 h 244"/>
                <a:gd name="T8" fmla="*/ 6 w 28"/>
                <a:gd name="T9" fmla="*/ 0 h 244"/>
                <a:gd name="T10" fmla="*/ 13 w 28"/>
                <a:gd name="T11" fmla="*/ 5 h 244"/>
                <a:gd name="T12" fmla="*/ 18 w 28"/>
                <a:gd name="T13" fmla="*/ 239 h 244"/>
                <a:gd name="T14" fmla="*/ 12 w 28"/>
                <a:gd name="T15" fmla="*/ 244 h 2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8" h="244">
                  <a:moveTo>
                    <a:pt x="12" y="244"/>
                  </a:moveTo>
                  <a:cubicBezTo>
                    <a:pt x="11" y="244"/>
                    <a:pt x="11" y="244"/>
                    <a:pt x="11" y="244"/>
                  </a:cubicBezTo>
                  <a:cubicBezTo>
                    <a:pt x="8" y="244"/>
                    <a:pt x="5" y="241"/>
                    <a:pt x="6" y="237"/>
                  </a:cubicBezTo>
                  <a:cubicBezTo>
                    <a:pt x="16" y="161"/>
                    <a:pt x="1" y="8"/>
                    <a:pt x="1" y="7"/>
                  </a:cubicBezTo>
                  <a:cubicBezTo>
                    <a:pt x="0" y="3"/>
                    <a:pt x="3" y="0"/>
                    <a:pt x="6" y="0"/>
                  </a:cubicBezTo>
                  <a:cubicBezTo>
                    <a:pt x="9" y="0"/>
                    <a:pt x="12" y="2"/>
                    <a:pt x="13" y="5"/>
                  </a:cubicBezTo>
                  <a:cubicBezTo>
                    <a:pt x="13" y="12"/>
                    <a:pt x="28" y="161"/>
                    <a:pt x="18" y="239"/>
                  </a:cubicBezTo>
                  <a:cubicBezTo>
                    <a:pt x="17" y="242"/>
                    <a:pt x="15" y="244"/>
                    <a:pt x="12" y="244"/>
                  </a:cubicBezTo>
                  <a:close/>
                </a:path>
              </a:pathLst>
            </a:custGeom>
            <a:solidFill>
              <a:schemeClr val="accent4">
                <a:lumMod val="60000"/>
                <a:lumOff val="40000"/>
              </a:schemeClr>
            </a:solidFill>
            <a:ln>
              <a:noFill/>
            </a:ln>
          </p:spPr>
          <p:txBody>
            <a:bodyPr vert="horz" wrap="square" lIns="91440" tIns="45720" rIns="91440" bIns="45720" numCol="1" anchor="t" anchorCtr="0" compatLnSpc="1"/>
            <a:lstStyle/>
            <a:p>
              <a:endParaRPr lang="en-US">
                <a:solidFill>
                  <a:schemeClr val="tx1">
                    <a:lumMod val="75000"/>
                    <a:lumOff val="25000"/>
                  </a:schemeClr>
                </a:solidFill>
                <a:cs typeface="+mn-ea"/>
                <a:sym typeface="+mn-lt"/>
              </a:endParaRPr>
            </a:p>
          </p:txBody>
        </p:sp>
        <p:sp>
          <p:nvSpPr>
            <p:cNvPr id="45" name="Freeform 21"/>
            <p:cNvSpPr/>
            <p:nvPr/>
          </p:nvSpPr>
          <p:spPr bwMode="auto">
            <a:xfrm>
              <a:off x="8050023" y="2785689"/>
              <a:ext cx="468417" cy="834190"/>
            </a:xfrm>
            <a:custGeom>
              <a:avLst/>
              <a:gdLst>
                <a:gd name="T0" fmla="*/ 238 w 243"/>
                <a:gd name="T1" fmla="*/ 431 h 433"/>
                <a:gd name="T2" fmla="*/ 222 w 243"/>
                <a:gd name="T3" fmla="*/ 430 h 433"/>
                <a:gd name="T4" fmla="*/ 151 w 243"/>
                <a:gd name="T5" fmla="*/ 333 h 433"/>
                <a:gd name="T6" fmla="*/ 100 w 243"/>
                <a:gd name="T7" fmla="*/ 232 h 433"/>
                <a:gd name="T8" fmla="*/ 23 w 243"/>
                <a:gd name="T9" fmla="*/ 11 h 433"/>
                <a:gd name="T10" fmla="*/ 47 w 243"/>
                <a:gd name="T11" fmla="*/ 1 h 433"/>
                <a:gd name="T12" fmla="*/ 72 w 243"/>
                <a:gd name="T13" fmla="*/ 25 h 433"/>
                <a:gd name="T14" fmla="*/ 69 w 243"/>
                <a:gd name="T15" fmla="*/ 34 h 433"/>
                <a:gd name="T16" fmla="*/ 61 w 243"/>
                <a:gd name="T17" fmla="*/ 30 h 433"/>
                <a:gd name="T18" fmla="*/ 46 w 243"/>
                <a:gd name="T19" fmla="*/ 15 h 433"/>
                <a:gd name="T20" fmla="*/ 33 w 243"/>
                <a:gd name="T21" fmla="*/ 21 h 433"/>
                <a:gd name="T22" fmla="*/ 32 w 243"/>
                <a:gd name="T23" fmla="*/ 22 h 433"/>
                <a:gd name="T24" fmla="*/ 111 w 243"/>
                <a:gd name="T25" fmla="*/ 226 h 433"/>
                <a:gd name="T26" fmla="*/ 162 w 243"/>
                <a:gd name="T27" fmla="*/ 328 h 433"/>
                <a:gd name="T28" fmla="*/ 225 w 243"/>
                <a:gd name="T29" fmla="*/ 417 h 433"/>
                <a:gd name="T30" fmla="*/ 232 w 243"/>
                <a:gd name="T31" fmla="*/ 418 h 433"/>
                <a:gd name="T32" fmla="*/ 232 w 243"/>
                <a:gd name="T33" fmla="*/ 418 h 433"/>
                <a:gd name="T34" fmla="*/ 241 w 243"/>
                <a:gd name="T35" fmla="*/ 421 h 433"/>
                <a:gd name="T36" fmla="*/ 239 w 243"/>
                <a:gd name="T37" fmla="*/ 430 h 433"/>
                <a:gd name="T38" fmla="*/ 238 w 243"/>
                <a:gd name="T39" fmla="*/ 431 h 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43" h="433">
                  <a:moveTo>
                    <a:pt x="238" y="431"/>
                  </a:moveTo>
                  <a:cubicBezTo>
                    <a:pt x="236" y="432"/>
                    <a:pt x="231" y="433"/>
                    <a:pt x="222" y="430"/>
                  </a:cubicBezTo>
                  <a:cubicBezTo>
                    <a:pt x="201" y="422"/>
                    <a:pt x="177" y="388"/>
                    <a:pt x="151" y="333"/>
                  </a:cubicBezTo>
                  <a:cubicBezTo>
                    <a:pt x="137" y="302"/>
                    <a:pt x="119" y="268"/>
                    <a:pt x="100" y="232"/>
                  </a:cubicBezTo>
                  <a:cubicBezTo>
                    <a:pt x="37" y="110"/>
                    <a:pt x="0" y="34"/>
                    <a:pt x="23" y="11"/>
                  </a:cubicBezTo>
                  <a:cubicBezTo>
                    <a:pt x="31" y="3"/>
                    <a:pt x="39" y="0"/>
                    <a:pt x="47" y="1"/>
                  </a:cubicBezTo>
                  <a:cubicBezTo>
                    <a:pt x="62" y="5"/>
                    <a:pt x="71" y="23"/>
                    <a:pt x="72" y="25"/>
                  </a:cubicBezTo>
                  <a:cubicBezTo>
                    <a:pt x="73" y="28"/>
                    <a:pt x="72" y="32"/>
                    <a:pt x="69" y="34"/>
                  </a:cubicBezTo>
                  <a:cubicBezTo>
                    <a:pt x="66" y="35"/>
                    <a:pt x="63" y="34"/>
                    <a:pt x="61" y="30"/>
                  </a:cubicBezTo>
                  <a:cubicBezTo>
                    <a:pt x="59" y="26"/>
                    <a:pt x="53" y="16"/>
                    <a:pt x="46" y="15"/>
                  </a:cubicBezTo>
                  <a:cubicBezTo>
                    <a:pt x="42" y="14"/>
                    <a:pt x="37" y="16"/>
                    <a:pt x="33" y="21"/>
                  </a:cubicBezTo>
                  <a:cubicBezTo>
                    <a:pt x="32" y="21"/>
                    <a:pt x="32" y="21"/>
                    <a:pt x="32" y="22"/>
                  </a:cubicBezTo>
                  <a:cubicBezTo>
                    <a:pt x="13" y="39"/>
                    <a:pt x="67" y="143"/>
                    <a:pt x="111" y="226"/>
                  </a:cubicBezTo>
                  <a:cubicBezTo>
                    <a:pt x="130" y="263"/>
                    <a:pt x="148" y="297"/>
                    <a:pt x="162" y="328"/>
                  </a:cubicBezTo>
                  <a:cubicBezTo>
                    <a:pt x="194" y="397"/>
                    <a:pt x="215" y="413"/>
                    <a:pt x="225" y="417"/>
                  </a:cubicBezTo>
                  <a:cubicBezTo>
                    <a:pt x="230" y="419"/>
                    <a:pt x="232" y="418"/>
                    <a:pt x="232" y="418"/>
                  </a:cubicBezTo>
                  <a:cubicBezTo>
                    <a:pt x="232" y="418"/>
                    <a:pt x="232" y="418"/>
                    <a:pt x="232" y="418"/>
                  </a:cubicBezTo>
                  <a:cubicBezTo>
                    <a:pt x="235" y="417"/>
                    <a:pt x="239" y="418"/>
                    <a:pt x="241" y="421"/>
                  </a:cubicBezTo>
                  <a:cubicBezTo>
                    <a:pt x="243" y="425"/>
                    <a:pt x="242" y="429"/>
                    <a:pt x="239" y="430"/>
                  </a:cubicBezTo>
                  <a:cubicBezTo>
                    <a:pt x="239" y="430"/>
                    <a:pt x="239" y="430"/>
                    <a:pt x="238" y="431"/>
                  </a:cubicBezTo>
                  <a:close/>
                </a:path>
              </a:pathLst>
            </a:custGeom>
            <a:solidFill>
              <a:schemeClr val="accent4">
                <a:lumMod val="60000"/>
                <a:lumOff val="40000"/>
              </a:schemeClr>
            </a:solidFill>
            <a:ln>
              <a:noFill/>
            </a:ln>
          </p:spPr>
          <p:txBody>
            <a:bodyPr vert="horz" wrap="square" lIns="91440" tIns="45720" rIns="91440" bIns="45720" numCol="1" anchor="t" anchorCtr="0" compatLnSpc="1"/>
            <a:lstStyle/>
            <a:p>
              <a:endParaRPr lang="en-US">
                <a:solidFill>
                  <a:schemeClr val="tx1">
                    <a:lumMod val="75000"/>
                    <a:lumOff val="25000"/>
                  </a:schemeClr>
                </a:solidFill>
                <a:cs typeface="+mn-ea"/>
                <a:sym typeface="+mn-lt"/>
              </a:endParaRPr>
            </a:p>
          </p:txBody>
        </p:sp>
        <p:sp>
          <p:nvSpPr>
            <p:cNvPr id="46" name="Freeform 22"/>
            <p:cNvSpPr/>
            <p:nvPr/>
          </p:nvSpPr>
          <p:spPr bwMode="auto">
            <a:xfrm>
              <a:off x="8503370" y="2972242"/>
              <a:ext cx="265572" cy="509149"/>
            </a:xfrm>
            <a:custGeom>
              <a:avLst/>
              <a:gdLst>
                <a:gd name="T0" fmla="*/ 134 w 138"/>
                <a:gd name="T1" fmla="*/ 263 h 264"/>
                <a:gd name="T2" fmla="*/ 133 w 138"/>
                <a:gd name="T3" fmla="*/ 263 h 264"/>
                <a:gd name="T4" fmla="*/ 125 w 138"/>
                <a:gd name="T5" fmla="*/ 258 h 264"/>
                <a:gd name="T6" fmla="*/ 2 w 138"/>
                <a:gd name="T7" fmla="*/ 11 h 264"/>
                <a:gd name="T8" fmla="*/ 3 w 138"/>
                <a:gd name="T9" fmla="*/ 1 h 264"/>
                <a:gd name="T10" fmla="*/ 12 w 138"/>
                <a:gd name="T11" fmla="*/ 4 h 264"/>
                <a:gd name="T12" fmla="*/ 136 w 138"/>
                <a:gd name="T13" fmla="*/ 254 h 264"/>
                <a:gd name="T14" fmla="*/ 134 w 138"/>
                <a:gd name="T15" fmla="*/ 263 h 2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8" h="264">
                  <a:moveTo>
                    <a:pt x="134" y="263"/>
                  </a:moveTo>
                  <a:cubicBezTo>
                    <a:pt x="133" y="263"/>
                    <a:pt x="133" y="263"/>
                    <a:pt x="133" y="263"/>
                  </a:cubicBezTo>
                  <a:cubicBezTo>
                    <a:pt x="130" y="264"/>
                    <a:pt x="126" y="262"/>
                    <a:pt x="125" y="258"/>
                  </a:cubicBezTo>
                  <a:cubicBezTo>
                    <a:pt x="94" y="171"/>
                    <a:pt x="3" y="12"/>
                    <a:pt x="2" y="11"/>
                  </a:cubicBezTo>
                  <a:cubicBezTo>
                    <a:pt x="0" y="7"/>
                    <a:pt x="0" y="3"/>
                    <a:pt x="3" y="1"/>
                  </a:cubicBezTo>
                  <a:cubicBezTo>
                    <a:pt x="6" y="0"/>
                    <a:pt x="10" y="1"/>
                    <a:pt x="12" y="4"/>
                  </a:cubicBezTo>
                  <a:cubicBezTo>
                    <a:pt x="16" y="11"/>
                    <a:pt x="105" y="166"/>
                    <a:pt x="136" y="254"/>
                  </a:cubicBezTo>
                  <a:cubicBezTo>
                    <a:pt x="138" y="258"/>
                    <a:pt x="136" y="261"/>
                    <a:pt x="134" y="263"/>
                  </a:cubicBezTo>
                  <a:close/>
                </a:path>
              </a:pathLst>
            </a:custGeom>
            <a:solidFill>
              <a:schemeClr val="accent4">
                <a:lumMod val="60000"/>
                <a:lumOff val="40000"/>
              </a:schemeClr>
            </a:solidFill>
            <a:ln>
              <a:noFill/>
            </a:ln>
          </p:spPr>
          <p:txBody>
            <a:bodyPr vert="horz" wrap="square" lIns="91440" tIns="45720" rIns="91440" bIns="45720" numCol="1" anchor="t" anchorCtr="0" compatLnSpc="1"/>
            <a:lstStyle/>
            <a:p>
              <a:endParaRPr lang="en-US">
                <a:solidFill>
                  <a:schemeClr val="tx1">
                    <a:lumMod val="75000"/>
                    <a:lumOff val="25000"/>
                  </a:schemeClr>
                </a:solidFill>
                <a:cs typeface="+mn-ea"/>
                <a:sym typeface="+mn-lt"/>
              </a:endParaRPr>
            </a:p>
          </p:txBody>
        </p:sp>
        <p:sp>
          <p:nvSpPr>
            <p:cNvPr id="47" name="Freeform 23"/>
            <p:cNvSpPr/>
            <p:nvPr/>
          </p:nvSpPr>
          <p:spPr bwMode="auto">
            <a:xfrm>
              <a:off x="8133116" y="2670011"/>
              <a:ext cx="859444" cy="745394"/>
            </a:xfrm>
            <a:custGeom>
              <a:avLst/>
              <a:gdLst>
                <a:gd name="T0" fmla="*/ 444 w 446"/>
                <a:gd name="T1" fmla="*/ 382 h 387"/>
                <a:gd name="T2" fmla="*/ 428 w 446"/>
                <a:gd name="T3" fmla="*/ 386 h 387"/>
                <a:gd name="T4" fmla="*/ 306 w 446"/>
                <a:gd name="T5" fmla="*/ 310 h 387"/>
                <a:gd name="T6" fmla="*/ 204 w 446"/>
                <a:gd name="T7" fmla="*/ 222 h 387"/>
                <a:gd name="T8" fmla="*/ 12 w 446"/>
                <a:gd name="T9" fmla="*/ 19 h 387"/>
                <a:gd name="T10" fmla="*/ 30 w 446"/>
                <a:gd name="T11" fmla="*/ 1 h 387"/>
                <a:gd name="T12" fmla="*/ 67 w 446"/>
                <a:gd name="T13" fmla="*/ 17 h 387"/>
                <a:gd name="T14" fmla="*/ 69 w 446"/>
                <a:gd name="T15" fmla="*/ 27 h 387"/>
                <a:gd name="T16" fmla="*/ 59 w 446"/>
                <a:gd name="T17" fmla="*/ 26 h 387"/>
                <a:gd name="T18" fmla="*/ 36 w 446"/>
                <a:gd name="T19" fmla="*/ 15 h 387"/>
                <a:gd name="T20" fmla="*/ 26 w 446"/>
                <a:gd name="T21" fmla="*/ 27 h 387"/>
                <a:gd name="T22" fmla="*/ 26 w 446"/>
                <a:gd name="T23" fmla="*/ 27 h 387"/>
                <a:gd name="T24" fmla="*/ 211 w 446"/>
                <a:gd name="T25" fmla="*/ 213 h 387"/>
                <a:gd name="T26" fmla="*/ 315 w 446"/>
                <a:gd name="T27" fmla="*/ 301 h 387"/>
                <a:gd name="T28" fmla="*/ 424 w 446"/>
                <a:gd name="T29" fmla="*/ 372 h 387"/>
                <a:gd name="T30" fmla="*/ 431 w 446"/>
                <a:gd name="T31" fmla="*/ 371 h 387"/>
                <a:gd name="T32" fmla="*/ 431 w 446"/>
                <a:gd name="T33" fmla="*/ 371 h 387"/>
                <a:gd name="T34" fmla="*/ 441 w 446"/>
                <a:gd name="T35" fmla="*/ 371 h 387"/>
                <a:gd name="T36" fmla="*/ 444 w 446"/>
                <a:gd name="T37" fmla="*/ 381 h 387"/>
                <a:gd name="T38" fmla="*/ 444 w 446"/>
                <a:gd name="T39" fmla="*/ 382 h 3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46" h="387">
                  <a:moveTo>
                    <a:pt x="444" y="382"/>
                  </a:moveTo>
                  <a:cubicBezTo>
                    <a:pt x="442" y="383"/>
                    <a:pt x="438" y="387"/>
                    <a:pt x="428" y="386"/>
                  </a:cubicBezTo>
                  <a:cubicBezTo>
                    <a:pt x="403" y="385"/>
                    <a:pt x="361" y="358"/>
                    <a:pt x="306" y="310"/>
                  </a:cubicBezTo>
                  <a:cubicBezTo>
                    <a:pt x="277" y="283"/>
                    <a:pt x="241" y="254"/>
                    <a:pt x="204" y="222"/>
                  </a:cubicBezTo>
                  <a:cubicBezTo>
                    <a:pt x="77" y="117"/>
                    <a:pt x="0" y="51"/>
                    <a:pt x="12" y="19"/>
                  </a:cubicBezTo>
                  <a:cubicBezTo>
                    <a:pt x="15" y="8"/>
                    <a:pt x="21" y="2"/>
                    <a:pt x="30" y="1"/>
                  </a:cubicBezTo>
                  <a:cubicBezTo>
                    <a:pt x="47" y="0"/>
                    <a:pt x="65" y="16"/>
                    <a:pt x="67" y="17"/>
                  </a:cubicBezTo>
                  <a:cubicBezTo>
                    <a:pt x="70" y="20"/>
                    <a:pt x="71" y="25"/>
                    <a:pt x="69" y="27"/>
                  </a:cubicBezTo>
                  <a:cubicBezTo>
                    <a:pt x="67" y="30"/>
                    <a:pt x="62" y="29"/>
                    <a:pt x="59" y="26"/>
                  </a:cubicBezTo>
                  <a:cubicBezTo>
                    <a:pt x="55" y="23"/>
                    <a:pt x="44" y="15"/>
                    <a:pt x="36" y="15"/>
                  </a:cubicBezTo>
                  <a:cubicBezTo>
                    <a:pt x="31" y="16"/>
                    <a:pt x="28" y="20"/>
                    <a:pt x="26" y="27"/>
                  </a:cubicBezTo>
                  <a:cubicBezTo>
                    <a:pt x="26" y="27"/>
                    <a:pt x="26" y="27"/>
                    <a:pt x="26" y="27"/>
                  </a:cubicBezTo>
                  <a:cubicBezTo>
                    <a:pt x="17" y="51"/>
                    <a:pt x="124" y="141"/>
                    <a:pt x="211" y="213"/>
                  </a:cubicBezTo>
                  <a:cubicBezTo>
                    <a:pt x="249" y="244"/>
                    <a:pt x="285" y="274"/>
                    <a:pt x="315" y="301"/>
                  </a:cubicBezTo>
                  <a:cubicBezTo>
                    <a:pt x="382" y="361"/>
                    <a:pt x="412" y="372"/>
                    <a:pt x="424" y="372"/>
                  </a:cubicBezTo>
                  <a:cubicBezTo>
                    <a:pt x="429" y="373"/>
                    <a:pt x="431" y="371"/>
                    <a:pt x="431" y="371"/>
                  </a:cubicBezTo>
                  <a:cubicBezTo>
                    <a:pt x="431" y="371"/>
                    <a:pt x="431" y="371"/>
                    <a:pt x="431" y="371"/>
                  </a:cubicBezTo>
                  <a:cubicBezTo>
                    <a:pt x="433" y="368"/>
                    <a:pt x="438" y="368"/>
                    <a:pt x="441" y="371"/>
                  </a:cubicBezTo>
                  <a:cubicBezTo>
                    <a:pt x="445" y="374"/>
                    <a:pt x="446" y="378"/>
                    <a:pt x="444" y="381"/>
                  </a:cubicBezTo>
                  <a:cubicBezTo>
                    <a:pt x="444" y="381"/>
                    <a:pt x="444" y="381"/>
                    <a:pt x="444" y="382"/>
                  </a:cubicBezTo>
                  <a:close/>
                </a:path>
              </a:pathLst>
            </a:custGeom>
            <a:solidFill>
              <a:schemeClr val="accent4">
                <a:lumMod val="60000"/>
                <a:lumOff val="40000"/>
              </a:schemeClr>
            </a:solidFill>
            <a:ln>
              <a:noFill/>
            </a:ln>
          </p:spPr>
          <p:txBody>
            <a:bodyPr vert="horz" wrap="square" lIns="91440" tIns="45720" rIns="91440" bIns="45720" numCol="1" anchor="t" anchorCtr="0" compatLnSpc="1"/>
            <a:lstStyle/>
            <a:p>
              <a:endParaRPr lang="en-US">
                <a:solidFill>
                  <a:schemeClr val="tx1">
                    <a:lumMod val="75000"/>
                    <a:lumOff val="25000"/>
                  </a:schemeClr>
                </a:solidFill>
                <a:cs typeface="+mn-ea"/>
                <a:sym typeface="+mn-lt"/>
              </a:endParaRPr>
            </a:p>
          </p:txBody>
        </p:sp>
        <p:sp>
          <p:nvSpPr>
            <p:cNvPr id="48" name="Freeform 24"/>
            <p:cNvSpPr/>
            <p:nvPr/>
          </p:nvSpPr>
          <p:spPr bwMode="auto">
            <a:xfrm>
              <a:off x="8354698" y="2791392"/>
              <a:ext cx="549066" cy="468417"/>
            </a:xfrm>
            <a:custGeom>
              <a:avLst/>
              <a:gdLst>
                <a:gd name="T0" fmla="*/ 283 w 285"/>
                <a:gd name="T1" fmla="*/ 241 h 243"/>
                <a:gd name="T2" fmla="*/ 283 w 285"/>
                <a:gd name="T3" fmla="*/ 241 h 243"/>
                <a:gd name="T4" fmla="*/ 272 w 285"/>
                <a:gd name="T5" fmla="*/ 238 h 243"/>
                <a:gd name="T6" fmla="*/ 6 w 285"/>
                <a:gd name="T7" fmla="*/ 14 h 243"/>
                <a:gd name="T8" fmla="*/ 2 w 285"/>
                <a:gd name="T9" fmla="*/ 3 h 243"/>
                <a:gd name="T10" fmla="*/ 13 w 285"/>
                <a:gd name="T11" fmla="*/ 3 h 243"/>
                <a:gd name="T12" fmla="*/ 281 w 285"/>
                <a:gd name="T13" fmla="*/ 231 h 243"/>
                <a:gd name="T14" fmla="*/ 283 w 285"/>
                <a:gd name="T15" fmla="*/ 241 h 24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85" h="243">
                  <a:moveTo>
                    <a:pt x="283" y="241"/>
                  </a:moveTo>
                  <a:cubicBezTo>
                    <a:pt x="283" y="241"/>
                    <a:pt x="283" y="241"/>
                    <a:pt x="283" y="241"/>
                  </a:cubicBezTo>
                  <a:cubicBezTo>
                    <a:pt x="280" y="243"/>
                    <a:pt x="275" y="242"/>
                    <a:pt x="272" y="238"/>
                  </a:cubicBezTo>
                  <a:cubicBezTo>
                    <a:pt x="191" y="155"/>
                    <a:pt x="8" y="15"/>
                    <a:pt x="6" y="14"/>
                  </a:cubicBezTo>
                  <a:cubicBezTo>
                    <a:pt x="2" y="11"/>
                    <a:pt x="0" y="6"/>
                    <a:pt x="2" y="3"/>
                  </a:cubicBezTo>
                  <a:cubicBezTo>
                    <a:pt x="4" y="0"/>
                    <a:pt x="9" y="0"/>
                    <a:pt x="13" y="3"/>
                  </a:cubicBezTo>
                  <a:cubicBezTo>
                    <a:pt x="20" y="9"/>
                    <a:pt x="199" y="146"/>
                    <a:pt x="281" y="231"/>
                  </a:cubicBezTo>
                  <a:cubicBezTo>
                    <a:pt x="285" y="234"/>
                    <a:pt x="285" y="238"/>
                    <a:pt x="283" y="241"/>
                  </a:cubicBezTo>
                  <a:close/>
                </a:path>
              </a:pathLst>
            </a:custGeom>
            <a:solidFill>
              <a:schemeClr val="accent4">
                <a:lumMod val="60000"/>
                <a:lumOff val="40000"/>
              </a:schemeClr>
            </a:solidFill>
            <a:ln>
              <a:noFill/>
            </a:ln>
          </p:spPr>
          <p:txBody>
            <a:bodyPr vert="horz" wrap="square" lIns="91440" tIns="45720" rIns="91440" bIns="45720" numCol="1" anchor="t" anchorCtr="0" compatLnSpc="1"/>
            <a:lstStyle/>
            <a:p>
              <a:endParaRPr lang="en-US">
                <a:solidFill>
                  <a:schemeClr val="tx1">
                    <a:lumMod val="75000"/>
                    <a:lumOff val="25000"/>
                  </a:schemeClr>
                </a:solidFill>
                <a:cs typeface="+mn-ea"/>
                <a:sym typeface="+mn-lt"/>
              </a:endParaRPr>
            </a:p>
          </p:txBody>
        </p:sp>
        <p:sp>
          <p:nvSpPr>
            <p:cNvPr id="49" name="TextBox 27"/>
            <p:cNvSpPr txBox="1"/>
            <p:nvPr/>
          </p:nvSpPr>
          <p:spPr>
            <a:xfrm>
              <a:off x="5701962" y="2046917"/>
              <a:ext cx="244233" cy="365736"/>
            </a:xfrm>
            <a:prstGeom prst="rect">
              <a:avLst/>
            </a:prstGeom>
            <a:noFill/>
          </p:spPr>
          <p:txBody>
            <a:bodyPr wrap="none" rtlCol="0">
              <a:spAutoFit/>
            </a:bodyPr>
            <a:lstStyle/>
            <a:p>
              <a:endParaRPr lang="en-US" sz="2400" b="1" dirty="0">
                <a:solidFill>
                  <a:srgbClr val="0CA0E0"/>
                </a:solidFill>
                <a:cs typeface="+mn-ea"/>
                <a:sym typeface="+mn-lt"/>
              </a:endParaRPr>
            </a:p>
          </p:txBody>
        </p:sp>
        <p:sp>
          <p:nvSpPr>
            <p:cNvPr id="50" name="TextBox 28"/>
            <p:cNvSpPr txBox="1"/>
            <p:nvPr/>
          </p:nvSpPr>
          <p:spPr>
            <a:xfrm rot="16685089">
              <a:off x="7371410" y="5011227"/>
              <a:ext cx="1001206" cy="509408"/>
            </a:xfrm>
            <a:prstGeom prst="rect">
              <a:avLst/>
            </a:prstGeom>
            <a:noFill/>
          </p:spPr>
          <p:txBody>
            <a:bodyPr wrap="none" rtlCol="0">
              <a:spAutoFit/>
            </a:bodyPr>
            <a:lstStyle/>
            <a:p>
              <a:r>
                <a:rPr lang="en-US" sz="3600" b="1" dirty="0">
                  <a:solidFill>
                    <a:schemeClr val="bg1"/>
                  </a:solidFill>
                  <a:cs typeface="+mn-ea"/>
                  <a:sym typeface="+mn-lt"/>
                </a:rPr>
                <a:t>IDEA</a:t>
              </a:r>
              <a:endParaRPr lang="en-US" sz="3600" b="1" dirty="0">
                <a:solidFill>
                  <a:schemeClr val="bg1"/>
                </a:solidFill>
                <a:cs typeface="+mn-ea"/>
                <a:sym typeface="+mn-lt"/>
              </a:endParaRPr>
            </a:p>
          </p:txBody>
        </p:sp>
        <p:sp>
          <p:nvSpPr>
            <p:cNvPr id="51" name="TextBox 29"/>
            <p:cNvSpPr txBox="1"/>
            <p:nvPr/>
          </p:nvSpPr>
          <p:spPr>
            <a:xfrm rot="4520413">
              <a:off x="8285267" y="4925765"/>
              <a:ext cx="1375608" cy="363863"/>
            </a:xfrm>
            <a:prstGeom prst="rect">
              <a:avLst/>
            </a:prstGeom>
            <a:noFill/>
          </p:spPr>
          <p:txBody>
            <a:bodyPr wrap="none" rtlCol="0">
              <a:spAutoFit/>
            </a:bodyPr>
            <a:lstStyle/>
            <a:p>
              <a:r>
                <a:rPr lang="en-US" sz="2400" b="1">
                  <a:solidFill>
                    <a:schemeClr val="bg1"/>
                  </a:solidFill>
                  <a:cs typeface="+mn-ea"/>
                  <a:sym typeface="+mn-lt"/>
                </a:rPr>
                <a:t>PLANNING</a:t>
              </a:r>
              <a:endParaRPr lang="en-US" sz="2400" b="1">
                <a:solidFill>
                  <a:schemeClr val="bg1"/>
                </a:solidFill>
                <a:cs typeface="+mn-ea"/>
                <a:sym typeface="+mn-lt"/>
              </a:endParaRPr>
            </a:p>
          </p:txBody>
        </p:sp>
        <p:sp>
          <p:nvSpPr>
            <p:cNvPr id="52" name="TextBox 31"/>
            <p:cNvSpPr txBox="1"/>
            <p:nvPr/>
          </p:nvSpPr>
          <p:spPr>
            <a:xfrm rot="3201610">
              <a:off x="8969446" y="4352825"/>
              <a:ext cx="1825400" cy="363863"/>
            </a:xfrm>
            <a:prstGeom prst="rect">
              <a:avLst/>
            </a:prstGeom>
            <a:noFill/>
          </p:spPr>
          <p:txBody>
            <a:bodyPr wrap="none" rtlCol="0">
              <a:spAutoFit/>
            </a:bodyPr>
            <a:lstStyle/>
            <a:p>
              <a:r>
                <a:rPr lang="en-US" sz="2400" b="1">
                  <a:solidFill>
                    <a:schemeClr val="bg1"/>
                  </a:solidFill>
                  <a:cs typeface="+mn-ea"/>
                  <a:sym typeface="+mn-lt"/>
                </a:rPr>
                <a:t>REALIZATION</a:t>
              </a:r>
              <a:endParaRPr lang="en-US" sz="2400" b="1">
                <a:solidFill>
                  <a:schemeClr val="bg1"/>
                </a:solidFill>
                <a:cs typeface="+mn-ea"/>
                <a:sym typeface="+mn-lt"/>
              </a:endParaRPr>
            </a:p>
          </p:txBody>
        </p:sp>
      </p:grpSp>
      <p:sp>
        <p:nvSpPr>
          <p:cNvPr id="8" name="文本框 7"/>
          <p:cNvSpPr txBox="1"/>
          <p:nvPr/>
        </p:nvSpPr>
        <p:spPr>
          <a:xfrm>
            <a:off x="1317625" y="2084705"/>
            <a:ext cx="5221605" cy="4246245"/>
          </a:xfrm>
          <a:prstGeom prst="rect">
            <a:avLst/>
          </a:prstGeom>
          <a:noFill/>
        </p:spPr>
        <p:txBody>
          <a:bodyPr wrap="square" rtlCol="0">
            <a:noAutofit/>
          </a:bodyPr>
          <a:p>
            <a:r>
              <a:rPr lang="en-US" altLang="zh-CN"/>
              <a:t>   </a:t>
            </a:r>
            <a:r>
              <a:rPr lang="zh-CN" altLang="en-US"/>
              <a:t>2022年我中心认真落实政府信息公开工作，但与群众的要求还有一定的差距，主要存在着栏目信息更新速度较慢、内容较单一等问题。</a:t>
            </a:r>
            <a:endParaRPr lang="zh-CN" altLang="en-US"/>
          </a:p>
          <a:p>
            <a:r>
              <a:rPr lang="zh-CN" altLang="en-US"/>
              <a:t> </a:t>
            </a:r>
            <a:r>
              <a:rPr lang="en-US" altLang="zh-CN"/>
              <a:t>  </a:t>
            </a:r>
            <a:r>
              <a:rPr lang="zh-CN" altLang="en-US"/>
              <a:t>2023年我中心将在以下方面继续推进政府信息公开工作：</a:t>
            </a:r>
            <a:endParaRPr lang="zh-CN" altLang="en-US"/>
          </a:p>
          <a:p>
            <a:r>
              <a:rPr lang="zh-CN" altLang="en-US"/>
              <a:t> </a:t>
            </a:r>
            <a:r>
              <a:rPr lang="en-US" altLang="zh-CN"/>
              <a:t> </a:t>
            </a:r>
            <a:r>
              <a:rPr lang="zh-CN" altLang="en-US"/>
              <a:t>1、丰富内容，提高时效。重点做好政务信息公开的规范性和及时性，不断提高政务公开工作人员的主动性、自觉性，确保政府信息公开工作有较大提升。</a:t>
            </a:r>
            <a:endParaRPr lang="zh-CN" altLang="en-US"/>
          </a:p>
          <a:p>
            <a:r>
              <a:rPr lang="zh-CN" altLang="en-US"/>
              <a:t> </a:t>
            </a:r>
            <a:r>
              <a:rPr lang="en-US" altLang="zh-CN"/>
              <a:t> </a:t>
            </a:r>
            <a:r>
              <a:rPr lang="zh-CN" altLang="en-US"/>
              <a:t>2、以群众需求为工作的出发点和落脚点，积极拓宽服务范围，让群众能够切实体会到政府信息公开工作服务的实用性和便捷性。</a:t>
            </a:r>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300">
        <p14:pa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10000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500" fill="hold"/>
                                        <p:tgtEl>
                                          <p:spTgt spid="2"/>
                                        </p:tgtEl>
                                        <p:attrNameLst>
                                          <p:attrName>ppt_x</p:attrName>
                                        </p:attrNameLst>
                                      </p:cBhvr>
                                      <p:tavLst>
                                        <p:tav tm="0">
                                          <p:val>
                                            <p:strVal val="0-#ppt_w/2"/>
                                          </p:val>
                                        </p:tav>
                                        <p:tav tm="100000">
                                          <p:val>
                                            <p:strVal val="#ppt_x"/>
                                          </p:val>
                                        </p:tav>
                                      </p:tavLst>
                                    </p:anim>
                                    <p:anim calcmode="lin" valueType="num">
                                      <p:cBhvr additive="base">
                                        <p:cTn id="8" dur="1500" fill="hold"/>
                                        <p:tgtEl>
                                          <p:spTgt spid="2"/>
                                        </p:tgtEl>
                                        <p:attrNameLst>
                                          <p:attrName>ppt_y</p:attrName>
                                        </p:attrNameLst>
                                      </p:cBhvr>
                                      <p:tavLst>
                                        <p:tav tm="0">
                                          <p:val>
                                            <p:strVal val="#ppt_y"/>
                                          </p:val>
                                        </p:tav>
                                        <p:tav tm="100000">
                                          <p:val>
                                            <p:strVal val="#ppt_y"/>
                                          </p:val>
                                        </p:tav>
                                      </p:tavLst>
                                    </p:anim>
                                  </p:childTnLst>
                                </p:cTn>
                              </p:par>
                              <p:par>
                                <p:cTn id="9" presetID="53" presetClass="entr" presetSubtype="16" fill="hold" grpId="0" nodeType="withEffect">
                                  <p:stCondLst>
                                    <p:cond delay="1000"/>
                                  </p:stCondLst>
                                  <p:iterate type="lt">
                                    <p:tmPct val="10000"/>
                                  </p:iterate>
                                  <p:childTnLst>
                                    <p:set>
                                      <p:cBhvr>
                                        <p:cTn id="10" dur="1" fill="hold">
                                          <p:stCondLst>
                                            <p:cond delay="0"/>
                                          </p:stCondLst>
                                        </p:cTn>
                                        <p:tgtEl>
                                          <p:spTgt spid="7"/>
                                        </p:tgtEl>
                                        <p:attrNameLst>
                                          <p:attrName>style.visibility</p:attrName>
                                        </p:attrNameLst>
                                      </p:cBhvr>
                                      <p:to>
                                        <p:strVal val="visible"/>
                                      </p:to>
                                    </p:set>
                                    <p:anim calcmode="lin" valueType="num">
                                      <p:cBhvr>
                                        <p:cTn id="11" dur="500" fill="hold"/>
                                        <p:tgtEl>
                                          <p:spTgt spid="7"/>
                                        </p:tgtEl>
                                        <p:attrNameLst>
                                          <p:attrName>ppt_w</p:attrName>
                                        </p:attrNameLst>
                                      </p:cBhvr>
                                      <p:tavLst>
                                        <p:tav tm="0">
                                          <p:val>
                                            <p:fltVal val="0"/>
                                          </p:val>
                                        </p:tav>
                                        <p:tav tm="100000">
                                          <p:val>
                                            <p:strVal val="#ppt_w"/>
                                          </p:val>
                                        </p:tav>
                                      </p:tavLst>
                                    </p:anim>
                                    <p:anim calcmode="lin" valueType="num">
                                      <p:cBhvr>
                                        <p:cTn id="12" dur="500" fill="hold"/>
                                        <p:tgtEl>
                                          <p:spTgt spid="7"/>
                                        </p:tgtEl>
                                        <p:attrNameLst>
                                          <p:attrName>ppt_h</p:attrName>
                                        </p:attrNameLst>
                                      </p:cBhvr>
                                      <p:tavLst>
                                        <p:tav tm="0">
                                          <p:val>
                                            <p:fltVal val="0"/>
                                          </p:val>
                                        </p:tav>
                                        <p:tav tm="100000">
                                          <p:val>
                                            <p:strVal val="#ppt_h"/>
                                          </p:val>
                                        </p:tav>
                                      </p:tavLst>
                                    </p:anim>
                                    <p:animEffect transition="in" filter="fade">
                                      <p:cBhvr>
                                        <p:cTn id="13" dur="500"/>
                                        <p:tgtEl>
                                          <p:spTgt spid="7"/>
                                        </p:tgtEl>
                                      </p:cBhvr>
                                    </p:animEffect>
                                  </p:childTnLst>
                                </p:cTn>
                              </p:par>
                            </p:childTnLst>
                          </p:cTn>
                        </p:par>
                        <p:par>
                          <p:cTn id="14" fill="hold">
                            <p:stCondLst>
                              <p:cond delay="0"/>
                            </p:stCondLst>
                            <p:childTnLst>
                              <p:par>
                                <p:cTn id="15" presetID="2" presetClass="entr" presetSubtype="2" decel="100000" fill="hold" nodeType="afterEffect">
                                  <p:stCondLst>
                                    <p:cond delay="0"/>
                                  </p:stCondLst>
                                  <p:childTnLst>
                                    <p:set>
                                      <p:cBhvr>
                                        <p:cTn id="16" dur="1" fill="hold">
                                          <p:stCondLst>
                                            <p:cond delay="0"/>
                                          </p:stCondLst>
                                        </p:cTn>
                                        <p:tgtEl>
                                          <p:spTgt spid="28"/>
                                        </p:tgtEl>
                                        <p:attrNameLst>
                                          <p:attrName>style.visibility</p:attrName>
                                        </p:attrNameLst>
                                      </p:cBhvr>
                                      <p:to>
                                        <p:strVal val="visible"/>
                                      </p:to>
                                    </p:set>
                                    <p:anim calcmode="lin" valueType="num">
                                      <p:cBhvr additive="base">
                                        <p:cTn id="17" dur="1000" fill="hold"/>
                                        <p:tgtEl>
                                          <p:spTgt spid="28"/>
                                        </p:tgtEl>
                                        <p:attrNameLst>
                                          <p:attrName>ppt_x</p:attrName>
                                        </p:attrNameLst>
                                      </p:cBhvr>
                                      <p:tavLst>
                                        <p:tav tm="0">
                                          <p:val>
                                            <p:strVal val="1+#ppt_w/2"/>
                                          </p:val>
                                        </p:tav>
                                        <p:tav tm="100000">
                                          <p:val>
                                            <p:strVal val="#ppt_x"/>
                                          </p:val>
                                        </p:tav>
                                      </p:tavLst>
                                    </p:anim>
                                    <p:anim calcmode="lin" valueType="num">
                                      <p:cBhvr additive="base">
                                        <p:cTn id="18" dur="1000" fill="hold"/>
                                        <p:tgtEl>
                                          <p:spTgt spid="2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181421" y="484636"/>
            <a:ext cx="1586774" cy="1624269"/>
            <a:chOff x="-1543444" y="7260228"/>
            <a:chExt cx="4034677" cy="4130016"/>
          </a:xfrm>
        </p:grpSpPr>
        <p:grpSp>
          <p:nvGrpSpPr>
            <p:cNvPr id="3" name="组合 2"/>
            <p:cNvGrpSpPr/>
            <p:nvPr/>
          </p:nvGrpSpPr>
          <p:grpSpPr>
            <a:xfrm>
              <a:off x="-1543444" y="7260228"/>
              <a:ext cx="4034677" cy="4130016"/>
              <a:chOff x="2160003" y="2746644"/>
              <a:chExt cx="3526233" cy="3609554"/>
            </a:xfrm>
          </p:grpSpPr>
          <p:pic>
            <p:nvPicPr>
              <p:cNvPr id="5" name="图片 4"/>
              <p:cNvPicPr>
                <a:picLocks noChangeAspect="1"/>
              </p:cNvPicPr>
              <p:nvPr/>
            </p:nvPicPr>
            <p:blipFill>
              <a:blip r:embed="rId1" cstate="screen"/>
              <a:stretch>
                <a:fillRect/>
              </a:stretch>
            </p:blipFill>
            <p:spPr>
              <a:xfrm>
                <a:off x="2160003" y="3048017"/>
                <a:ext cx="3368174" cy="3308181"/>
              </a:xfrm>
              <a:prstGeom prst="rect">
                <a:avLst/>
              </a:prstGeom>
            </p:spPr>
          </p:pic>
          <p:sp>
            <p:nvSpPr>
              <p:cNvPr id="6" name="椭圆 5"/>
              <p:cNvSpPr/>
              <p:nvPr/>
            </p:nvSpPr>
            <p:spPr>
              <a:xfrm>
                <a:off x="4073336" y="2746644"/>
                <a:ext cx="1612900" cy="1612899"/>
              </a:xfrm>
              <a:prstGeom prst="ellipse">
                <a:avLst/>
              </a:prstGeom>
              <a:gradFill flip="none" rotWithShape="1">
                <a:gsLst>
                  <a:gs pos="0">
                    <a:srgbClr val="5B9BD5">
                      <a:lumMod val="50000"/>
                    </a:srgbClr>
                  </a:gs>
                  <a:gs pos="47000">
                    <a:srgbClr val="5B9BD5">
                      <a:lumMod val="75000"/>
                    </a:srgbClr>
                  </a:gs>
                  <a:gs pos="100000">
                    <a:srgbClr val="00B0F0"/>
                  </a:gs>
                </a:gsLst>
                <a:lin ang="18000000" scaled="0"/>
                <a:tileRect/>
              </a:gradFill>
              <a:ln w="12700" cap="flat" cmpd="sng" algn="ctr">
                <a:noFill/>
                <a:prstDash val="solid"/>
                <a:miter lim="800000"/>
              </a:ln>
              <a:effectLst>
                <a:outerShdw blurRad="685800" dist="571500" dir="8100000" sx="79000" sy="79000" algn="r" rotWithShape="0">
                  <a:prstClr val="black">
                    <a:alpha val="7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2000" b="0" i="0" u="none" strike="noStrike" kern="0" cap="none" spc="0" normalizeH="0" baseline="0" noProof="0">
                  <a:ln>
                    <a:noFill/>
                  </a:ln>
                  <a:solidFill>
                    <a:prstClr val="white"/>
                  </a:solidFill>
                  <a:effectLst/>
                  <a:uLnTx/>
                  <a:uFillTx/>
                  <a:cs typeface="+mn-ea"/>
                  <a:sym typeface="+mn-lt"/>
                </a:endParaRPr>
              </a:p>
            </p:txBody>
          </p:sp>
        </p:grpSp>
        <p:sp>
          <p:nvSpPr>
            <p:cNvPr id="4" name="矩形 3"/>
            <p:cNvSpPr>
              <a:spLocks noChangeArrowheads="1"/>
            </p:cNvSpPr>
            <p:nvPr/>
          </p:nvSpPr>
          <p:spPr bwMode="auto">
            <a:xfrm>
              <a:off x="1014689" y="7662838"/>
              <a:ext cx="1107622" cy="10107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marL="0" marR="0" lvl="0" indent="0" algn="ctr" defTabSz="914400" eaLnBrk="1" fontAlgn="auto" latinLnBrk="0" hangingPunct="1">
                <a:lnSpc>
                  <a:spcPct val="100000"/>
                </a:lnSpc>
                <a:spcBef>
                  <a:spcPct val="0"/>
                </a:spcBef>
                <a:spcAft>
                  <a:spcPts val="0"/>
                </a:spcAft>
                <a:buClrTx/>
                <a:buSzTx/>
                <a:buFont typeface="Arial" panose="020B0604020202020204" pitchFamily="34" charset="0"/>
                <a:buNone/>
                <a:defRPr/>
              </a:pPr>
              <a:r>
                <a:rPr kumimoji="0" lang="en-US" altLang="zh-CN" sz="2000" b="0" i="0" u="none" strike="noStrike" kern="0" cap="none" spc="0" normalizeH="0" baseline="0" noProof="0" dirty="0">
                  <a:ln>
                    <a:noFill/>
                  </a:ln>
                  <a:solidFill>
                    <a:prstClr val="white"/>
                  </a:solidFill>
                  <a:effectLst/>
                  <a:uLnTx/>
                  <a:uFillTx/>
                  <a:latin typeface="+mn-lt"/>
                  <a:ea typeface="+mn-ea"/>
                  <a:cs typeface="+mn-ea"/>
                  <a:sym typeface="+mn-lt"/>
                </a:rPr>
                <a:t>06</a:t>
              </a:r>
              <a:endParaRPr kumimoji="0" lang="zh-CN" altLang="en-US" sz="2000" b="0" i="0" u="none" strike="noStrike" kern="0" cap="none" spc="0" normalizeH="0" baseline="0" noProof="0" dirty="0">
                <a:ln>
                  <a:noFill/>
                </a:ln>
                <a:solidFill>
                  <a:prstClr val="white"/>
                </a:solidFill>
                <a:effectLst/>
                <a:uLnTx/>
                <a:uFillTx/>
                <a:latin typeface="+mn-lt"/>
                <a:ea typeface="+mn-ea"/>
                <a:cs typeface="+mn-ea"/>
                <a:sym typeface="+mn-lt"/>
              </a:endParaRPr>
            </a:p>
          </p:txBody>
        </p:sp>
      </p:grpSp>
      <p:sp>
        <p:nvSpPr>
          <p:cNvPr id="7" name="文本框 6"/>
          <p:cNvSpPr txBox="1"/>
          <p:nvPr/>
        </p:nvSpPr>
        <p:spPr>
          <a:xfrm>
            <a:off x="1574800" y="643255"/>
            <a:ext cx="4640580" cy="460375"/>
          </a:xfrm>
          <a:prstGeom prst="rect">
            <a:avLst/>
          </a:prstGeom>
          <a:noFill/>
        </p:spPr>
        <p:txBody>
          <a:bodyPr wrap="square" rtlCol="0">
            <a:spAutoFit/>
          </a:bodyPr>
          <a:lstStyle/>
          <a:p>
            <a:r>
              <a:rPr lang="zh-CN" altLang="en-US" sz="2400" b="1" dirty="0">
                <a:cs typeface="+mn-ea"/>
                <a:sym typeface="+mn-lt"/>
              </a:rPr>
              <a:t>其他需要报告的事项</a:t>
            </a:r>
            <a:endParaRPr lang="zh-CN" altLang="en-US" sz="2400" b="1" dirty="0">
              <a:cs typeface="+mn-ea"/>
              <a:sym typeface="+mn-lt"/>
            </a:endParaRPr>
          </a:p>
        </p:txBody>
      </p:sp>
      <p:grpSp>
        <p:nvGrpSpPr>
          <p:cNvPr id="32" name="组合 31"/>
          <p:cNvGrpSpPr/>
          <p:nvPr/>
        </p:nvGrpSpPr>
        <p:grpSpPr>
          <a:xfrm>
            <a:off x="2523849" y="2972873"/>
            <a:ext cx="1602111" cy="1639297"/>
            <a:chOff x="927658" y="-1370074"/>
            <a:chExt cx="3809112" cy="3897525"/>
          </a:xfrm>
        </p:grpSpPr>
        <p:grpSp>
          <p:nvGrpSpPr>
            <p:cNvPr id="33" name="组合 32"/>
            <p:cNvGrpSpPr/>
            <p:nvPr/>
          </p:nvGrpSpPr>
          <p:grpSpPr>
            <a:xfrm>
              <a:off x="927658" y="-1370074"/>
              <a:ext cx="3809112" cy="3897525"/>
              <a:chOff x="5528177" y="3619500"/>
              <a:chExt cx="3567930" cy="3650745"/>
            </a:xfrm>
          </p:grpSpPr>
          <p:pic>
            <p:nvPicPr>
              <p:cNvPr id="35" name="图片 34"/>
              <p:cNvPicPr>
                <a:picLocks noChangeAspect="1"/>
              </p:cNvPicPr>
              <p:nvPr/>
            </p:nvPicPr>
            <p:blipFill>
              <a:blip r:embed="rId2" cstate="screen"/>
              <a:stretch>
                <a:fillRect/>
              </a:stretch>
            </p:blipFill>
            <p:spPr>
              <a:xfrm>
                <a:off x="5528177" y="3962064"/>
                <a:ext cx="3368174" cy="3308181"/>
              </a:xfrm>
              <a:prstGeom prst="rect">
                <a:avLst/>
              </a:prstGeom>
            </p:spPr>
          </p:pic>
          <p:sp>
            <p:nvSpPr>
              <p:cNvPr id="36" name="椭圆 35"/>
              <p:cNvSpPr/>
              <p:nvPr/>
            </p:nvSpPr>
            <p:spPr>
              <a:xfrm>
                <a:off x="7483206" y="3619500"/>
                <a:ext cx="1612901" cy="1612900"/>
              </a:xfrm>
              <a:prstGeom prst="ellipse">
                <a:avLst/>
              </a:prstGeom>
              <a:gradFill flip="none" rotWithShape="1">
                <a:gsLst>
                  <a:gs pos="0">
                    <a:srgbClr val="E7E6E6">
                      <a:lumMod val="90000"/>
                    </a:srgbClr>
                  </a:gs>
                  <a:gs pos="47000">
                    <a:srgbClr val="E7E6E6"/>
                  </a:gs>
                  <a:gs pos="100000">
                    <a:sysClr val="window" lastClr="FFFFFF"/>
                  </a:gs>
                </a:gsLst>
                <a:lin ang="18000000" scaled="0"/>
                <a:tileRect/>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white"/>
                  </a:solidFill>
                  <a:effectLst/>
                  <a:uLnTx/>
                  <a:uFillTx/>
                  <a:cs typeface="+mn-ea"/>
                  <a:sym typeface="+mn-lt"/>
                </a:endParaRPr>
              </a:p>
            </p:txBody>
          </p:sp>
        </p:grpSp>
        <p:sp>
          <p:nvSpPr>
            <p:cNvPr id="34" name="文本框 33"/>
            <p:cNvSpPr txBox="1"/>
            <p:nvPr/>
          </p:nvSpPr>
          <p:spPr>
            <a:xfrm>
              <a:off x="3206552" y="-1131103"/>
              <a:ext cx="1338506" cy="1243986"/>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altLang="zh-CN" sz="2800" b="0" i="0" u="none" strike="noStrike" kern="0" cap="none" spc="0" normalizeH="0" baseline="0" noProof="0" dirty="0">
                  <a:ln>
                    <a:noFill/>
                  </a:ln>
                  <a:gradFill>
                    <a:gsLst>
                      <a:gs pos="0">
                        <a:srgbClr val="5B9BD5">
                          <a:lumMod val="50000"/>
                        </a:srgbClr>
                      </a:gs>
                      <a:gs pos="47000">
                        <a:srgbClr val="5B9BD5">
                          <a:lumMod val="75000"/>
                        </a:srgbClr>
                      </a:gs>
                      <a:gs pos="100000">
                        <a:srgbClr val="00B0F0"/>
                      </a:gs>
                    </a:gsLst>
                    <a:lin ang="18000000" scaled="0"/>
                  </a:gradFill>
                  <a:effectLst/>
                  <a:uLnTx/>
                  <a:uFillTx/>
                  <a:cs typeface="+mn-ea"/>
                  <a:sym typeface="+mn-lt"/>
                </a:rPr>
                <a:t>02</a:t>
              </a:r>
              <a:endParaRPr kumimoji="0" lang="zh-CN" altLang="en-US" sz="2800" b="0" i="0" u="none" strike="noStrike" kern="0" cap="none" spc="0" normalizeH="0" baseline="0" noProof="0" dirty="0">
                <a:ln>
                  <a:noFill/>
                </a:ln>
                <a:gradFill>
                  <a:gsLst>
                    <a:gs pos="0">
                      <a:srgbClr val="5B9BD5">
                        <a:lumMod val="50000"/>
                      </a:srgbClr>
                    </a:gs>
                    <a:gs pos="47000">
                      <a:srgbClr val="5B9BD5">
                        <a:lumMod val="75000"/>
                      </a:srgbClr>
                    </a:gs>
                    <a:gs pos="100000">
                      <a:srgbClr val="00B0F0"/>
                    </a:gs>
                  </a:gsLst>
                  <a:lin ang="18000000" scaled="0"/>
                </a:gradFill>
                <a:effectLst/>
                <a:uLnTx/>
                <a:uFillTx/>
                <a:cs typeface="+mn-ea"/>
                <a:sym typeface="+mn-lt"/>
              </a:endParaRPr>
            </a:p>
          </p:txBody>
        </p:sp>
      </p:grpSp>
      <p:grpSp>
        <p:nvGrpSpPr>
          <p:cNvPr id="37" name="组合 36"/>
          <p:cNvGrpSpPr/>
          <p:nvPr/>
        </p:nvGrpSpPr>
        <p:grpSpPr>
          <a:xfrm>
            <a:off x="4030101" y="4193028"/>
            <a:ext cx="1553143" cy="1589843"/>
            <a:chOff x="-412055" y="-2182172"/>
            <a:chExt cx="3563472" cy="3647674"/>
          </a:xfrm>
        </p:grpSpPr>
        <p:grpSp>
          <p:nvGrpSpPr>
            <p:cNvPr id="38" name="组合 37"/>
            <p:cNvGrpSpPr/>
            <p:nvPr/>
          </p:nvGrpSpPr>
          <p:grpSpPr>
            <a:xfrm>
              <a:off x="-412055" y="-2182172"/>
              <a:ext cx="3563472" cy="3647674"/>
              <a:chOff x="2160003" y="2746644"/>
              <a:chExt cx="3526233" cy="3609554"/>
            </a:xfrm>
          </p:grpSpPr>
          <p:pic>
            <p:nvPicPr>
              <p:cNvPr id="40" name="图片 39"/>
              <p:cNvPicPr>
                <a:picLocks noChangeAspect="1"/>
              </p:cNvPicPr>
              <p:nvPr/>
            </p:nvPicPr>
            <p:blipFill>
              <a:blip r:embed="rId1" cstate="screen"/>
              <a:stretch>
                <a:fillRect/>
              </a:stretch>
            </p:blipFill>
            <p:spPr>
              <a:xfrm>
                <a:off x="2160003" y="3048017"/>
                <a:ext cx="3368174" cy="3308181"/>
              </a:xfrm>
              <a:prstGeom prst="rect">
                <a:avLst/>
              </a:prstGeom>
            </p:spPr>
          </p:pic>
          <p:sp>
            <p:nvSpPr>
              <p:cNvPr id="41" name="椭圆 40"/>
              <p:cNvSpPr/>
              <p:nvPr/>
            </p:nvSpPr>
            <p:spPr>
              <a:xfrm>
                <a:off x="4073336" y="2746644"/>
                <a:ext cx="1612900" cy="1612899"/>
              </a:xfrm>
              <a:prstGeom prst="ellipse">
                <a:avLst/>
              </a:prstGeom>
              <a:gradFill flip="none" rotWithShape="1">
                <a:gsLst>
                  <a:gs pos="0">
                    <a:srgbClr val="5B9BD5">
                      <a:lumMod val="50000"/>
                    </a:srgbClr>
                  </a:gs>
                  <a:gs pos="47000">
                    <a:srgbClr val="5B9BD5">
                      <a:lumMod val="75000"/>
                    </a:srgbClr>
                  </a:gs>
                  <a:gs pos="100000">
                    <a:srgbClr val="00B0F0"/>
                  </a:gs>
                </a:gsLst>
                <a:lin ang="18000000" scaled="0"/>
                <a:tileRect/>
              </a:gradFill>
              <a:ln w="12700" cap="flat" cmpd="sng" algn="ctr">
                <a:noFill/>
                <a:prstDash val="solid"/>
                <a:miter lim="800000"/>
              </a:ln>
              <a:effectLst>
                <a:outerShdw blurRad="685800" dist="571500" dir="8100000" sx="79000" sy="79000" algn="r" rotWithShape="0">
                  <a:prstClr val="black">
                    <a:alpha val="7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white"/>
                  </a:solidFill>
                  <a:effectLst/>
                  <a:uLnTx/>
                  <a:uFillTx/>
                  <a:cs typeface="+mn-ea"/>
                  <a:sym typeface="+mn-lt"/>
                </a:endParaRPr>
              </a:p>
            </p:txBody>
          </p:sp>
        </p:grpSp>
        <p:sp>
          <p:nvSpPr>
            <p:cNvPr id="39" name="文本框 38"/>
            <p:cNvSpPr txBox="1"/>
            <p:nvPr/>
          </p:nvSpPr>
          <p:spPr>
            <a:xfrm>
              <a:off x="1692458" y="-1967434"/>
              <a:ext cx="1287988" cy="1200456"/>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altLang="zh-CN" sz="2800" b="0" i="0" u="none" strike="noStrike" kern="0" cap="none" spc="0" normalizeH="0" baseline="0" noProof="0" dirty="0">
                  <a:ln>
                    <a:noFill/>
                  </a:ln>
                  <a:solidFill>
                    <a:prstClr val="white"/>
                  </a:solidFill>
                  <a:effectLst/>
                  <a:uLnTx/>
                  <a:uFillTx/>
                  <a:cs typeface="+mn-ea"/>
                  <a:sym typeface="+mn-lt"/>
                </a:rPr>
                <a:t>03</a:t>
              </a:r>
              <a:endParaRPr kumimoji="0" lang="zh-CN" altLang="en-US" sz="2800" b="0" i="0" u="none" strike="noStrike" kern="0" cap="none" spc="0" normalizeH="0" baseline="0" noProof="0" dirty="0">
                <a:ln>
                  <a:noFill/>
                </a:ln>
                <a:solidFill>
                  <a:prstClr val="white"/>
                </a:solidFill>
                <a:effectLst/>
                <a:uLnTx/>
                <a:uFillTx/>
                <a:cs typeface="+mn-ea"/>
                <a:sym typeface="+mn-lt"/>
              </a:endParaRPr>
            </a:p>
          </p:txBody>
        </p:sp>
      </p:grpSp>
      <p:grpSp>
        <p:nvGrpSpPr>
          <p:cNvPr id="42" name="组合 41"/>
          <p:cNvGrpSpPr/>
          <p:nvPr/>
        </p:nvGrpSpPr>
        <p:grpSpPr>
          <a:xfrm>
            <a:off x="5669626" y="2972873"/>
            <a:ext cx="1602111" cy="1639297"/>
            <a:chOff x="927658" y="-1370074"/>
            <a:chExt cx="3809112" cy="3897525"/>
          </a:xfrm>
        </p:grpSpPr>
        <p:grpSp>
          <p:nvGrpSpPr>
            <p:cNvPr id="43" name="组合 42"/>
            <p:cNvGrpSpPr/>
            <p:nvPr/>
          </p:nvGrpSpPr>
          <p:grpSpPr>
            <a:xfrm>
              <a:off x="927658" y="-1370074"/>
              <a:ext cx="3809112" cy="3897525"/>
              <a:chOff x="5528177" y="3619500"/>
              <a:chExt cx="3567930" cy="3650745"/>
            </a:xfrm>
          </p:grpSpPr>
          <p:pic>
            <p:nvPicPr>
              <p:cNvPr id="45" name="图片 44"/>
              <p:cNvPicPr>
                <a:picLocks noChangeAspect="1"/>
              </p:cNvPicPr>
              <p:nvPr/>
            </p:nvPicPr>
            <p:blipFill>
              <a:blip r:embed="rId2" cstate="screen"/>
              <a:stretch>
                <a:fillRect/>
              </a:stretch>
            </p:blipFill>
            <p:spPr>
              <a:xfrm>
                <a:off x="5528177" y="3962064"/>
                <a:ext cx="3368174" cy="3308181"/>
              </a:xfrm>
              <a:prstGeom prst="rect">
                <a:avLst/>
              </a:prstGeom>
            </p:spPr>
          </p:pic>
          <p:sp>
            <p:nvSpPr>
              <p:cNvPr id="46" name="椭圆 45"/>
              <p:cNvSpPr/>
              <p:nvPr/>
            </p:nvSpPr>
            <p:spPr>
              <a:xfrm>
                <a:off x="7483206" y="3619500"/>
                <a:ext cx="1612901" cy="1612900"/>
              </a:xfrm>
              <a:prstGeom prst="ellipse">
                <a:avLst/>
              </a:prstGeom>
              <a:gradFill flip="none" rotWithShape="1">
                <a:gsLst>
                  <a:gs pos="0">
                    <a:srgbClr val="E7E6E6">
                      <a:lumMod val="90000"/>
                    </a:srgbClr>
                  </a:gs>
                  <a:gs pos="47000">
                    <a:srgbClr val="E7E6E6"/>
                  </a:gs>
                  <a:gs pos="100000">
                    <a:sysClr val="window" lastClr="FFFFFF"/>
                  </a:gs>
                </a:gsLst>
                <a:lin ang="18000000" scaled="0"/>
                <a:tileRect/>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white"/>
                  </a:solidFill>
                  <a:effectLst/>
                  <a:uLnTx/>
                  <a:uFillTx/>
                  <a:cs typeface="+mn-ea"/>
                  <a:sym typeface="+mn-lt"/>
                </a:endParaRPr>
              </a:p>
            </p:txBody>
          </p:sp>
        </p:grpSp>
        <p:sp>
          <p:nvSpPr>
            <p:cNvPr id="44" name="文本框 43"/>
            <p:cNvSpPr txBox="1"/>
            <p:nvPr/>
          </p:nvSpPr>
          <p:spPr>
            <a:xfrm>
              <a:off x="3195119" y="-1131103"/>
              <a:ext cx="1361373" cy="1243986"/>
            </a:xfrm>
            <a:prstGeom prst="rect">
              <a:avLst/>
            </a:prstGeom>
            <a:noFill/>
          </p:spPr>
          <p:txBody>
            <a:bodyPr wrap="none" rtlCol="0">
              <a:spAutoFit/>
            </a:bodyPr>
            <a:lstStyle>
              <a:defPPr>
                <a:defRPr lang="zh-CN"/>
              </a:defPPr>
              <a:lvl1pPr algn="ctr">
                <a:defRPr sz="2800">
                  <a:gradFill>
                    <a:gsLst>
                      <a:gs pos="0">
                        <a:schemeClr val="accent1">
                          <a:lumMod val="50000"/>
                        </a:schemeClr>
                      </a:gs>
                      <a:gs pos="47000">
                        <a:schemeClr val="accent1">
                          <a:lumMod val="75000"/>
                        </a:schemeClr>
                      </a:gs>
                      <a:gs pos="100000">
                        <a:srgbClr val="00B0F0"/>
                      </a:gs>
                    </a:gsLst>
                    <a:lin ang="18000000" scaled="0"/>
                  </a:gradFill>
                  <a:cs typeface="+mn-ea"/>
                </a:defRPr>
              </a:lvl1pP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altLang="zh-CN" sz="2800" b="0" i="0" u="none" strike="noStrike" kern="0" cap="none" spc="0" normalizeH="0" baseline="0" noProof="0" dirty="0">
                  <a:ln>
                    <a:noFill/>
                  </a:ln>
                  <a:gradFill>
                    <a:gsLst>
                      <a:gs pos="0">
                        <a:srgbClr val="5B9BD5">
                          <a:lumMod val="50000"/>
                        </a:srgbClr>
                      </a:gs>
                      <a:gs pos="47000">
                        <a:srgbClr val="5B9BD5">
                          <a:lumMod val="75000"/>
                        </a:srgbClr>
                      </a:gs>
                      <a:gs pos="100000">
                        <a:srgbClr val="00B0F0"/>
                      </a:gs>
                    </a:gsLst>
                    <a:lin ang="18000000" scaled="0"/>
                  </a:gradFill>
                  <a:effectLst/>
                  <a:uLnTx/>
                  <a:uFillTx/>
                  <a:sym typeface="+mn-lt"/>
                </a:rPr>
                <a:t>04</a:t>
              </a:r>
              <a:endParaRPr kumimoji="0" lang="zh-CN" altLang="en-US" sz="2800" b="0" i="0" u="none" strike="noStrike" kern="0" cap="none" spc="0" normalizeH="0" baseline="0" noProof="0" dirty="0">
                <a:ln>
                  <a:noFill/>
                </a:ln>
                <a:gradFill>
                  <a:gsLst>
                    <a:gs pos="0">
                      <a:srgbClr val="5B9BD5">
                        <a:lumMod val="50000"/>
                      </a:srgbClr>
                    </a:gs>
                    <a:gs pos="47000">
                      <a:srgbClr val="5B9BD5">
                        <a:lumMod val="75000"/>
                      </a:srgbClr>
                    </a:gs>
                    <a:gs pos="100000">
                      <a:srgbClr val="00B0F0"/>
                    </a:gs>
                  </a:gsLst>
                  <a:lin ang="18000000" scaled="0"/>
                </a:gradFill>
                <a:effectLst/>
                <a:uLnTx/>
                <a:uFillTx/>
                <a:sym typeface="+mn-lt"/>
              </a:endParaRPr>
            </a:p>
          </p:txBody>
        </p:sp>
      </p:grpSp>
      <p:grpSp>
        <p:nvGrpSpPr>
          <p:cNvPr id="47" name="组合 46"/>
          <p:cNvGrpSpPr/>
          <p:nvPr/>
        </p:nvGrpSpPr>
        <p:grpSpPr>
          <a:xfrm>
            <a:off x="7318952" y="4193028"/>
            <a:ext cx="1553143" cy="1589843"/>
            <a:chOff x="-412055" y="-2182172"/>
            <a:chExt cx="3563472" cy="3647674"/>
          </a:xfrm>
        </p:grpSpPr>
        <p:grpSp>
          <p:nvGrpSpPr>
            <p:cNvPr id="48" name="组合 47"/>
            <p:cNvGrpSpPr/>
            <p:nvPr/>
          </p:nvGrpSpPr>
          <p:grpSpPr>
            <a:xfrm>
              <a:off x="-412055" y="-2182172"/>
              <a:ext cx="3563472" cy="3647674"/>
              <a:chOff x="2160003" y="2746644"/>
              <a:chExt cx="3526233" cy="3609554"/>
            </a:xfrm>
          </p:grpSpPr>
          <p:pic>
            <p:nvPicPr>
              <p:cNvPr id="50" name="图片 49"/>
              <p:cNvPicPr>
                <a:picLocks noChangeAspect="1"/>
              </p:cNvPicPr>
              <p:nvPr/>
            </p:nvPicPr>
            <p:blipFill>
              <a:blip r:embed="rId1" cstate="screen"/>
              <a:stretch>
                <a:fillRect/>
              </a:stretch>
            </p:blipFill>
            <p:spPr>
              <a:xfrm>
                <a:off x="2160003" y="3048017"/>
                <a:ext cx="3368174" cy="3308181"/>
              </a:xfrm>
              <a:prstGeom prst="rect">
                <a:avLst/>
              </a:prstGeom>
            </p:spPr>
          </p:pic>
          <p:sp>
            <p:nvSpPr>
              <p:cNvPr id="51" name="椭圆 50"/>
              <p:cNvSpPr/>
              <p:nvPr/>
            </p:nvSpPr>
            <p:spPr>
              <a:xfrm>
                <a:off x="4073336" y="2746644"/>
                <a:ext cx="1612900" cy="1612899"/>
              </a:xfrm>
              <a:prstGeom prst="ellipse">
                <a:avLst/>
              </a:prstGeom>
              <a:gradFill flip="none" rotWithShape="1">
                <a:gsLst>
                  <a:gs pos="0">
                    <a:srgbClr val="5B9BD5">
                      <a:lumMod val="50000"/>
                    </a:srgbClr>
                  </a:gs>
                  <a:gs pos="47000">
                    <a:srgbClr val="5B9BD5">
                      <a:lumMod val="75000"/>
                    </a:srgbClr>
                  </a:gs>
                  <a:gs pos="100000">
                    <a:srgbClr val="00B0F0"/>
                  </a:gs>
                </a:gsLst>
                <a:lin ang="18000000" scaled="0"/>
                <a:tileRect/>
              </a:gradFill>
              <a:ln w="12700" cap="flat" cmpd="sng" algn="ctr">
                <a:noFill/>
                <a:prstDash val="solid"/>
                <a:miter lim="800000"/>
              </a:ln>
              <a:effectLst>
                <a:outerShdw blurRad="685800" dist="571500" dir="8100000" sx="79000" sy="79000" algn="r" rotWithShape="0">
                  <a:prstClr val="black">
                    <a:alpha val="7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white"/>
                  </a:solidFill>
                  <a:effectLst/>
                  <a:uLnTx/>
                  <a:uFillTx/>
                  <a:cs typeface="+mn-ea"/>
                  <a:sym typeface="+mn-lt"/>
                </a:endParaRPr>
              </a:p>
            </p:txBody>
          </p:sp>
        </p:grpSp>
        <p:sp>
          <p:nvSpPr>
            <p:cNvPr id="49" name="文本框 48"/>
            <p:cNvSpPr txBox="1"/>
            <p:nvPr/>
          </p:nvSpPr>
          <p:spPr>
            <a:xfrm>
              <a:off x="1686940" y="-1967434"/>
              <a:ext cx="1299024" cy="1200456"/>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altLang="zh-CN" sz="2800" b="0" i="0" u="none" strike="noStrike" kern="0" cap="none" spc="0" normalizeH="0" baseline="0" noProof="0" dirty="0">
                  <a:ln>
                    <a:noFill/>
                  </a:ln>
                  <a:solidFill>
                    <a:prstClr val="white"/>
                  </a:solidFill>
                  <a:effectLst/>
                  <a:uLnTx/>
                  <a:uFillTx/>
                  <a:cs typeface="+mn-ea"/>
                  <a:sym typeface="+mn-lt"/>
                </a:rPr>
                <a:t>05</a:t>
              </a:r>
              <a:endParaRPr kumimoji="0" lang="zh-CN" altLang="en-US" sz="2800" b="0" i="0" u="none" strike="noStrike" kern="0" cap="none" spc="0" normalizeH="0" baseline="0" noProof="0" dirty="0">
                <a:ln>
                  <a:noFill/>
                </a:ln>
                <a:solidFill>
                  <a:prstClr val="white"/>
                </a:solidFill>
                <a:effectLst/>
                <a:uLnTx/>
                <a:uFillTx/>
                <a:cs typeface="+mn-ea"/>
                <a:sym typeface="+mn-lt"/>
              </a:endParaRPr>
            </a:p>
          </p:txBody>
        </p:sp>
      </p:grpSp>
      <p:grpSp>
        <p:nvGrpSpPr>
          <p:cNvPr id="52" name="组合 51"/>
          <p:cNvGrpSpPr/>
          <p:nvPr/>
        </p:nvGrpSpPr>
        <p:grpSpPr>
          <a:xfrm>
            <a:off x="8568011" y="2972873"/>
            <a:ext cx="1602111" cy="1639297"/>
            <a:chOff x="927658" y="-1370074"/>
            <a:chExt cx="3809112" cy="3897525"/>
          </a:xfrm>
        </p:grpSpPr>
        <p:grpSp>
          <p:nvGrpSpPr>
            <p:cNvPr id="53" name="组合 52"/>
            <p:cNvGrpSpPr/>
            <p:nvPr/>
          </p:nvGrpSpPr>
          <p:grpSpPr>
            <a:xfrm>
              <a:off x="927658" y="-1370074"/>
              <a:ext cx="3809112" cy="3897525"/>
              <a:chOff x="5528177" y="3619500"/>
              <a:chExt cx="3567930" cy="3650745"/>
            </a:xfrm>
          </p:grpSpPr>
          <p:pic>
            <p:nvPicPr>
              <p:cNvPr id="55" name="图片 54"/>
              <p:cNvPicPr>
                <a:picLocks noChangeAspect="1"/>
              </p:cNvPicPr>
              <p:nvPr/>
            </p:nvPicPr>
            <p:blipFill>
              <a:blip r:embed="rId2" cstate="screen"/>
              <a:stretch>
                <a:fillRect/>
              </a:stretch>
            </p:blipFill>
            <p:spPr>
              <a:xfrm>
                <a:off x="5528177" y="3962064"/>
                <a:ext cx="3368174" cy="3308181"/>
              </a:xfrm>
              <a:prstGeom prst="rect">
                <a:avLst/>
              </a:prstGeom>
            </p:spPr>
          </p:pic>
          <p:sp>
            <p:nvSpPr>
              <p:cNvPr id="56" name="椭圆 55"/>
              <p:cNvSpPr/>
              <p:nvPr/>
            </p:nvSpPr>
            <p:spPr>
              <a:xfrm>
                <a:off x="7483206" y="3619500"/>
                <a:ext cx="1612901" cy="1612900"/>
              </a:xfrm>
              <a:prstGeom prst="ellipse">
                <a:avLst/>
              </a:prstGeom>
              <a:gradFill flip="none" rotWithShape="1">
                <a:gsLst>
                  <a:gs pos="0">
                    <a:srgbClr val="E7E6E6">
                      <a:lumMod val="90000"/>
                    </a:srgbClr>
                  </a:gs>
                  <a:gs pos="47000">
                    <a:srgbClr val="E7E6E6"/>
                  </a:gs>
                  <a:gs pos="100000">
                    <a:sysClr val="window" lastClr="FFFFFF"/>
                  </a:gs>
                </a:gsLst>
                <a:lin ang="18000000" scaled="0"/>
                <a:tileRect/>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white"/>
                  </a:solidFill>
                  <a:effectLst/>
                  <a:uLnTx/>
                  <a:uFillTx/>
                  <a:cs typeface="+mn-ea"/>
                  <a:sym typeface="+mn-lt"/>
                </a:endParaRPr>
              </a:p>
            </p:txBody>
          </p:sp>
        </p:grpSp>
        <p:sp>
          <p:nvSpPr>
            <p:cNvPr id="54" name="文本框 53"/>
            <p:cNvSpPr txBox="1"/>
            <p:nvPr/>
          </p:nvSpPr>
          <p:spPr>
            <a:xfrm>
              <a:off x="3200837" y="-1131103"/>
              <a:ext cx="1349937" cy="1243986"/>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altLang="zh-CN" sz="2800" b="0" i="0" u="none" strike="noStrike" kern="0" cap="none" spc="0" normalizeH="0" baseline="0" noProof="0" dirty="0">
                  <a:ln>
                    <a:noFill/>
                  </a:ln>
                  <a:gradFill>
                    <a:gsLst>
                      <a:gs pos="0">
                        <a:srgbClr val="5B9BD5">
                          <a:lumMod val="50000"/>
                        </a:srgbClr>
                      </a:gs>
                      <a:gs pos="47000">
                        <a:srgbClr val="5B9BD5">
                          <a:lumMod val="75000"/>
                        </a:srgbClr>
                      </a:gs>
                      <a:gs pos="100000">
                        <a:srgbClr val="00B0F0"/>
                      </a:gs>
                    </a:gsLst>
                    <a:lin ang="18000000" scaled="0"/>
                  </a:gradFill>
                  <a:effectLst/>
                  <a:uLnTx/>
                  <a:uFillTx/>
                  <a:cs typeface="+mn-ea"/>
                  <a:sym typeface="+mn-lt"/>
                </a:rPr>
                <a:t>06</a:t>
              </a:r>
              <a:endParaRPr kumimoji="0" lang="zh-CN" altLang="en-US" sz="2800" b="0" i="0" u="none" strike="noStrike" kern="0" cap="none" spc="0" normalizeH="0" baseline="0" noProof="0" dirty="0">
                <a:ln>
                  <a:noFill/>
                </a:ln>
                <a:gradFill>
                  <a:gsLst>
                    <a:gs pos="0">
                      <a:srgbClr val="5B9BD5">
                        <a:lumMod val="50000"/>
                      </a:srgbClr>
                    </a:gs>
                    <a:gs pos="47000">
                      <a:srgbClr val="5B9BD5">
                        <a:lumMod val="75000"/>
                      </a:srgbClr>
                    </a:gs>
                    <a:gs pos="100000">
                      <a:srgbClr val="00B0F0"/>
                    </a:gs>
                  </a:gsLst>
                  <a:lin ang="18000000" scaled="0"/>
                </a:gradFill>
                <a:effectLst/>
                <a:uLnTx/>
                <a:uFillTx/>
                <a:cs typeface="+mn-ea"/>
                <a:sym typeface="+mn-lt"/>
              </a:endParaRPr>
            </a:p>
          </p:txBody>
        </p:sp>
      </p:grpSp>
      <p:cxnSp>
        <p:nvCxnSpPr>
          <p:cNvPr id="57" name="Straight Connector 109"/>
          <p:cNvCxnSpPr/>
          <p:nvPr/>
        </p:nvCxnSpPr>
        <p:spPr>
          <a:xfrm rot="5400000" flipH="1" flipV="1">
            <a:off x="2830174" y="3801417"/>
            <a:ext cx="423849" cy="420276"/>
          </a:xfrm>
          <a:prstGeom prst="line">
            <a:avLst/>
          </a:prstGeom>
          <a:noFill/>
          <a:ln w="6350" cap="rnd" cmpd="sng" algn="ctr">
            <a:solidFill>
              <a:sysClr val="window" lastClr="FFFFFF">
                <a:lumMod val="65000"/>
              </a:sysClr>
            </a:solidFill>
            <a:prstDash val="solid"/>
            <a:miter lim="800000"/>
            <a:headEnd type="oval"/>
            <a:tailEnd type="oval"/>
          </a:ln>
          <a:effectLst/>
        </p:spPr>
      </p:cxnSp>
      <p:cxnSp>
        <p:nvCxnSpPr>
          <p:cNvPr id="58" name="Straight Connector 111"/>
          <p:cNvCxnSpPr/>
          <p:nvPr/>
        </p:nvCxnSpPr>
        <p:spPr>
          <a:xfrm rot="5400000" flipH="1" flipV="1">
            <a:off x="5792956" y="3801417"/>
            <a:ext cx="423849" cy="420276"/>
          </a:xfrm>
          <a:prstGeom prst="line">
            <a:avLst/>
          </a:prstGeom>
          <a:noFill/>
          <a:ln w="6350" cap="rnd" cmpd="sng" algn="ctr">
            <a:solidFill>
              <a:sysClr val="window" lastClr="FFFFFF">
                <a:lumMod val="65000"/>
              </a:sysClr>
            </a:solidFill>
            <a:prstDash val="solid"/>
            <a:miter lim="800000"/>
            <a:headEnd type="oval"/>
            <a:tailEnd type="oval"/>
          </a:ln>
          <a:effectLst/>
        </p:spPr>
      </p:cxnSp>
      <p:cxnSp>
        <p:nvCxnSpPr>
          <p:cNvPr id="59" name="Straight Connector 112"/>
          <p:cNvCxnSpPr/>
          <p:nvPr/>
        </p:nvCxnSpPr>
        <p:spPr>
          <a:xfrm rot="5400000" flipH="1" flipV="1">
            <a:off x="9041553" y="3755386"/>
            <a:ext cx="423849" cy="420276"/>
          </a:xfrm>
          <a:prstGeom prst="line">
            <a:avLst/>
          </a:prstGeom>
          <a:noFill/>
          <a:ln w="6350" cap="rnd" cmpd="sng" algn="ctr">
            <a:solidFill>
              <a:sysClr val="window" lastClr="FFFFFF">
                <a:lumMod val="65000"/>
              </a:sysClr>
            </a:solidFill>
            <a:prstDash val="solid"/>
            <a:miter lim="800000"/>
            <a:headEnd type="oval"/>
            <a:tailEnd type="oval"/>
          </a:ln>
          <a:effectLst/>
        </p:spPr>
      </p:cxnSp>
      <p:cxnSp>
        <p:nvCxnSpPr>
          <p:cNvPr id="60" name="Straight Connector 113"/>
          <p:cNvCxnSpPr/>
          <p:nvPr/>
        </p:nvCxnSpPr>
        <p:spPr>
          <a:xfrm rot="16200000" flipH="1">
            <a:off x="7548853" y="3801419"/>
            <a:ext cx="423849" cy="420276"/>
          </a:xfrm>
          <a:prstGeom prst="line">
            <a:avLst/>
          </a:prstGeom>
          <a:noFill/>
          <a:ln w="6350" cap="rnd" cmpd="sng" algn="ctr">
            <a:solidFill>
              <a:sysClr val="window" lastClr="FFFFFF">
                <a:lumMod val="65000"/>
              </a:sysClr>
            </a:solidFill>
            <a:prstDash val="solid"/>
            <a:miter lim="800000"/>
            <a:headEnd type="oval"/>
            <a:tailEnd type="oval"/>
          </a:ln>
          <a:effectLst/>
        </p:spPr>
      </p:cxnSp>
      <p:cxnSp>
        <p:nvCxnSpPr>
          <p:cNvPr id="61" name="Straight Connector 114"/>
          <p:cNvCxnSpPr/>
          <p:nvPr/>
        </p:nvCxnSpPr>
        <p:spPr>
          <a:xfrm rot="16200000" flipH="1">
            <a:off x="4209857" y="3801419"/>
            <a:ext cx="423849" cy="420276"/>
          </a:xfrm>
          <a:prstGeom prst="line">
            <a:avLst/>
          </a:prstGeom>
          <a:noFill/>
          <a:ln w="6350" cap="rnd" cmpd="sng" algn="ctr">
            <a:solidFill>
              <a:sysClr val="window" lastClr="FFFFFF">
                <a:lumMod val="65000"/>
              </a:sysClr>
            </a:solidFill>
            <a:prstDash val="solid"/>
            <a:miter lim="800000"/>
            <a:headEnd type="oval"/>
            <a:tailEnd type="oval"/>
          </a:ln>
          <a:effectLst/>
        </p:spPr>
      </p:cxnSp>
      <p:grpSp>
        <p:nvGrpSpPr>
          <p:cNvPr id="62" name="组合 61"/>
          <p:cNvGrpSpPr/>
          <p:nvPr/>
        </p:nvGrpSpPr>
        <p:grpSpPr>
          <a:xfrm>
            <a:off x="1235710" y="4193028"/>
            <a:ext cx="1553143" cy="1589843"/>
            <a:chOff x="-412055" y="-2182172"/>
            <a:chExt cx="3563472" cy="3647674"/>
          </a:xfrm>
        </p:grpSpPr>
        <p:grpSp>
          <p:nvGrpSpPr>
            <p:cNvPr id="63" name="组合 62"/>
            <p:cNvGrpSpPr/>
            <p:nvPr/>
          </p:nvGrpSpPr>
          <p:grpSpPr>
            <a:xfrm>
              <a:off x="-412055" y="-2182172"/>
              <a:ext cx="3563472" cy="3647674"/>
              <a:chOff x="2160003" y="2746644"/>
              <a:chExt cx="3526233" cy="3609554"/>
            </a:xfrm>
          </p:grpSpPr>
          <p:pic>
            <p:nvPicPr>
              <p:cNvPr id="65" name="图片 64"/>
              <p:cNvPicPr>
                <a:picLocks noChangeAspect="1"/>
              </p:cNvPicPr>
              <p:nvPr/>
            </p:nvPicPr>
            <p:blipFill>
              <a:blip r:embed="rId1" cstate="screen"/>
              <a:stretch>
                <a:fillRect/>
              </a:stretch>
            </p:blipFill>
            <p:spPr>
              <a:xfrm>
                <a:off x="2160003" y="3048017"/>
                <a:ext cx="3368174" cy="3308181"/>
              </a:xfrm>
              <a:prstGeom prst="rect">
                <a:avLst/>
              </a:prstGeom>
            </p:spPr>
          </p:pic>
          <p:sp>
            <p:nvSpPr>
              <p:cNvPr id="66" name="椭圆 65"/>
              <p:cNvSpPr/>
              <p:nvPr/>
            </p:nvSpPr>
            <p:spPr>
              <a:xfrm>
                <a:off x="4073336" y="2746644"/>
                <a:ext cx="1612900" cy="1612899"/>
              </a:xfrm>
              <a:prstGeom prst="ellipse">
                <a:avLst/>
              </a:prstGeom>
              <a:gradFill flip="none" rotWithShape="1">
                <a:gsLst>
                  <a:gs pos="0">
                    <a:srgbClr val="5B9BD5">
                      <a:lumMod val="50000"/>
                    </a:srgbClr>
                  </a:gs>
                  <a:gs pos="47000">
                    <a:srgbClr val="5B9BD5">
                      <a:lumMod val="75000"/>
                    </a:srgbClr>
                  </a:gs>
                  <a:gs pos="100000">
                    <a:srgbClr val="00B0F0"/>
                  </a:gs>
                </a:gsLst>
                <a:lin ang="18000000" scaled="0"/>
                <a:tileRect/>
              </a:gradFill>
              <a:ln w="12700" cap="flat" cmpd="sng" algn="ctr">
                <a:noFill/>
                <a:prstDash val="solid"/>
                <a:miter lim="800000"/>
              </a:ln>
              <a:effectLst>
                <a:outerShdw blurRad="685800" dist="571500" dir="8100000" sx="79000" sy="79000" algn="r" rotWithShape="0">
                  <a:prstClr val="black">
                    <a:alpha val="7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white"/>
                  </a:solidFill>
                  <a:effectLst/>
                  <a:uLnTx/>
                  <a:uFillTx/>
                  <a:cs typeface="+mn-ea"/>
                  <a:sym typeface="+mn-lt"/>
                </a:endParaRPr>
              </a:p>
            </p:txBody>
          </p:sp>
        </p:grpSp>
        <p:sp>
          <p:nvSpPr>
            <p:cNvPr id="64" name="文本框 63"/>
            <p:cNvSpPr txBox="1"/>
            <p:nvPr/>
          </p:nvSpPr>
          <p:spPr>
            <a:xfrm>
              <a:off x="1762337" y="-1967434"/>
              <a:ext cx="1148232" cy="1200456"/>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altLang="zh-CN" sz="2800" b="0" i="0" u="none" strike="noStrike" kern="0" cap="none" spc="0" normalizeH="0" baseline="0" noProof="0" dirty="0">
                  <a:ln>
                    <a:noFill/>
                  </a:ln>
                  <a:solidFill>
                    <a:prstClr val="white"/>
                  </a:solidFill>
                  <a:effectLst/>
                  <a:uLnTx/>
                  <a:uFillTx/>
                  <a:cs typeface="+mn-ea"/>
                  <a:sym typeface="+mn-lt"/>
                </a:rPr>
                <a:t>01</a:t>
              </a:r>
              <a:endParaRPr kumimoji="0" lang="zh-CN" altLang="en-US" sz="2800" b="0" i="0" u="none" strike="noStrike" kern="0" cap="none" spc="0" normalizeH="0" baseline="0" noProof="0" dirty="0">
                <a:ln>
                  <a:noFill/>
                </a:ln>
                <a:solidFill>
                  <a:prstClr val="white"/>
                </a:solidFill>
                <a:effectLst/>
                <a:uLnTx/>
                <a:uFillTx/>
                <a:cs typeface="+mn-ea"/>
                <a:sym typeface="+mn-lt"/>
              </a:endParaRPr>
            </a:p>
          </p:txBody>
        </p:sp>
      </p:grpSp>
      <p:sp>
        <p:nvSpPr>
          <p:cNvPr id="67" name="Text Placeholder 3"/>
          <p:cNvSpPr txBox="1"/>
          <p:nvPr/>
        </p:nvSpPr>
        <p:spPr>
          <a:xfrm>
            <a:off x="992045" y="5236403"/>
            <a:ext cx="2862580" cy="294640"/>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ctr" defTabSz="1058545">
              <a:lnSpc>
                <a:spcPct val="120000"/>
              </a:lnSpc>
              <a:spcBef>
                <a:spcPct val="20000"/>
              </a:spcBef>
              <a:defRPr/>
            </a:pPr>
            <a:r>
              <a:rPr lang="zh-CN" altLang="en-US" sz="1600" b="1" dirty="0">
                <a:solidFill>
                  <a:schemeClr val="tx1"/>
                </a:solidFill>
                <a:latin typeface="黑体" panose="02010609060101010101" charset="-122"/>
                <a:ea typeface="黑体" panose="02010609060101010101" charset="-122"/>
                <a:cs typeface="+mn-ea"/>
                <a:sym typeface="+mn-lt"/>
              </a:rPr>
              <a:t>本单位无收取信息处理费的情况</a:t>
            </a:r>
            <a:endParaRPr lang="zh-CN" altLang="en-US" sz="1600" b="1" dirty="0">
              <a:solidFill>
                <a:schemeClr val="tx1"/>
              </a:solidFill>
              <a:latin typeface="黑体" panose="02010609060101010101" charset="-122"/>
              <a:ea typeface="黑体" panose="02010609060101010101" charset="-122"/>
              <a:cs typeface="+mn-ea"/>
              <a:sym typeface="+mn-lt"/>
            </a:endParaRPr>
          </a:p>
        </p:txBody>
      </p:sp>
      <p:sp>
        <p:nvSpPr>
          <p:cNvPr id="70" name="Text Placeholder 3"/>
          <p:cNvSpPr txBox="1"/>
          <p:nvPr/>
        </p:nvSpPr>
        <p:spPr>
          <a:xfrm>
            <a:off x="1854200" y="1882775"/>
            <a:ext cx="3286760" cy="1107440"/>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nSpc>
                <a:spcPct val="150000"/>
              </a:lnSpc>
            </a:pPr>
            <a:r>
              <a:rPr dirty="0">
                <a:solidFill>
                  <a:schemeClr val="tx1"/>
                </a:solidFill>
                <a:cs typeface="+mn-ea"/>
                <a:sym typeface="+mn-lt"/>
              </a:rPr>
              <a:t>本行政机关落实上级年度政务公开工作要点情况：认真按照要求规范上报，及时更新，做到内容、信息准确无误</a:t>
            </a:r>
            <a:r>
              <a:rPr dirty="0">
                <a:solidFill>
                  <a:prstClr val="black">
                    <a:lumMod val="50000"/>
                    <a:lumOff val="50000"/>
                  </a:prstClr>
                </a:solidFill>
                <a:cs typeface="+mn-ea"/>
                <a:sym typeface="+mn-lt"/>
              </a:rPr>
              <a:t>。</a:t>
            </a:r>
            <a:endParaRPr dirty="0">
              <a:solidFill>
                <a:prstClr val="black">
                  <a:lumMod val="50000"/>
                  <a:lumOff val="50000"/>
                </a:prstClr>
              </a:solidFill>
              <a:cs typeface="+mn-ea"/>
              <a:sym typeface="+mn-lt"/>
            </a:endParaRPr>
          </a:p>
        </p:txBody>
      </p:sp>
      <p:sp>
        <p:nvSpPr>
          <p:cNvPr id="72" name="Text Placeholder 3"/>
          <p:cNvSpPr txBox="1"/>
          <p:nvPr/>
        </p:nvSpPr>
        <p:spPr>
          <a:xfrm>
            <a:off x="4196715" y="5598795"/>
            <a:ext cx="2426335" cy="986790"/>
          </a:xfrm>
          <a:prstGeom prst="rect">
            <a:avLst/>
          </a:prstGeom>
        </p:spPr>
        <p:txBody>
          <a:bodyPr wrap="square" lIns="0" tIns="0" rIns="0" bIns="0" anchor="ctr" anchorCtr="0">
            <a:no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nSpc>
                <a:spcPct val="150000"/>
              </a:lnSpc>
            </a:pPr>
            <a:r>
              <a:rPr sz="1400" dirty="0">
                <a:solidFill>
                  <a:schemeClr val="tx1"/>
                </a:solidFill>
                <a:latin typeface="黑体" panose="02010609060101010101" charset="-122"/>
                <a:ea typeface="黑体" panose="02010609060101010101" charset="-122"/>
                <a:cs typeface="黑体" panose="02010609060101010101" charset="-122"/>
                <a:sym typeface="+mn-lt"/>
              </a:rPr>
              <a:t>本单位2022年度办理政协提案1件，已对市政协十五届一次会议第156号提案的办理情况进行公开答复</a:t>
            </a:r>
            <a:endParaRPr sz="1400" dirty="0">
              <a:solidFill>
                <a:schemeClr val="tx1"/>
              </a:solidFill>
              <a:latin typeface="黑体" panose="02010609060101010101" charset="-122"/>
              <a:ea typeface="黑体" panose="02010609060101010101" charset="-122"/>
              <a:cs typeface="黑体" panose="02010609060101010101" charset="-122"/>
              <a:sym typeface="+mn-lt"/>
            </a:endParaRPr>
          </a:p>
        </p:txBody>
      </p:sp>
      <p:sp>
        <p:nvSpPr>
          <p:cNvPr id="74" name="Text Placeholder 3"/>
          <p:cNvSpPr txBox="1"/>
          <p:nvPr/>
        </p:nvSpPr>
        <p:spPr>
          <a:xfrm>
            <a:off x="5315585" y="1509395"/>
            <a:ext cx="3319780" cy="1452880"/>
          </a:xfrm>
          <a:prstGeom prst="rect">
            <a:avLst/>
          </a:prstGeom>
        </p:spPr>
        <p:txBody>
          <a:bodyPr wrap="square" lIns="0" tIns="0" rIns="0" bIns="0" anchor="ctr" anchorCtr="0">
            <a:no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nSpc>
                <a:spcPct val="150000"/>
              </a:lnSpc>
            </a:pPr>
            <a:r>
              <a:rPr dirty="0">
                <a:solidFill>
                  <a:schemeClr val="tx1"/>
                </a:solidFill>
                <a:cs typeface="+mn-ea"/>
                <a:sym typeface="+mn-lt"/>
              </a:rPr>
              <a:t>本行政机关年度政务公开工作创新情况：实行AB岗位，明确办公室两位同志共同做好信息公开工作，及时补位、互相监督，确保信息公开工作及时、准确。</a:t>
            </a:r>
            <a:endParaRPr dirty="0">
              <a:solidFill>
                <a:schemeClr val="tx1"/>
              </a:solidFill>
              <a:cs typeface="+mn-ea"/>
              <a:sym typeface="+mn-lt"/>
            </a:endParaRPr>
          </a:p>
        </p:txBody>
      </p:sp>
      <p:sp>
        <p:nvSpPr>
          <p:cNvPr id="76" name="Text Placeholder 3"/>
          <p:cNvSpPr txBox="1"/>
          <p:nvPr/>
        </p:nvSpPr>
        <p:spPr>
          <a:xfrm>
            <a:off x="7491081" y="5437369"/>
            <a:ext cx="2018299" cy="969010"/>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nSpc>
                <a:spcPct val="150000"/>
              </a:lnSpc>
            </a:pPr>
            <a:r>
              <a:rPr sz="1400" dirty="0">
                <a:solidFill>
                  <a:schemeClr val="tx1"/>
                </a:solidFill>
                <a:latin typeface="黑体" panose="02010609060101010101" charset="-122"/>
                <a:ea typeface="黑体" panose="02010609060101010101" charset="-122"/>
                <a:cs typeface="+mn-ea"/>
                <a:sym typeface="+mn-lt"/>
              </a:rPr>
              <a:t>本单位政府信息公开工作年度报告数据统计需要说明的事项：无。</a:t>
            </a:r>
            <a:endParaRPr sz="1400" dirty="0">
              <a:solidFill>
                <a:schemeClr val="tx1"/>
              </a:solidFill>
              <a:latin typeface="黑体" panose="02010609060101010101" charset="-122"/>
              <a:ea typeface="黑体" panose="02010609060101010101" charset="-122"/>
              <a:cs typeface="+mn-ea"/>
              <a:sym typeface="+mn-lt"/>
            </a:endParaRPr>
          </a:p>
        </p:txBody>
      </p:sp>
      <p:sp>
        <p:nvSpPr>
          <p:cNvPr id="78" name="Text Placeholder 3"/>
          <p:cNvSpPr txBox="1"/>
          <p:nvPr/>
        </p:nvSpPr>
        <p:spPr>
          <a:xfrm>
            <a:off x="8825865" y="1624330"/>
            <a:ext cx="3153410" cy="1502410"/>
          </a:xfrm>
          <a:prstGeom prst="rect">
            <a:avLst/>
          </a:prstGeom>
        </p:spPr>
        <p:txBody>
          <a:bodyPr wrap="square" lIns="0" tIns="0" rIns="0" bIns="0" anchor="ctr" anchorCtr="0">
            <a:no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nSpc>
                <a:spcPct val="150000"/>
              </a:lnSpc>
            </a:pPr>
            <a:r>
              <a:rPr sz="1400" dirty="0">
                <a:solidFill>
                  <a:prstClr val="black">
                    <a:lumMod val="50000"/>
                    <a:lumOff val="50000"/>
                  </a:prstClr>
                </a:solidFill>
                <a:latin typeface="黑体" panose="02010609060101010101" charset="-122"/>
                <a:ea typeface="黑体" panose="02010609060101010101" charset="-122"/>
                <a:cs typeface="+mn-ea"/>
                <a:sym typeface="+mn-lt"/>
              </a:rPr>
              <a:t>本单位认为需要报告的其他事项：无。</a:t>
            </a:r>
            <a:endParaRPr sz="1400" dirty="0">
              <a:solidFill>
                <a:prstClr val="black">
                  <a:lumMod val="50000"/>
                  <a:lumOff val="50000"/>
                </a:prstClr>
              </a:solidFill>
              <a:latin typeface="黑体" panose="02010609060101010101" charset="-122"/>
              <a:ea typeface="黑体" panose="02010609060101010101" charset="-122"/>
              <a:cs typeface="+mn-ea"/>
              <a:sym typeface="+mn-lt"/>
            </a:endParaRPr>
          </a:p>
          <a:p>
            <a:pPr>
              <a:lnSpc>
                <a:spcPct val="150000"/>
              </a:lnSpc>
            </a:pPr>
            <a:r>
              <a:rPr sz="1400" dirty="0">
                <a:solidFill>
                  <a:prstClr val="black">
                    <a:lumMod val="50000"/>
                    <a:lumOff val="50000"/>
                  </a:prstClr>
                </a:solidFill>
                <a:latin typeface="黑体" panose="02010609060101010101" charset="-122"/>
                <a:ea typeface="黑体" panose="02010609060101010101" charset="-122"/>
                <a:cs typeface="+mn-ea"/>
                <a:sym typeface="+mn-lt"/>
              </a:rPr>
              <a:t>其他有关文件专门要求通过政府信息公开工作年度报告予以报告的事项：无。</a:t>
            </a:r>
            <a:endParaRPr sz="1400" dirty="0">
              <a:solidFill>
                <a:prstClr val="black">
                  <a:lumMod val="50000"/>
                  <a:lumOff val="50000"/>
                </a:prstClr>
              </a:solidFill>
              <a:latin typeface="黑体" panose="02010609060101010101" charset="-122"/>
              <a:ea typeface="黑体" panose="02010609060101010101" charset="-122"/>
              <a:cs typeface="+mn-ea"/>
              <a:sym typeface="+mn-lt"/>
            </a:endParaRPr>
          </a:p>
        </p:txBody>
      </p:sp>
      <p:sp>
        <p:nvSpPr>
          <p:cNvPr id="8" name="文本框 7"/>
          <p:cNvSpPr txBox="1"/>
          <p:nvPr/>
        </p:nvSpPr>
        <p:spPr>
          <a:xfrm>
            <a:off x="4947285" y="489585"/>
            <a:ext cx="6830060" cy="828675"/>
          </a:xfrm>
          <a:prstGeom prst="rect">
            <a:avLst/>
          </a:prstGeom>
          <a:noFill/>
        </p:spPr>
        <p:txBody>
          <a:bodyPr wrap="square" rtlCol="0">
            <a:noAutofit/>
          </a:bodyPr>
          <a:p>
            <a:r>
              <a:rPr lang="zh-CN" altLang="en-US"/>
              <a:t>主要报告本单位认为需要报告的其他事项，以及其他有关文件专门要求通过政府信息公开工作年度报告予以报告的事项：</a:t>
            </a:r>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300">
        <p14:pa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10000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500" fill="hold"/>
                                        <p:tgtEl>
                                          <p:spTgt spid="2"/>
                                        </p:tgtEl>
                                        <p:attrNameLst>
                                          <p:attrName>ppt_x</p:attrName>
                                        </p:attrNameLst>
                                      </p:cBhvr>
                                      <p:tavLst>
                                        <p:tav tm="0">
                                          <p:val>
                                            <p:strVal val="0-#ppt_w/2"/>
                                          </p:val>
                                        </p:tav>
                                        <p:tav tm="100000">
                                          <p:val>
                                            <p:strVal val="#ppt_x"/>
                                          </p:val>
                                        </p:tav>
                                      </p:tavLst>
                                    </p:anim>
                                    <p:anim calcmode="lin" valueType="num">
                                      <p:cBhvr additive="base">
                                        <p:cTn id="8" dur="1500" fill="hold"/>
                                        <p:tgtEl>
                                          <p:spTgt spid="2"/>
                                        </p:tgtEl>
                                        <p:attrNameLst>
                                          <p:attrName>ppt_y</p:attrName>
                                        </p:attrNameLst>
                                      </p:cBhvr>
                                      <p:tavLst>
                                        <p:tav tm="0">
                                          <p:val>
                                            <p:strVal val="#ppt_y"/>
                                          </p:val>
                                        </p:tav>
                                        <p:tav tm="100000">
                                          <p:val>
                                            <p:strVal val="#ppt_y"/>
                                          </p:val>
                                        </p:tav>
                                      </p:tavLst>
                                    </p:anim>
                                  </p:childTnLst>
                                </p:cTn>
                              </p:par>
                              <p:par>
                                <p:cTn id="9" presetID="53" presetClass="entr" presetSubtype="16" fill="hold" grpId="0" nodeType="withEffect">
                                  <p:stCondLst>
                                    <p:cond delay="1000"/>
                                  </p:stCondLst>
                                  <p:iterate type="lt">
                                    <p:tmPct val="10000"/>
                                  </p:iterate>
                                  <p:childTnLst>
                                    <p:set>
                                      <p:cBhvr>
                                        <p:cTn id="10" dur="1" fill="hold">
                                          <p:stCondLst>
                                            <p:cond delay="0"/>
                                          </p:stCondLst>
                                        </p:cTn>
                                        <p:tgtEl>
                                          <p:spTgt spid="7"/>
                                        </p:tgtEl>
                                        <p:attrNameLst>
                                          <p:attrName>style.visibility</p:attrName>
                                        </p:attrNameLst>
                                      </p:cBhvr>
                                      <p:to>
                                        <p:strVal val="visible"/>
                                      </p:to>
                                    </p:set>
                                    <p:anim calcmode="lin" valueType="num">
                                      <p:cBhvr>
                                        <p:cTn id="11" dur="500" fill="hold"/>
                                        <p:tgtEl>
                                          <p:spTgt spid="7"/>
                                        </p:tgtEl>
                                        <p:attrNameLst>
                                          <p:attrName>ppt_w</p:attrName>
                                        </p:attrNameLst>
                                      </p:cBhvr>
                                      <p:tavLst>
                                        <p:tav tm="0">
                                          <p:val>
                                            <p:fltVal val="0"/>
                                          </p:val>
                                        </p:tav>
                                        <p:tav tm="100000">
                                          <p:val>
                                            <p:strVal val="#ppt_w"/>
                                          </p:val>
                                        </p:tav>
                                      </p:tavLst>
                                    </p:anim>
                                    <p:anim calcmode="lin" valueType="num">
                                      <p:cBhvr>
                                        <p:cTn id="12" dur="500" fill="hold"/>
                                        <p:tgtEl>
                                          <p:spTgt spid="7"/>
                                        </p:tgtEl>
                                        <p:attrNameLst>
                                          <p:attrName>ppt_h</p:attrName>
                                        </p:attrNameLst>
                                      </p:cBhvr>
                                      <p:tavLst>
                                        <p:tav tm="0">
                                          <p:val>
                                            <p:fltVal val="0"/>
                                          </p:val>
                                        </p:tav>
                                        <p:tav tm="100000">
                                          <p:val>
                                            <p:strVal val="#ppt_h"/>
                                          </p:val>
                                        </p:tav>
                                      </p:tavLst>
                                    </p:anim>
                                    <p:animEffect transition="in" filter="fade">
                                      <p:cBhvr>
                                        <p:cTn id="13" dur="500"/>
                                        <p:tgtEl>
                                          <p:spTgt spid="7"/>
                                        </p:tgtEl>
                                      </p:cBhvr>
                                    </p:animEffect>
                                  </p:childTnLst>
                                </p:cTn>
                              </p:par>
                              <p:par>
                                <p:cTn id="14" presetID="10" presetClass="entr" presetSubtype="0" fill="hold" nodeType="withEffect">
                                  <p:stCondLst>
                                    <p:cond delay="500"/>
                                  </p:stCondLst>
                                  <p:childTnLst>
                                    <p:set>
                                      <p:cBhvr>
                                        <p:cTn id="15" dur="1" fill="hold">
                                          <p:stCondLst>
                                            <p:cond delay="0"/>
                                          </p:stCondLst>
                                        </p:cTn>
                                        <p:tgtEl>
                                          <p:spTgt spid="62"/>
                                        </p:tgtEl>
                                        <p:attrNameLst>
                                          <p:attrName>style.visibility</p:attrName>
                                        </p:attrNameLst>
                                      </p:cBhvr>
                                      <p:to>
                                        <p:strVal val="visible"/>
                                      </p:to>
                                    </p:set>
                                    <p:animEffect transition="in" filter="fade">
                                      <p:cBhvr>
                                        <p:cTn id="16" dur="250"/>
                                        <p:tgtEl>
                                          <p:spTgt spid="62"/>
                                        </p:tgtEl>
                                      </p:cBhvr>
                                    </p:animEffect>
                                  </p:childTnLst>
                                </p:cTn>
                              </p:par>
                              <p:par>
                                <p:cTn id="17" presetID="35" presetClass="path" presetSubtype="0" decel="100000" fill="hold" nodeType="withEffect">
                                  <p:stCondLst>
                                    <p:cond delay="500"/>
                                  </p:stCondLst>
                                  <p:childTnLst>
                                    <p:animMotion origin="layout" path="M -3.95833E-6 -4.81481E-6 L -0.43789 0.89213 " pathEditMode="relative" rAng="0" ptsTypes="AA">
                                      <p:cBhvr>
                                        <p:cTn id="18" dur="1250" spd="-100000" fill="hold"/>
                                        <p:tgtEl>
                                          <p:spTgt spid="62"/>
                                        </p:tgtEl>
                                        <p:attrNameLst>
                                          <p:attrName>ppt_x</p:attrName>
                                          <p:attrName>ppt_y</p:attrName>
                                        </p:attrNameLst>
                                      </p:cBhvr>
                                      <p:rCtr x="-21888" y="44606"/>
                                    </p:animMotion>
                                  </p:childTnLst>
                                </p:cTn>
                              </p:par>
                              <p:par>
                                <p:cTn id="19" presetID="10" presetClass="entr" presetSubtype="0" fill="hold" grpId="0" nodeType="withEffect">
                                  <p:stCondLst>
                                    <p:cond delay="750"/>
                                  </p:stCondLst>
                                  <p:childTnLst>
                                    <p:set>
                                      <p:cBhvr>
                                        <p:cTn id="20" dur="1" fill="hold">
                                          <p:stCondLst>
                                            <p:cond delay="0"/>
                                          </p:stCondLst>
                                        </p:cTn>
                                        <p:tgtEl>
                                          <p:spTgt spid="67"/>
                                        </p:tgtEl>
                                        <p:attrNameLst>
                                          <p:attrName>style.visibility</p:attrName>
                                        </p:attrNameLst>
                                      </p:cBhvr>
                                      <p:to>
                                        <p:strVal val="visible"/>
                                      </p:to>
                                    </p:set>
                                    <p:animEffect transition="in" filter="fade">
                                      <p:cBhvr>
                                        <p:cTn id="21" dur="1250"/>
                                        <p:tgtEl>
                                          <p:spTgt spid="67"/>
                                        </p:tgtEl>
                                      </p:cBhvr>
                                    </p:animEffect>
                                  </p:childTnLst>
                                </p:cTn>
                              </p:par>
                              <p:par>
                                <p:cTn id="22" presetID="35" presetClass="path" presetSubtype="0" decel="100000" fill="hold" grpId="1" nodeType="withEffect">
                                  <p:stCondLst>
                                    <p:cond delay="750"/>
                                  </p:stCondLst>
                                  <p:childTnLst>
                                    <p:animMotion origin="layout" path="M 2.08333E-6 -3.7037E-6 L -0.25 -3.7037E-6 " pathEditMode="relative" rAng="0" ptsTypes="AA">
                                      <p:cBhvr>
                                        <p:cTn id="23" dur="1250" spd="-100000" fill="hold"/>
                                        <p:tgtEl>
                                          <p:spTgt spid="67"/>
                                        </p:tgtEl>
                                        <p:attrNameLst>
                                          <p:attrName>ppt_x</p:attrName>
                                          <p:attrName>ppt_y</p:attrName>
                                        </p:attrNameLst>
                                      </p:cBhvr>
                                      <p:rCtr x="-12500" y="0"/>
                                    </p:animMotion>
                                  </p:childTnLst>
                                </p:cTn>
                              </p:par>
                              <p:par>
                                <p:cTn id="24" presetID="22" presetClass="entr" presetSubtype="4" fill="hold" nodeType="withEffect">
                                  <p:stCondLst>
                                    <p:cond delay="1250"/>
                                  </p:stCondLst>
                                  <p:childTnLst>
                                    <p:set>
                                      <p:cBhvr>
                                        <p:cTn id="25" dur="1" fill="hold">
                                          <p:stCondLst>
                                            <p:cond delay="0"/>
                                          </p:stCondLst>
                                        </p:cTn>
                                        <p:tgtEl>
                                          <p:spTgt spid="57"/>
                                        </p:tgtEl>
                                        <p:attrNameLst>
                                          <p:attrName>style.visibility</p:attrName>
                                        </p:attrNameLst>
                                      </p:cBhvr>
                                      <p:to>
                                        <p:strVal val="visible"/>
                                      </p:to>
                                    </p:set>
                                    <p:animEffect transition="in" filter="wipe(down)">
                                      <p:cBhvr>
                                        <p:cTn id="26" dur="750"/>
                                        <p:tgtEl>
                                          <p:spTgt spid="57"/>
                                        </p:tgtEl>
                                      </p:cBhvr>
                                    </p:animEffect>
                                  </p:childTnLst>
                                </p:cTn>
                              </p:par>
                              <p:par>
                                <p:cTn id="27" presetID="10" presetClass="entr" presetSubtype="0" fill="hold" nodeType="withEffect">
                                  <p:stCondLst>
                                    <p:cond delay="1500"/>
                                  </p:stCondLst>
                                  <p:childTnLst>
                                    <p:set>
                                      <p:cBhvr>
                                        <p:cTn id="28" dur="1" fill="hold">
                                          <p:stCondLst>
                                            <p:cond delay="0"/>
                                          </p:stCondLst>
                                        </p:cTn>
                                        <p:tgtEl>
                                          <p:spTgt spid="32"/>
                                        </p:tgtEl>
                                        <p:attrNameLst>
                                          <p:attrName>style.visibility</p:attrName>
                                        </p:attrNameLst>
                                      </p:cBhvr>
                                      <p:to>
                                        <p:strVal val="visible"/>
                                      </p:to>
                                    </p:set>
                                    <p:animEffect transition="in" filter="fade">
                                      <p:cBhvr>
                                        <p:cTn id="29" dur="250"/>
                                        <p:tgtEl>
                                          <p:spTgt spid="32"/>
                                        </p:tgtEl>
                                      </p:cBhvr>
                                    </p:animEffect>
                                  </p:childTnLst>
                                </p:cTn>
                              </p:par>
                              <p:par>
                                <p:cTn id="30" presetID="35" presetClass="path" presetSubtype="0" decel="100000" fill="hold" nodeType="withEffect">
                                  <p:stCondLst>
                                    <p:cond delay="1500"/>
                                  </p:stCondLst>
                                  <p:childTnLst>
                                    <p:animMotion origin="layout" path="M 3.75E-6 7.40741E-7 L -0.43789 0.89213 " pathEditMode="relative" rAng="0" ptsTypes="AA">
                                      <p:cBhvr>
                                        <p:cTn id="31" dur="1250" spd="-100000" fill="hold"/>
                                        <p:tgtEl>
                                          <p:spTgt spid="32"/>
                                        </p:tgtEl>
                                        <p:attrNameLst>
                                          <p:attrName>ppt_x</p:attrName>
                                          <p:attrName>ppt_y</p:attrName>
                                        </p:attrNameLst>
                                      </p:cBhvr>
                                      <p:rCtr x="-21901" y="44606"/>
                                    </p:animMotion>
                                  </p:childTnLst>
                                </p:cTn>
                              </p:par>
                              <p:par>
                                <p:cTn id="32" presetID="10" presetClass="entr" presetSubtype="0" fill="hold" grpId="0" nodeType="withEffect">
                                  <p:stCondLst>
                                    <p:cond delay="2000"/>
                                  </p:stCondLst>
                                  <p:childTnLst>
                                    <p:set>
                                      <p:cBhvr>
                                        <p:cTn id="33" dur="1" fill="hold">
                                          <p:stCondLst>
                                            <p:cond delay="0"/>
                                          </p:stCondLst>
                                        </p:cTn>
                                        <p:tgtEl>
                                          <p:spTgt spid="70"/>
                                        </p:tgtEl>
                                        <p:attrNameLst>
                                          <p:attrName>style.visibility</p:attrName>
                                        </p:attrNameLst>
                                      </p:cBhvr>
                                      <p:to>
                                        <p:strVal val="visible"/>
                                      </p:to>
                                    </p:set>
                                    <p:animEffect transition="in" filter="fade">
                                      <p:cBhvr>
                                        <p:cTn id="34" dur="1250"/>
                                        <p:tgtEl>
                                          <p:spTgt spid="70"/>
                                        </p:tgtEl>
                                      </p:cBhvr>
                                    </p:animEffect>
                                  </p:childTnLst>
                                </p:cTn>
                              </p:par>
                              <p:par>
                                <p:cTn id="35" presetID="63" presetClass="path" presetSubtype="0" decel="100000" fill="hold" grpId="1" nodeType="withEffect">
                                  <p:stCondLst>
                                    <p:cond delay="2000"/>
                                  </p:stCondLst>
                                  <p:childTnLst>
                                    <p:animMotion origin="layout" path="M 4.79167E-6 -2.59259E-6 L 0.25 -2.59259E-6 " pathEditMode="relative" rAng="0" ptsTypes="AA">
                                      <p:cBhvr>
                                        <p:cTn id="36" dur="1250" spd="-100000" fill="hold"/>
                                        <p:tgtEl>
                                          <p:spTgt spid="70"/>
                                        </p:tgtEl>
                                        <p:attrNameLst>
                                          <p:attrName>ppt_x</p:attrName>
                                          <p:attrName>ppt_y</p:attrName>
                                        </p:attrNameLst>
                                      </p:cBhvr>
                                      <p:rCtr x="12500" y="0"/>
                                    </p:animMotion>
                                  </p:childTnLst>
                                </p:cTn>
                              </p:par>
                              <p:par>
                                <p:cTn id="37" presetID="22" presetClass="entr" presetSubtype="8" fill="hold" nodeType="withEffect">
                                  <p:stCondLst>
                                    <p:cond delay="2250"/>
                                  </p:stCondLst>
                                  <p:childTnLst>
                                    <p:set>
                                      <p:cBhvr>
                                        <p:cTn id="38" dur="1" fill="hold">
                                          <p:stCondLst>
                                            <p:cond delay="0"/>
                                          </p:stCondLst>
                                        </p:cTn>
                                        <p:tgtEl>
                                          <p:spTgt spid="61"/>
                                        </p:tgtEl>
                                        <p:attrNameLst>
                                          <p:attrName>style.visibility</p:attrName>
                                        </p:attrNameLst>
                                      </p:cBhvr>
                                      <p:to>
                                        <p:strVal val="visible"/>
                                      </p:to>
                                    </p:set>
                                    <p:animEffect transition="in" filter="wipe(left)">
                                      <p:cBhvr>
                                        <p:cTn id="39" dur="750"/>
                                        <p:tgtEl>
                                          <p:spTgt spid="61"/>
                                        </p:tgtEl>
                                      </p:cBhvr>
                                    </p:animEffect>
                                  </p:childTnLst>
                                </p:cTn>
                              </p:par>
                              <p:par>
                                <p:cTn id="40" presetID="10" presetClass="entr" presetSubtype="0" fill="hold" nodeType="withEffect">
                                  <p:stCondLst>
                                    <p:cond delay="2500"/>
                                  </p:stCondLst>
                                  <p:childTnLst>
                                    <p:set>
                                      <p:cBhvr>
                                        <p:cTn id="41" dur="1" fill="hold">
                                          <p:stCondLst>
                                            <p:cond delay="0"/>
                                          </p:stCondLst>
                                        </p:cTn>
                                        <p:tgtEl>
                                          <p:spTgt spid="37"/>
                                        </p:tgtEl>
                                        <p:attrNameLst>
                                          <p:attrName>style.visibility</p:attrName>
                                        </p:attrNameLst>
                                      </p:cBhvr>
                                      <p:to>
                                        <p:strVal val="visible"/>
                                      </p:to>
                                    </p:set>
                                    <p:animEffect transition="in" filter="fade">
                                      <p:cBhvr>
                                        <p:cTn id="42" dur="250"/>
                                        <p:tgtEl>
                                          <p:spTgt spid="37"/>
                                        </p:tgtEl>
                                      </p:cBhvr>
                                    </p:animEffect>
                                  </p:childTnLst>
                                </p:cTn>
                              </p:par>
                              <p:par>
                                <p:cTn id="43" presetID="35" presetClass="path" presetSubtype="0" decel="100000" fill="hold" nodeType="withEffect">
                                  <p:stCondLst>
                                    <p:cond delay="2500"/>
                                  </p:stCondLst>
                                  <p:childTnLst>
                                    <p:animMotion origin="layout" path="M -8.33333E-7 -4.81481E-6 L -0.43789 0.89213 " pathEditMode="relative" rAng="0" ptsTypes="AA">
                                      <p:cBhvr>
                                        <p:cTn id="44" dur="1250" spd="-100000" fill="hold"/>
                                        <p:tgtEl>
                                          <p:spTgt spid="37"/>
                                        </p:tgtEl>
                                        <p:attrNameLst>
                                          <p:attrName>ppt_x</p:attrName>
                                          <p:attrName>ppt_y</p:attrName>
                                        </p:attrNameLst>
                                      </p:cBhvr>
                                      <p:rCtr x="-21901" y="44606"/>
                                    </p:animMotion>
                                  </p:childTnLst>
                                </p:cTn>
                              </p:par>
                              <p:par>
                                <p:cTn id="45" presetID="10" presetClass="entr" presetSubtype="0" fill="hold" grpId="0" nodeType="withEffect">
                                  <p:stCondLst>
                                    <p:cond delay="3000"/>
                                  </p:stCondLst>
                                  <p:childTnLst>
                                    <p:set>
                                      <p:cBhvr>
                                        <p:cTn id="46" dur="1" fill="hold">
                                          <p:stCondLst>
                                            <p:cond delay="0"/>
                                          </p:stCondLst>
                                        </p:cTn>
                                        <p:tgtEl>
                                          <p:spTgt spid="72"/>
                                        </p:tgtEl>
                                        <p:attrNameLst>
                                          <p:attrName>style.visibility</p:attrName>
                                        </p:attrNameLst>
                                      </p:cBhvr>
                                      <p:to>
                                        <p:strVal val="visible"/>
                                      </p:to>
                                    </p:set>
                                    <p:animEffect transition="in" filter="fade">
                                      <p:cBhvr>
                                        <p:cTn id="47" dur="1250"/>
                                        <p:tgtEl>
                                          <p:spTgt spid="72"/>
                                        </p:tgtEl>
                                      </p:cBhvr>
                                    </p:animEffect>
                                  </p:childTnLst>
                                </p:cTn>
                              </p:par>
                              <p:par>
                                <p:cTn id="48" presetID="63" presetClass="path" presetSubtype="0" decel="100000" fill="hold" grpId="1" nodeType="withEffect">
                                  <p:stCondLst>
                                    <p:cond delay="3000"/>
                                  </p:stCondLst>
                                  <p:childTnLst>
                                    <p:animMotion origin="layout" path="M -3.125E-6 4.44444E-6 L 0.25 4.44444E-6 " pathEditMode="relative" rAng="0" ptsTypes="AA">
                                      <p:cBhvr>
                                        <p:cTn id="49" dur="1250" spd="-100000" fill="hold"/>
                                        <p:tgtEl>
                                          <p:spTgt spid="72"/>
                                        </p:tgtEl>
                                        <p:attrNameLst>
                                          <p:attrName>ppt_x</p:attrName>
                                          <p:attrName>ppt_y</p:attrName>
                                        </p:attrNameLst>
                                      </p:cBhvr>
                                      <p:rCtr x="12500" y="0"/>
                                    </p:animMotion>
                                  </p:childTnLst>
                                </p:cTn>
                              </p:par>
                              <p:par>
                                <p:cTn id="50" presetID="22" presetClass="entr" presetSubtype="8" fill="hold" nodeType="withEffect">
                                  <p:stCondLst>
                                    <p:cond delay="3250"/>
                                  </p:stCondLst>
                                  <p:childTnLst>
                                    <p:set>
                                      <p:cBhvr>
                                        <p:cTn id="51" dur="1" fill="hold">
                                          <p:stCondLst>
                                            <p:cond delay="0"/>
                                          </p:stCondLst>
                                        </p:cTn>
                                        <p:tgtEl>
                                          <p:spTgt spid="58"/>
                                        </p:tgtEl>
                                        <p:attrNameLst>
                                          <p:attrName>style.visibility</p:attrName>
                                        </p:attrNameLst>
                                      </p:cBhvr>
                                      <p:to>
                                        <p:strVal val="visible"/>
                                      </p:to>
                                    </p:set>
                                    <p:animEffect transition="in" filter="wipe(left)">
                                      <p:cBhvr>
                                        <p:cTn id="52" dur="750"/>
                                        <p:tgtEl>
                                          <p:spTgt spid="58"/>
                                        </p:tgtEl>
                                      </p:cBhvr>
                                    </p:animEffect>
                                  </p:childTnLst>
                                </p:cTn>
                              </p:par>
                              <p:par>
                                <p:cTn id="53" presetID="10" presetClass="entr" presetSubtype="0" fill="hold" nodeType="withEffect">
                                  <p:stCondLst>
                                    <p:cond delay="3500"/>
                                  </p:stCondLst>
                                  <p:childTnLst>
                                    <p:set>
                                      <p:cBhvr>
                                        <p:cTn id="54" dur="1" fill="hold">
                                          <p:stCondLst>
                                            <p:cond delay="0"/>
                                          </p:stCondLst>
                                        </p:cTn>
                                        <p:tgtEl>
                                          <p:spTgt spid="42"/>
                                        </p:tgtEl>
                                        <p:attrNameLst>
                                          <p:attrName>style.visibility</p:attrName>
                                        </p:attrNameLst>
                                      </p:cBhvr>
                                      <p:to>
                                        <p:strVal val="visible"/>
                                      </p:to>
                                    </p:set>
                                    <p:animEffect transition="in" filter="fade">
                                      <p:cBhvr>
                                        <p:cTn id="55" dur="250"/>
                                        <p:tgtEl>
                                          <p:spTgt spid="42"/>
                                        </p:tgtEl>
                                      </p:cBhvr>
                                    </p:animEffect>
                                  </p:childTnLst>
                                </p:cTn>
                              </p:par>
                              <p:par>
                                <p:cTn id="56" presetID="35" presetClass="path" presetSubtype="0" decel="100000" fill="hold" nodeType="withEffect">
                                  <p:stCondLst>
                                    <p:cond delay="3500"/>
                                  </p:stCondLst>
                                  <p:childTnLst>
                                    <p:animMotion origin="layout" path="M 8.33333E-7 7.40741E-7 L -0.43789 0.89213 " pathEditMode="relative" rAng="0" ptsTypes="AA">
                                      <p:cBhvr>
                                        <p:cTn id="57" dur="1250" spd="-100000" fill="hold"/>
                                        <p:tgtEl>
                                          <p:spTgt spid="42"/>
                                        </p:tgtEl>
                                        <p:attrNameLst>
                                          <p:attrName>ppt_x</p:attrName>
                                          <p:attrName>ppt_y</p:attrName>
                                        </p:attrNameLst>
                                      </p:cBhvr>
                                      <p:rCtr x="-21901" y="44606"/>
                                    </p:animMotion>
                                  </p:childTnLst>
                                </p:cTn>
                              </p:par>
                              <p:par>
                                <p:cTn id="58" presetID="10" presetClass="entr" presetSubtype="0" fill="hold" grpId="0" nodeType="withEffect">
                                  <p:stCondLst>
                                    <p:cond delay="4000"/>
                                  </p:stCondLst>
                                  <p:childTnLst>
                                    <p:set>
                                      <p:cBhvr>
                                        <p:cTn id="59" dur="1" fill="hold">
                                          <p:stCondLst>
                                            <p:cond delay="0"/>
                                          </p:stCondLst>
                                        </p:cTn>
                                        <p:tgtEl>
                                          <p:spTgt spid="74"/>
                                        </p:tgtEl>
                                        <p:attrNameLst>
                                          <p:attrName>style.visibility</p:attrName>
                                        </p:attrNameLst>
                                      </p:cBhvr>
                                      <p:to>
                                        <p:strVal val="visible"/>
                                      </p:to>
                                    </p:set>
                                    <p:animEffect transition="in" filter="fade">
                                      <p:cBhvr>
                                        <p:cTn id="60" dur="1250"/>
                                        <p:tgtEl>
                                          <p:spTgt spid="74"/>
                                        </p:tgtEl>
                                      </p:cBhvr>
                                    </p:animEffect>
                                  </p:childTnLst>
                                </p:cTn>
                              </p:par>
                              <p:par>
                                <p:cTn id="61" presetID="63" presetClass="path" presetSubtype="0" decel="100000" fill="hold" grpId="1" nodeType="withEffect">
                                  <p:stCondLst>
                                    <p:cond delay="4000"/>
                                  </p:stCondLst>
                                  <p:childTnLst>
                                    <p:animMotion origin="layout" path="M 2.70833E-6 3.7037E-7 L 0.25 3.7037E-7 " pathEditMode="relative" rAng="0" ptsTypes="AA">
                                      <p:cBhvr>
                                        <p:cTn id="62" dur="1250" spd="-100000" fill="hold"/>
                                        <p:tgtEl>
                                          <p:spTgt spid="74"/>
                                        </p:tgtEl>
                                        <p:attrNameLst>
                                          <p:attrName>ppt_x</p:attrName>
                                          <p:attrName>ppt_y</p:attrName>
                                        </p:attrNameLst>
                                      </p:cBhvr>
                                      <p:rCtr x="12500" y="0"/>
                                    </p:animMotion>
                                  </p:childTnLst>
                                </p:cTn>
                              </p:par>
                              <p:par>
                                <p:cTn id="63" presetID="22" presetClass="entr" presetSubtype="8" fill="hold" nodeType="withEffect">
                                  <p:stCondLst>
                                    <p:cond delay="4250"/>
                                  </p:stCondLst>
                                  <p:childTnLst>
                                    <p:set>
                                      <p:cBhvr>
                                        <p:cTn id="64" dur="1" fill="hold">
                                          <p:stCondLst>
                                            <p:cond delay="0"/>
                                          </p:stCondLst>
                                        </p:cTn>
                                        <p:tgtEl>
                                          <p:spTgt spid="60"/>
                                        </p:tgtEl>
                                        <p:attrNameLst>
                                          <p:attrName>style.visibility</p:attrName>
                                        </p:attrNameLst>
                                      </p:cBhvr>
                                      <p:to>
                                        <p:strVal val="visible"/>
                                      </p:to>
                                    </p:set>
                                    <p:animEffect transition="in" filter="wipe(left)">
                                      <p:cBhvr>
                                        <p:cTn id="65" dur="750"/>
                                        <p:tgtEl>
                                          <p:spTgt spid="60"/>
                                        </p:tgtEl>
                                      </p:cBhvr>
                                    </p:animEffect>
                                  </p:childTnLst>
                                </p:cTn>
                              </p:par>
                              <p:par>
                                <p:cTn id="66" presetID="10" presetClass="entr" presetSubtype="0" fill="hold" nodeType="withEffect">
                                  <p:stCondLst>
                                    <p:cond delay="4500"/>
                                  </p:stCondLst>
                                  <p:childTnLst>
                                    <p:set>
                                      <p:cBhvr>
                                        <p:cTn id="67" dur="1" fill="hold">
                                          <p:stCondLst>
                                            <p:cond delay="0"/>
                                          </p:stCondLst>
                                        </p:cTn>
                                        <p:tgtEl>
                                          <p:spTgt spid="47"/>
                                        </p:tgtEl>
                                        <p:attrNameLst>
                                          <p:attrName>style.visibility</p:attrName>
                                        </p:attrNameLst>
                                      </p:cBhvr>
                                      <p:to>
                                        <p:strVal val="visible"/>
                                      </p:to>
                                    </p:set>
                                    <p:animEffect transition="in" filter="fade">
                                      <p:cBhvr>
                                        <p:cTn id="68" dur="250"/>
                                        <p:tgtEl>
                                          <p:spTgt spid="47"/>
                                        </p:tgtEl>
                                      </p:cBhvr>
                                    </p:animEffect>
                                  </p:childTnLst>
                                </p:cTn>
                              </p:par>
                              <p:par>
                                <p:cTn id="69" presetID="35" presetClass="path" presetSubtype="0" decel="100000" fill="hold" nodeType="withEffect">
                                  <p:stCondLst>
                                    <p:cond delay="4500"/>
                                  </p:stCondLst>
                                  <p:childTnLst>
                                    <p:animMotion origin="layout" path="M -2.29167E-6 -4.81481E-6 L -0.43789 0.89213 " pathEditMode="relative" rAng="0" ptsTypes="AA">
                                      <p:cBhvr>
                                        <p:cTn id="70" dur="1250" spd="-100000" fill="hold"/>
                                        <p:tgtEl>
                                          <p:spTgt spid="47"/>
                                        </p:tgtEl>
                                        <p:attrNameLst>
                                          <p:attrName>ppt_x</p:attrName>
                                          <p:attrName>ppt_y</p:attrName>
                                        </p:attrNameLst>
                                      </p:cBhvr>
                                      <p:rCtr x="-21901" y="44606"/>
                                    </p:animMotion>
                                  </p:childTnLst>
                                </p:cTn>
                              </p:par>
                              <p:par>
                                <p:cTn id="71" presetID="10" presetClass="entr" presetSubtype="0" fill="hold" grpId="0" nodeType="withEffect">
                                  <p:stCondLst>
                                    <p:cond delay="5000"/>
                                  </p:stCondLst>
                                  <p:childTnLst>
                                    <p:set>
                                      <p:cBhvr>
                                        <p:cTn id="72" dur="1" fill="hold">
                                          <p:stCondLst>
                                            <p:cond delay="0"/>
                                          </p:stCondLst>
                                        </p:cTn>
                                        <p:tgtEl>
                                          <p:spTgt spid="76"/>
                                        </p:tgtEl>
                                        <p:attrNameLst>
                                          <p:attrName>style.visibility</p:attrName>
                                        </p:attrNameLst>
                                      </p:cBhvr>
                                      <p:to>
                                        <p:strVal val="visible"/>
                                      </p:to>
                                    </p:set>
                                    <p:animEffect transition="in" filter="fade">
                                      <p:cBhvr>
                                        <p:cTn id="73" dur="1250"/>
                                        <p:tgtEl>
                                          <p:spTgt spid="76"/>
                                        </p:tgtEl>
                                      </p:cBhvr>
                                    </p:animEffect>
                                  </p:childTnLst>
                                </p:cTn>
                              </p:par>
                              <p:par>
                                <p:cTn id="74" presetID="63" presetClass="path" presetSubtype="0" decel="100000" fill="hold" grpId="1" nodeType="withEffect">
                                  <p:stCondLst>
                                    <p:cond delay="5000"/>
                                  </p:stCondLst>
                                  <p:childTnLst>
                                    <p:animMotion origin="layout" path="M 4.58333E-6 4.07407E-6 L 0.25 4.07407E-6 " pathEditMode="relative" rAng="0" ptsTypes="AA">
                                      <p:cBhvr>
                                        <p:cTn id="75" dur="1250" spd="-100000" fill="hold"/>
                                        <p:tgtEl>
                                          <p:spTgt spid="76"/>
                                        </p:tgtEl>
                                        <p:attrNameLst>
                                          <p:attrName>ppt_x</p:attrName>
                                          <p:attrName>ppt_y</p:attrName>
                                        </p:attrNameLst>
                                      </p:cBhvr>
                                      <p:rCtr x="12500" y="0"/>
                                    </p:animMotion>
                                  </p:childTnLst>
                                </p:cTn>
                              </p:par>
                              <p:par>
                                <p:cTn id="76" presetID="22" presetClass="entr" presetSubtype="8" fill="hold" nodeType="withEffect">
                                  <p:stCondLst>
                                    <p:cond delay="5250"/>
                                  </p:stCondLst>
                                  <p:childTnLst>
                                    <p:set>
                                      <p:cBhvr>
                                        <p:cTn id="77" dur="1" fill="hold">
                                          <p:stCondLst>
                                            <p:cond delay="0"/>
                                          </p:stCondLst>
                                        </p:cTn>
                                        <p:tgtEl>
                                          <p:spTgt spid="59"/>
                                        </p:tgtEl>
                                        <p:attrNameLst>
                                          <p:attrName>style.visibility</p:attrName>
                                        </p:attrNameLst>
                                      </p:cBhvr>
                                      <p:to>
                                        <p:strVal val="visible"/>
                                      </p:to>
                                    </p:set>
                                    <p:animEffect transition="in" filter="wipe(left)">
                                      <p:cBhvr>
                                        <p:cTn id="78" dur="750"/>
                                        <p:tgtEl>
                                          <p:spTgt spid="59"/>
                                        </p:tgtEl>
                                      </p:cBhvr>
                                    </p:animEffect>
                                  </p:childTnLst>
                                </p:cTn>
                              </p:par>
                              <p:par>
                                <p:cTn id="79" presetID="10" presetClass="entr" presetSubtype="0" fill="hold" nodeType="withEffect">
                                  <p:stCondLst>
                                    <p:cond delay="5500"/>
                                  </p:stCondLst>
                                  <p:childTnLst>
                                    <p:set>
                                      <p:cBhvr>
                                        <p:cTn id="80" dur="1" fill="hold">
                                          <p:stCondLst>
                                            <p:cond delay="0"/>
                                          </p:stCondLst>
                                        </p:cTn>
                                        <p:tgtEl>
                                          <p:spTgt spid="52"/>
                                        </p:tgtEl>
                                        <p:attrNameLst>
                                          <p:attrName>style.visibility</p:attrName>
                                        </p:attrNameLst>
                                      </p:cBhvr>
                                      <p:to>
                                        <p:strVal val="visible"/>
                                      </p:to>
                                    </p:set>
                                    <p:animEffect transition="in" filter="fade">
                                      <p:cBhvr>
                                        <p:cTn id="81" dur="250"/>
                                        <p:tgtEl>
                                          <p:spTgt spid="52"/>
                                        </p:tgtEl>
                                      </p:cBhvr>
                                    </p:animEffect>
                                  </p:childTnLst>
                                </p:cTn>
                              </p:par>
                              <p:par>
                                <p:cTn id="82" presetID="35" presetClass="path" presetSubtype="0" decel="100000" fill="hold" nodeType="withEffect">
                                  <p:stCondLst>
                                    <p:cond delay="5500"/>
                                  </p:stCondLst>
                                  <p:childTnLst>
                                    <p:animMotion origin="layout" path="M 6.25E-7 7.40741E-7 L -0.43789 0.89213 " pathEditMode="relative" rAng="0" ptsTypes="AA">
                                      <p:cBhvr>
                                        <p:cTn id="83" dur="1250" spd="-100000" fill="hold"/>
                                        <p:tgtEl>
                                          <p:spTgt spid="52"/>
                                        </p:tgtEl>
                                        <p:attrNameLst>
                                          <p:attrName>ppt_x</p:attrName>
                                          <p:attrName>ppt_y</p:attrName>
                                        </p:attrNameLst>
                                      </p:cBhvr>
                                      <p:rCtr x="-21901" y="44606"/>
                                    </p:animMotion>
                                  </p:childTnLst>
                                </p:cTn>
                              </p:par>
                              <p:par>
                                <p:cTn id="84" presetID="10" presetClass="entr" presetSubtype="0" fill="hold" grpId="0" nodeType="withEffect">
                                  <p:stCondLst>
                                    <p:cond delay="6000"/>
                                  </p:stCondLst>
                                  <p:childTnLst>
                                    <p:set>
                                      <p:cBhvr>
                                        <p:cTn id="85" dur="1" fill="hold">
                                          <p:stCondLst>
                                            <p:cond delay="0"/>
                                          </p:stCondLst>
                                        </p:cTn>
                                        <p:tgtEl>
                                          <p:spTgt spid="78"/>
                                        </p:tgtEl>
                                        <p:attrNameLst>
                                          <p:attrName>style.visibility</p:attrName>
                                        </p:attrNameLst>
                                      </p:cBhvr>
                                      <p:to>
                                        <p:strVal val="visible"/>
                                      </p:to>
                                    </p:set>
                                    <p:animEffect transition="in" filter="fade">
                                      <p:cBhvr>
                                        <p:cTn id="86" dur="1250"/>
                                        <p:tgtEl>
                                          <p:spTgt spid="78"/>
                                        </p:tgtEl>
                                      </p:cBhvr>
                                    </p:animEffect>
                                  </p:childTnLst>
                                </p:cTn>
                              </p:par>
                              <p:par>
                                <p:cTn id="87" presetID="63" presetClass="path" presetSubtype="0" decel="100000" fill="hold" grpId="1" nodeType="withEffect">
                                  <p:stCondLst>
                                    <p:cond delay="6000"/>
                                  </p:stCondLst>
                                  <p:childTnLst>
                                    <p:animMotion origin="layout" path="M -6.25E-7 3.7037E-7 L 0.25 3.7037E-7 " pathEditMode="relative" rAng="0" ptsTypes="AA">
                                      <p:cBhvr>
                                        <p:cTn id="88" dur="1250" spd="-100000" fill="hold"/>
                                        <p:tgtEl>
                                          <p:spTgt spid="78"/>
                                        </p:tgtEl>
                                        <p:attrNameLst>
                                          <p:attrName>ppt_x</p:attrName>
                                          <p:attrName>ppt_y</p:attrName>
                                        </p:attrNameLst>
                                      </p:cBhvr>
                                      <p:rCtr x="12500"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67" grpId="0"/>
      <p:bldP spid="67" grpId="1"/>
      <p:bldP spid="70" grpId="0"/>
      <p:bldP spid="70" grpId="1"/>
      <p:bldP spid="72" grpId="0"/>
      <p:bldP spid="72" grpId="1"/>
      <p:bldP spid="74" grpId="0"/>
      <p:bldP spid="74" grpId="1"/>
      <p:bldP spid="76" grpId="0"/>
      <p:bldP spid="76" grpId="1"/>
      <p:bldP spid="78" grpId="0"/>
      <p:bldP spid="78" grpId="1"/>
    </p:bldLst>
  </p:timing>
</p:sld>
</file>

<file path=ppt/tags/tag1.xml><?xml version="1.0" encoding="utf-8"?>
<p:tagLst xmlns:p="http://schemas.openxmlformats.org/presentationml/2006/main">
  <p:tag name="KSO_WM_UNIT_TABLE_BEAUTIFY" val="smartTable{73ae52ad-622e-4ddd-8173-8cefb9599578}"/>
  <p:tag name="TABLE_ENDDRAG_ORIGIN_RECT" val="520*331"/>
  <p:tag name="TABLE_ENDDRAG_RECT" val="199*126*520*331"/>
</p:tagLst>
</file>

<file path=ppt/tags/tag2.xml><?xml version="1.0" encoding="utf-8"?>
<p:tagLst xmlns:p="http://schemas.openxmlformats.org/presentationml/2006/main">
  <p:tag name="KSO_WM_UNIT_TABLE_BEAUTIFY" val="smartTable{84436c87-4790-4201-9b4b-21c38528bdee}"/>
  <p:tag name="TABLE_ENDDRAG_ORIGIN_RECT" val="401*509"/>
  <p:tag name="TABLE_ENDDRAG_RECT" val="331*18*401*509"/>
</p:tagLst>
</file>

<file path=ppt/tags/tag3.xml><?xml version="1.0" encoding="utf-8"?>
<p:tagLst xmlns:p="http://schemas.openxmlformats.org/presentationml/2006/main">
  <p:tag name="KSO_WM_UNIT_TABLE_BEAUTIFY" val="smartTable{8e92db07-dea0-45c7-bc19-524f266867a5}"/>
  <p:tag name="TABLE_ENDDRAG_ORIGIN_RECT" val="811*226"/>
  <p:tag name="TABLE_ENDDRAG_RECT" val="89*190*812*226"/>
</p:tagLst>
</file>

<file path=ppt/tags/tag4.xml><?xml version="1.0" encoding="utf-8"?>
<p:tagLst xmlns:p="http://schemas.openxmlformats.org/presentationml/2006/main">
  <p:tag name="KSO_WPP_MARK_KEY" val="25e76bb6-1967-40f0-a4ec-0add1ef4c56b"/>
  <p:tag name="COMMONDATA" val="eyJoZGlkIjoiOTAxYjUxODc0ZDZkMzQyYjM5YmJkNmE0MzBmZGVmMmIifQ=="/>
</p:tagLst>
</file>

<file path=ppt/theme/theme1.xml><?xml version="1.0" encoding="utf-8"?>
<a:theme xmlns:a="http://schemas.openxmlformats.org/drawingml/2006/main" name="第一PPT，www.1ppt.co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rvwm1ih4">
      <a:majorFont>
        <a:latin typeface="印品黑体"/>
        <a:ea typeface="印品黑体"/>
        <a:cs typeface=""/>
      </a:majorFont>
      <a:minorFont>
        <a:latin typeface="印品黑体"/>
        <a:ea typeface="印品黑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3397</Words>
  <Application>WPS 演示</Application>
  <PresentationFormat>宽屏</PresentationFormat>
  <Paragraphs>873</Paragraphs>
  <Slides>9</Slides>
  <Notes>0</Notes>
  <HiddenSlides>0</HiddenSlides>
  <MMClips>0</MMClips>
  <ScaleCrop>false</ScaleCrop>
  <HeadingPairs>
    <vt:vector size="6" baseType="variant">
      <vt:variant>
        <vt:lpstr>已用的字体</vt:lpstr>
      </vt:variant>
      <vt:variant>
        <vt:i4>9</vt:i4>
      </vt:variant>
      <vt:variant>
        <vt:lpstr>主题</vt:lpstr>
      </vt:variant>
      <vt:variant>
        <vt:i4>2</vt:i4>
      </vt:variant>
      <vt:variant>
        <vt:lpstr>幻灯片标题</vt:lpstr>
      </vt:variant>
      <vt:variant>
        <vt:i4>9</vt:i4>
      </vt:variant>
    </vt:vector>
  </HeadingPairs>
  <TitlesOfParts>
    <vt:vector size="20" baseType="lpstr">
      <vt:lpstr>Arial</vt:lpstr>
      <vt:lpstr>宋体</vt:lpstr>
      <vt:lpstr>Wingdings</vt:lpstr>
      <vt:lpstr>微软雅黑</vt:lpstr>
      <vt:lpstr>Calibri</vt:lpstr>
      <vt:lpstr>Times New Roman</vt:lpstr>
      <vt:lpstr>Arial Unicode MS</vt:lpstr>
      <vt:lpstr>黑体</vt:lpstr>
      <vt:lpstr>印品黑体</vt:lpstr>
      <vt:lpstr>第一PPT，www.1ppt.com</vt:lpstr>
      <vt:lpstr>自定义设计方案</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第一PPT，www.1ppt.com</Company>
  <LinksUpToDate>false</LinksUpToDate>
  <SharedDoc>false</SharedDoc>
  <HyperlinksChanged>false</HyperlinksChanged>
  <AppVersion>14.0000</AppVersion>
  <Manager>第一PPT</Manager>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述职报告</dc:title>
  <dc:creator>第一PPT</dc:creator>
  <cp:keywords>www.1ppt.com</cp:keywords>
  <dc:description>www.1ppt.com</dc:description>
  <cp:lastModifiedBy>WPS_1623919761</cp:lastModifiedBy>
  <cp:revision>82</cp:revision>
  <dcterms:created xsi:type="dcterms:W3CDTF">2021-07-04T03:35:00Z</dcterms:created>
  <dcterms:modified xsi:type="dcterms:W3CDTF">2023-02-06T10:55:37Z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0A175A04CD704D1C97A6C187AE90E68F</vt:lpwstr>
  </property>
  <property fmtid="{D5CDD505-2E9C-101B-9397-08002B2CF9AE}" pid="3" name="KSOProductBuildVer">
    <vt:lpwstr>2052-11.1.0.13703</vt:lpwstr>
  </property>
</Properties>
</file>