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95.xml"/><Relationship Id="rId3" Type="http://schemas.openxmlformats.org/officeDocument/2006/relationships/image" Target="../media/image1.jpeg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98.xml"/><Relationship Id="rId3" Type="http://schemas.openxmlformats.org/officeDocument/2006/relationships/image" Target="../media/image1.jpeg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8.xml"/><Relationship Id="rId3" Type="http://schemas.openxmlformats.org/officeDocument/2006/relationships/image" Target="../media/image1.jpeg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71.xml"/><Relationship Id="rId3" Type="http://schemas.openxmlformats.org/officeDocument/2006/relationships/image" Target="../media/image1.jpeg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74.xml"/><Relationship Id="rId3" Type="http://schemas.openxmlformats.org/officeDocument/2006/relationships/image" Target="../media/image1.jpeg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77.xml"/><Relationship Id="rId3" Type="http://schemas.openxmlformats.org/officeDocument/2006/relationships/image" Target="../media/image1.jpeg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80.xml"/><Relationship Id="rId3" Type="http://schemas.openxmlformats.org/officeDocument/2006/relationships/image" Target="../media/image1.jpeg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image" Target="../media/image1.jpeg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3" Type="http://schemas.openxmlformats.org/officeDocument/2006/relationships/image" Target="../media/image1.jpeg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image" Target="../media/image1.jpeg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056130" y="2585085"/>
            <a:ext cx="8439150" cy="70675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altLang="zh-CN" sz="4000">
                <a:solidFill>
                  <a:schemeClr val="accent6">
                    <a:lumMod val="75000"/>
                  </a:schemeClr>
                </a:solidFill>
              </a:rPr>
              <a:t>2021</a:t>
            </a:r>
            <a:r>
              <a:rPr lang="zh-CN" altLang="en-US" sz="4000">
                <a:solidFill>
                  <a:schemeClr val="accent6">
                    <a:lumMod val="75000"/>
                  </a:schemeClr>
                </a:solidFill>
              </a:rPr>
              <a:t>年政府信息公开工作年度报告</a:t>
            </a:r>
            <a:endParaRPr lang="zh-CN" altLang="en-US" sz="400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84855" y="3615055"/>
            <a:ext cx="5194300" cy="52197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pPr algn="ctr"/>
            <a:r>
              <a:rPr lang="zh-CN" altLang="en-US" sz="2800">
                <a:solidFill>
                  <a:schemeClr val="bg1"/>
                </a:solidFill>
              </a:rPr>
              <a:t>曲阜市尼山镇人民政府</a:t>
            </a:r>
            <a:endParaRPr lang="zh-CN" altLang="en-US" sz="2800">
              <a:solidFill>
                <a:schemeClr val="bg1"/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573655" y="1642745"/>
            <a:ext cx="7261860" cy="23069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r>
              <a:rPr lang="en-US" altLang="zh-CN"/>
              <a:t>       </a:t>
            </a:r>
            <a:r>
              <a:t>政府信息公开工作是一项系统工程，部分科室负责人工作重视不够，主动公开意识需进一步强化；政府信息公开效果不明显。针对存在问题和不足，我镇将采取以下措施加以改进：提高认识，压实科室负责人责任，强化信息公开工作培训，切实提高信息公开主动性；创新信息公开渠道，采用微信公众号、短视频等网络新媒体的方式，不断增强信息公开覆盖力、实效力；同时对原有的政府信息公开目录等及时进行更新，扩大公开内容，保证公开信息的完整性和准确性，提高政务公开工作的质量和服务水平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573655" y="1071880"/>
            <a:ext cx="48812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五、存在的主要问题及改进情况</a:t>
            </a:r>
            <a:endParaRPr lang="zh-CN" altLang="en-US" b="1">
              <a:latin typeface="方正正粗黑简体" panose="02000000000000000000" charset="-122"/>
              <a:ea typeface="方正正粗黑简体" panose="02000000000000000000" charset="-122"/>
            </a:endParaRPr>
          </a:p>
          <a:p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573655" y="1642745"/>
            <a:ext cx="7261860" cy="3683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r>
              <a:rPr lang="en-US" altLang="zh-CN"/>
              <a:t>     </a:t>
            </a:r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无。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573655" y="1071880"/>
            <a:ext cx="48812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六、其他需要报告的事项</a:t>
            </a:r>
            <a:endParaRPr lang="zh-CN" altLang="en-US" b="1">
              <a:latin typeface="方正正粗黑简体" panose="02000000000000000000" charset="-122"/>
              <a:ea typeface="方正正粗黑简体" panose="02000000000000000000" charset="-122"/>
              <a:sym typeface="+mn-ea"/>
            </a:endParaRPr>
          </a:p>
          <a:p>
            <a:endParaRPr lang="zh-CN" altLang="en-US" b="1">
              <a:latin typeface="方正正粗黑简体" panose="02000000000000000000" charset="-122"/>
              <a:ea typeface="方正正粗黑简体" panose="02000000000000000000" charset="-122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056130" y="2082165"/>
            <a:ext cx="8439150" cy="1630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根据《中华人民共和国政府信息公开条例》《关于政府信息公开工作年度报告有关事项的通知》要求和</a:t>
            </a:r>
            <a:r>
              <a:rPr lang="zh-CN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市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政府办公室《关于做好202</a:t>
            </a:r>
            <a:r>
              <a:rPr 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年度政府信息公开年度报告编制发布工作的通知》要求，现将202</a:t>
            </a:r>
            <a:r>
              <a:rPr 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年</a:t>
            </a:r>
            <a:r>
              <a:rPr lang="zh-CN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尼山镇人民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政府信息公开年度报告向社会公布。本报告所列数据的统计期限自202</a:t>
            </a:r>
            <a:r>
              <a:rPr 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年1月1日起至202</a:t>
            </a:r>
            <a:r>
              <a:rPr 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年12月31日止。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184015" y="2082165"/>
            <a:ext cx="6311265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一、总体情况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二、主动公开政府信息情况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三、收到和处理政府信息公开申请情况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四、政府信息公开行政复议、行政诉讼情况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五、存在的主要问题及改进情况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六、其他需要报告的事项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94280" y="2676525"/>
            <a:ext cx="859790" cy="19361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zh-CN" altLang="en-US" sz="4400"/>
              <a:t>目</a:t>
            </a:r>
            <a:r>
              <a:rPr lang="en-US" altLang="zh-CN" sz="4400"/>
              <a:t>   </a:t>
            </a:r>
            <a:r>
              <a:rPr lang="zh-CN" altLang="en-US" sz="4400"/>
              <a:t>录</a:t>
            </a:r>
            <a:endParaRPr lang="zh-CN" altLang="en-US" sz="4400"/>
          </a:p>
        </p:txBody>
      </p:sp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416175" y="2152650"/>
            <a:ext cx="6539865" cy="70675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一按照“谁主管、谁负责”原则，加强政府信息公开的领导，重新调整、充实了曲阜市尼山镇政务公开领导小组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416175" y="2152650"/>
            <a:ext cx="6539865" cy="70675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</a:t>
            </a:r>
            <a:r>
              <a:rPr lang="zh-CN" alt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二是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明确公开流程和公开重点，优化调整了曲阜市尼山镇人民政府《关于政务公开的实施方案》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379980" y="2644775"/>
            <a:ext cx="6539865" cy="156845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sz="24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</a:t>
            </a:r>
            <a:r>
              <a:rPr sz="24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三是将政府信息公开工作摆上重要议事日程，多次召开专题会议研究解决政府信息公开工作中出现的新情况、新问题，并做好安排部署，确保政府信息公开工作健康、有序地推行。</a:t>
            </a:r>
            <a:endParaRPr sz="24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graphicFrame>
        <p:nvGraphicFramePr>
          <p:cNvPr id="6" name="表格 5"/>
          <p:cNvGraphicFramePr/>
          <p:nvPr>
            <p:custDataLst>
              <p:tags r:id="rId4"/>
            </p:custDataLst>
          </p:nvPr>
        </p:nvGraphicFramePr>
        <p:xfrm>
          <a:off x="2357120" y="1256030"/>
          <a:ext cx="5887720" cy="47910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4485"/>
                <a:gridCol w="1129665"/>
                <a:gridCol w="755650"/>
                <a:gridCol w="1137920"/>
              </a:tblGrid>
              <a:tr h="220980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第二十条第（一）项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232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本年新制作数量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本年新公开数量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对外公开总数量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1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规章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规范性文件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5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第二十条第（五）项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上一年项目数量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本年增/减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处理决定数量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9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行政许可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其他对外管理服务事项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第二十条第（六）项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上一年项目数量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本年增/减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处理决定数量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1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行政处罚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行政强制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5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第二十条第（八）项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上一年项目数量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本年增/减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257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行政事业性收费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0820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第二十条第（九）项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486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采购项目数量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采购总金额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政府集中采购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357120" y="765175"/>
            <a:ext cx="58166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二、主动公开政府信息情况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4"/>
            </p:custDataLst>
          </p:nvPr>
        </p:nvGraphicFramePr>
        <p:xfrm>
          <a:off x="2467610" y="1253490"/>
          <a:ext cx="6201410" cy="4913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6640"/>
                <a:gridCol w="506095"/>
                <a:gridCol w="1386205"/>
                <a:gridCol w="480060"/>
                <a:gridCol w="443865"/>
                <a:gridCol w="445135"/>
                <a:gridCol w="479425"/>
                <a:gridCol w="577215"/>
                <a:gridCol w="418465"/>
                <a:gridCol w="408305"/>
              </a:tblGrid>
              <a:tr h="0">
                <a:tc rowSpan="3"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（本列数据的勾稽关系为：第一项加第二项之和，等于第三项加第四项之和）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rowSpan="3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申请人情况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</a:tcPr>
                </a:tc>
                <a:tc vMerge="1" hMerge="1">
                  <a:tcPr/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自然人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法人或其他组织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总计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商业企业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科研机构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社会公益组织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法律服务机构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06375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一、本年新收政府信息公开申请数量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二、上年结转政府信息公开申请数量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0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三、本年度办理结果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（一）予以公开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5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（二）部分公开（区分处理的，只计这一情形，不计其他情形）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8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（三）不予公开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1.属于国家秘密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2.其他法律行政法规禁止公开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28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3.危及“三安全一稳定”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4.保护第三方合法权益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5.属于三类内部事务信息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6.属于四类过程性信息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7.属于行政执法案卷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8.属于行政查询事项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（四）无法提供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1.本机关不掌握相关政府信息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2.没有现成信息需要另行制作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3.补正后申请内容仍不明确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（五）不予处理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1.信访举报投诉类申请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2.重复申请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3.要求提供公开出版物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4.无正当理由大量反复申请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5.要求行政机关确认或重新出具已获取信息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89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（六）其他处理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（七）总计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四、结转下年度继续办理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466975" y="683895"/>
            <a:ext cx="70650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三、收到和处理政府信息公开申请情况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graphicFrame>
        <p:nvGraphicFramePr>
          <p:cNvPr id="6" name="表格 5"/>
          <p:cNvGraphicFramePr/>
          <p:nvPr>
            <p:custDataLst>
              <p:tags r:id="rId4"/>
            </p:custDataLst>
          </p:nvPr>
        </p:nvGraphicFramePr>
        <p:xfrm>
          <a:off x="2538095" y="2035810"/>
          <a:ext cx="6040120" cy="239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1955"/>
                <a:gridCol w="401955"/>
                <a:gridCol w="401955"/>
                <a:gridCol w="401955"/>
                <a:gridCol w="442595"/>
                <a:gridCol w="371475"/>
                <a:gridCol w="401955"/>
                <a:gridCol w="401955"/>
                <a:gridCol w="402590"/>
                <a:gridCol w="401955"/>
                <a:gridCol w="401955"/>
                <a:gridCol w="401955"/>
                <a:gridCol w="401955"/>
                <a:gridCol w="401955"/>
                <a:gridCol w="401955"/>
              </a:tblGrid>
              <a:tr h="550545"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行政复议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行政诉讼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08610"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结果维持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结果纠正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其他结果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尚未审结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总计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未经复议直接起诉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复议后起诉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23126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结果维持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结果纠正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其他结果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尚未审结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总计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结果维持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结果纠正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其他结果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尚未审结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总计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2538095" y="1266825"/>
            <a:ext cx="5670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四、政府信息公开行政复议、行政诉讼情况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9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2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5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8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1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TABLE_BEAUTIFY" val="smartTable{cbc73db3-038b-4199-bf87-7a0a67147cba}"/>
  <p:tag name="TABLE_ENDDRAG_ORIGIN_RECT" val="385*372"/>
  <p:tag name="TABLE_ENDDRAG_RECT" val="264*103*385*372"/>
</p:tagLst>
</file>

<file path=ppt/tags/tag8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5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TABLE_BEAUTIFY" val="smartTable{03e37838-d011-419c-ab11-4d8ff7b09b4d}"/>
  <p:tag name="TABLE_ENDDRAG_ORIGIN_RECT" val="433*389"/>
  <p:tag name="TABLE_ENDDRAG_RECT" val="248*98*433*389"/>
</p:tagLst>
</file>

<file path=ppt/tags/tag88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9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TABLE_BEAUTIFY" val="smartTable{e7c945f6-8848-4d10-8dcb-ffad8589e3e3}"/>
  <p:tag name="TABLE_ENDDRAG_ORIGIN_RECT" val="475*169"/>
  <p:tag name="TABLE_ENDDRAG_RECT" val="254*181*475*169"/>
</p:tagLst>
</file>

<file path=ppt/tags/tag92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9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96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2790</Words>
  <Application>WPS 演示</Application>
  <PresentationFormat>宽屏</PresentationFormat>
  <Paragraphs>880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Wingdings</vt:lpstr>
      <vt:lpstr>Calibri</vt:lpstr>
      <vt:lpstr>Times New Roman</vt:lpstr>
      <vt:lpstr>方正正粗黑简体</vt:lpstr>
      <vt:lpstr>黑体</vt:lpstr>
      <vt:lpstr>Arial Unicode MS</vt:lpstr>
      <vt:lpstr>Office 主题​​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王小怒</cp:lastModifiedBy>
  <cp:revision>176</cp:revision>
  <dcterms:created xsi:type="dcterms:W3CDTF">2019-06-19T02:08:00Z</dcterms:created>
  <dcterms:modified xsi:type="dcterms:W3CDTF">2022-01-18T09:59:51Z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2052-11.1.0.11278</vt:lpwstr>
  </property>
  <property fmtid="{D5CDD505-2E9C-101B-9397-08002B2CF9AE}" pid="3" name="ICV">
    <vt:lpwstr>5FA461598248458AA58A1897B4E0BF67</vt:lpwstr>
  </property>
</Properties>
</file>