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9" r:id="rId4"/>
    <p:sldId id="260" r:id="rId5"/>
    <p:sldId id="261" r:id="rId6"/>
    <p:sldId id="262" r:id="rId7"/>
    <p:sldId id="263" r:id="rId8"/>
    <p:sldId id="264" r:id="rId9"/>
    <p:sldId id="266" r:id="rId10"/>
    <p:sldId id="267" r:id="rId11"/>
    <p:sldId id="268" r:id="rId12"/>
    <p:sldId id="269"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4" name="未知 3"/>
          <p:cNvSpPr/>
          <p:nvPr>
            <p:custDataLst>
              <p:tags r:id="rId1"/>
            </p:custDataLst>
          </p:nvPr>
        </p:nvSpPr>
        <p:spPr>
          <a:xfrm>
            <a:off x="-2" y="-1"/>
            <a:ext cx="12192000" cy="6858000"/>
          </a:xfrm>
          <a:prstGeom prst="rect">
            <a:avLst/>
          </a:prstGeom>
          <a:gradFill>
            <a:gsLst>
              <a:gs pos="50000">
                <a:srgbClr val="5B8EAC">
                  <a:alpha val="50000"/>
                </a:srgbClr>
              </a:gs>
              <a:gs pos="0">
                <a:srgbClr val="8062C2">
                  <a:alpha val="50000"/>
                </a:srgbClr>
              </a:gs>
              <a:gs pos="100000">
                <a:schemeClr val="accent3">
                  <a:alpha val="50000"/>
                </a:schemeClr>
              </a:gs>
            </a:gsLst>
            <a:lin ang="13500000"/>
          </a:gradFill>
        </p:spPr>
      </p:sp>
      <p:sp>
        <p:nvSpPr>
          <p:cNvPr id="2" name="标题 1"/>
          <p:cNvSpPr>
            <a:spLocks noGrp="1"/>
          </p:cNvSpPr>
          <p:nvPr>
            <p:ph type="ctrTitle"/>
          </p:nvPr>
        </p:nvSpPr>
        <p:spPr>
          <a:xfrm>
            <a:off x="1524000" y="2328228"/>
            <a:ext cx="9144000" cy="2387600"/>
          </a:xfrm>
        </p:spPr>
        <p:txBody>
          <a:bodyPr>
            <a:normAutofit fontScale="90000"/>
          </a:bodyPr>
          <a:p>
            <a:r>
              <a:rPr lang="zh-CN" altLang="en-US"/>
              <a:t>曲阜市审计局</a:t>
            </a:r>
            <a:br>
              <a:rPr lang="zh-CN" altLang="en-US"/>
            </a:br>
            <a:r>
              <a:rPr lang="en-US" altLang="zh-CN"/>
              <a:t>2020</a:t>
            </a:r>
            <a:r>
              <a:rPr lang="zh-CN" altLang="en-US"/>
              <a:t>年政府信息公开工作年度报告</a:t>
            </a:r>
            <a:endParaRPr lang="zh-CN" altLang="en-US"/>
          </a:p>
        </p:txBody>
      </p:sp>
      <p:sp>
        <p:nvSpPr>
          <p:cNvPr id="3" name="副标题 2"/>
          <p:cNvSpPr>
            <a:spLocks noGrp="1"/>
          </p:cNvSpPr>
          <p:nvPr>
            <p:ph type="subTitle" idx="1"/>
          </p:nvPr>
        </p:nvSpPr>
        <p:spPr/>
        <p:txBody>
          <a:bodyPr/>
          <a:p>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4" name="未知 3"/>
          <p:cNvSpPr/>
          <p:nvPr>
            <p:custDataLst>
              <p:tags r:id="rId1"/>
            </p:custDataLst>
          </p:nvPr>
        </p:nvSpPr>
        <p:spPr>
          <a:xfrm>
            <a:off x="-2" y="-1"/>
            <a:ext cx="12192000" cy="6858000"/>
          </a:xfrm>
          <a:prstGeom prst="rect">
            <a:avLst/>
          </a:prstGeom>
          <a:gradFill>
            <a:gsLst>
              <a:gs pos="50000">
                <a:srgbClr val="5B8EAC">
                  <a:alpha val="50000"/>
                </a:srgbClr>
              </a:gs>
              <a:gs pos="0">
                <a:srgbClr val="8062C2">
                  <a:alpha val="50000"/>
                </a:srgbClr>
              </a:gs>
              <a:gs pos="100000">
                <a:schemeClr val="accent3">
                  <a:alpha val="50000"/>
                </a:schemeClr>
              </a:gs>
            </a:gsLst>
            <a:lin ang="13500000"/>
          </a:gradFill>
        </p:spPr>
      </p:sp>
      <p:sp>
        <p:nvSpPr>
          <p:cNvPr id="3" name="副标题 2"/>
          <p:cNvSpPr>
            <a:spLocks noGrp="1"/>
          </p:cNvSpPr>
          <p:nvPr>
            <p:ph type="subTitle" idx="1"/>
          </p:nvPr>
        </p:nvSpPr>
        <p:spPr>
          <a:xfrm>
            <a:off x="0" y="127635"/>
            <a:ext cx="12192000" cy="6591300"/>
          </a:xfrm>
        </p:spPr>
        <p:txBody>
          <a:bodyPr/>
          <a:p>
            <a:endParaRPr lang="zh-CN" altLang="en-US"/>
          </a:p>
          <a:p>
            <a:r>
              <a:rPr lang="zh-CN" altLang="en-US"/>
              <a:t>四、政府信息公开行政复议、行政诉讼情况</a:t>
            </a:r>
            <a:endParaRPr lang="zh-CN" altLang="en-US"/>
          </a:p>
          <a:p>
            <a:endParaRPr lang="zh-CN" altLang="en-US"/>
          </a:p>
        </p:txBody>
      </p:sp>
      <p:graphicFrame>
        <p:nvGraphicFramePr>
          <p:cNvPr id="5" name="表格 4"/>
          <p:cNvGraphicFramePr/>
          <p:nvPr>
            <p:custDataLst>
              <p:tags r:id="rId2"/>
            </p:custDataLst>
          </p:nvPr>
        </p:nvGraphicFramePr>
        <p:xfrm>
          <a:off x="2623185" y="1868805"/>
          <a:ext cx="7108825" cy="2976880"/>
        </p:xfrm>
        <a:graphic>
          <a:graphicData uri="http://schemas.openxmlformats.org/drawingml/2006/table">
            <a:tbl>
              <a:tblPr firstRow="1" bandRow="1">
                <a:tableStyleId>{5940675A-B579-460E-94D1-54222C63F5DA}</a:tableStyleId>
              </a:tblPr>
              <a:tblGrid>
                <a:gridCol w="473710"/>
                <a:gridCol w="473075"/>
                <a:gridCol w="474345"/>
                <a:gridCol w="471805"/>
                <a:gridCol w="517525"/>
                <a:gridCol w="430530"/>
                <a:gridCol w="474345"/>
                <a:gridCol w="474345"/>
                <a:gridCol w="473710"/>
                <a:gridCol w="474345"/>
                <a:gridCol w="474345"/>
                <a:gridCol w="474345"/>
                <a:gridCol w="473710"/>
                <a:gridCol w="474980"/>
                <a:gridCol w="473710"/>
              </a:tblGrid>
              <a:tr h="413385">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行政复议</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行政诉讼</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14020">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结果维持</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结果纠正</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其他结果</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尚未审结</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总计</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未经复议直接起诉</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复议后起诉</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6535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结果维持</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结果纠正</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其他结果</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尚未审结</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总计</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结果维持</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结果纠正</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其他结果</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尚未审结</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总计</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95935">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200" b="1">
                          <a:latin typeface="宋体" panose="02010600030101010101" pitchFamily="2" charset="-122"/>
                          <a:ea typeface="宋体" panose="02010600030101010101" pitchFamily="2" charset="-122"/>
                          <a:cs typeface="宋体" panose="02010600030101010101" pitchFamily="2" charset="-122"/>
                        </a:rPr>
                        <a:t>0</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4" name="未知 3"/>
          <p:cNvSpPr/>
          <p:nvPr>
            <p:custDataLst>
              <p:tags r:id="rId1"/>
            </p:custDataLst>
          </p:nvPr>
        </p:nvSpPr>
        <p:spPr>
          <a:xfrm>
            <a:off x="-2" y="-1"/>
            <a:ext cx="12192000" cy="6858000"/>
          </a:xfrm>
          <a:prstGeom prst="rect">
            <a:avLst/>
          </a:prstGeom>
          <a:gradFill>
            <a:gsLst>
              <a:gs pos="50000">
                <a:srgbClr val="5B8EAC">
                  <a:alpha val="50000"/>
                </a:srgbClr>
              </a:gs>
              <a:gs pos="0">
                <a:srgbClr val="8062C2">
                  <a:alpha val="50000"/>
                </a:srgbClr>
              </a:gs>
              <a:gs pos="100000">
                <a:schemeClr val="accent3">
                  <a:alpha val="50000"/>
                </a:schemeClr>
              </a:gs>
            </a:gsLst>
            <a:lin ang="13500000"/>
          </a:gradFill>
        </p:spPr>
      </p:sp>
      <p:sp>
        <p:nvSpPr>
          <p:cNvPr id="3" name="副标题 2"/>
          <p:cNvSpPr>
            <a:spLocks noGrp="1"/>
          </p:cNvSpPr>
          <p:nvPr>
            <p:ph type="subTitle" idx="1"/>
          </p:nvPr>
        </p:nvSpPr>
        <p:spPr>
          <a:xfrm>
            <a:off x="0" y="127635"/>
            <a:ext cx="12192000" cy="6591300"/>
          </a:xfrm>
        </p:spPr>
        <p:txBody>
          <a:bodyPr/>
          <a:p>
            <a:endParaRPr lang="zh-CN" altLang="en-US"/>
          </a:p>
          <a:p>
            <a:r>
              <a:rPr lang="zh-CN" altLang="en-US"/>
              <a:t>四、政府信息公开行政复议、行政诉讼情况</a:t>
            </a:r>
            <a:endParaRPr lang="zh-CN" altLang="en-US"/>
          </a:p>
          <a:p>
            <a:endParaRPr lang="zh-CN" altLang="en-US"/>
          </a:p>
        </p:txBody>
      </p:sp>
      <p:graphicFrame>
        <p:nvGraphicFramePr>
          <p:cNvPr id="5" name="表格 4"/>
          <p:cNvGraphicFramePr/>
          <p:nvPr>
            <p:custDataLst>
              <p:tags r:id="rId2"/>
            </p:custDataLst>
          </p:nvPr>
        </p:nvGraphicFramePr>
        <p:xfrm>
          <a:off x="2623185" y="1868805"/>
          <a:ext cx="7108825" cy="2976880"/>
        </p:xfrm>
        <a:graphic>
          <a:graphicData uri="http://schemas.openxmlformats.org/drawingml/2006/table">
            <a:tbl>
              <a:tblPr firstRow="1" bandRow="1">
                <a:tableStyleId>{5940675A-B579-460E-94D1-54222C63F5DA}</a:tableStyleId>
              </a:tblPr>
              <a:tblGrid>
                <a:gridCol w="473710"/>
                <a:gridCol w="473075"/>
                <a:gridCol w="474345"/>
                <a:gridCol w="471805"/>
                <a:gridCol w="517525"/>
                <a:gridCol w="430530"/>
                <a:gridCol w="474345"/>
                <a:gridCol w="474345"/>
                <a:gridCol w="473710"/>
                <a:gridCol w="474345"/>
                <a:gridCol w="474345"/>
                <a:gridCol w="474345"/>
                <a:gridCol w="473710"/>
                <a:gridCol w="474980"/>
                <a:gridCol w="473710"/>
              </a:tblGrid>
              <a:tr h="413385">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行政复议</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行政诉讼</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14020">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结果维持</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结果纠正</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其他结果</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尚未审结</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总计</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未经复议直接起诉</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复议后起诉</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6535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结果维持</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结果纠正</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其他结果</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尚未审结</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总计</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结果维持</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结果纠正</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其他结果</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尚未审结</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总计</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95935">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200" b="1">
                          <a:latin typeface="宋体" panose="02010600030101010101" pitchFamily="2" charset="-122"/>
                          <a:ea typeface="宋体" panose="02010600030101010101" pitchFamily="2" charset="-122"/>
                          <a:cs typeface="宋体" panose="02010600030101010101" pitchFamily="2" charset="-122"/>
                        </a:rPr>
                        <a:t>0</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4" name="未知 3"/>
          <p:cNvSpPr/>
          <p:nvPr>
            <p:custDataLst>
              <p:tags r:id="rId1"/>
            </p:custDataLst>
          </p:nvPr>
        </p:nvSpPr>
        <p:spPr>
          <a:xfrm>
            <a:off x="-2" y="-1"/>
            <a:ext cx="12192000" cy="6858000"/>
          </a:xfrm>
          <a:prstGeom prst="rect">
            <a:avLst/>
          </a:prstGeom>
          <a:gradFill>
            <a:gsLst>
              <a:gs pos="50000">
                <a:srgbClr val="5B8EAC">
                  <a:alpha val="50000"/>
                </a:srgbClr>
              </a:gs>
              <a:gs pos="0">
                <a:srgbClr val="8062C2">
                  <a:alpha val="50000"/>
                </a:srgbClr>
              </a:gs>
              <a:gs pos="100000">
                <a:schemeClr val="accent3">
                  <a:alpha val="50000"/>
                </a:schemeClr>
              </a:gs>
            </a:gsLst>
            <a:lin ang="13500000"/>
          </a:gradFill>
        </p:spPr>
      </p:sp>
      <p:sp>
        <p:nvSpPr>
          <p:cNvPr id="2" name="标题 1"/>
          <p:cNvSpPr>
            <a:spLocks noGrp="1"/>
          </p:cNvSpPr>
          <p:nvPr>
            <p:ph type="ctrTitle"/>
          </p:nvPr>
        </p:nvSpPr>
        <p:spPr>
          <a:xfrm>
            <a:off x="1524000" y="1440180"/>
            <a:ext cx="9144000" cy="3214370"/>
          </a:xfrm>
        </p:spPr>
        <p:txBody>
          <a:bodyPr>
            <a:noAutofit/>
          </a:bodyPr>
          <a:p>
            <a:pPr algn="ctr"/>
            <a:r>
              <a:rPr lang="en-US" altLang="zh-CN" sz="2800"/>
              <a:t>    </a:t>
            </a:r>
            <a:r>
              <a:rPr lang="zh-CN" altLang="en-US" sz="2800"/>
              <a:t>本年度工作报告是根据《中华人民共和国政府信息公开条例》和《山东省政府信息公开办法》的有关规定，由曲阜市审计局编制的2020年度政府信息公开年度报告。本次报告时间范围自2020年1月1日至2020年12月31日。2020年，市审计局在市委、市政府的正确领导下，在市政府办公室的具体指导下，坚持“公开为常态，不公开为例外”的原则，完善机制，强化措施，大力推进政府信息公开工作，取得显著成效。</a:t>
            </a:r>
            <a:endParaRPr lang="zh-CN" altLang="en-US" sz="2800"/>
          </a:p>
        </p:txBody>
      </p:sp>
      <p:sp>
        <p:nvSpPr>
          <p:cNvPr id="3" name="副标题 2"/>
          <p:cNvSpPr>
            <a:spLocks noGrp="1"/>
          </p:cNvSpPr>
          <p:nvPr>
            <p:ph type="subTitle" idx="1"/>
          </p:nvPr>
        </p:nvSpPr>
        <p:spPr>
          <a:xfrm>
            <a:off x="1524000" y="802640"/>
            <a:ext cx="9144000" cy="76200"/>
          </a:xfrm>
        </p:spPr>
        <p:txBody>
          <a:bodyPr/>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4" name="未知 3"/>
          <p:cNvSpPr/>
          <p:nvPr>
            <p:custDataLst>
              <p:tags r:id="rId1"/>
            </p:custDataLst>
          </p:nvPr>
        </p:nvSpPr>
        <p:spPr>
          <a:xfrm>
            <a:off x="-2" y="-1"/>
            <a:ext cx="12192000" cy="6858000"/>
          </a:xfrm>
          <a:prstGeom prst="rect">
            <a:avLst/>
          </a:prstGeom>
          <a:gradFill>
            <a:gsLst>
              <a:gs pos="50000">
                <a:srgbClr val="5B8EAC">
                  <a:alpha val="50000"/>
                </a:srgbClr>
              </a:gs>
              <a:gs pos="0">
                <a:srgbClr val="8062C2">
                  <a:alpha val="50000"/>
                </a:srgbClr>
              </a:gs>
              <a:gs pos="100000">
                <a:schemeClr val="accent3">
                  <a:alpha val="50000"/>
                </a:schemeClr>
              </a:gs>
            </a:gsLst>
            <a:lin ang="13500000"/>
          </a:gradFill>
        </p:spPr>
      </p:sp>
      <p:sp>
        <p:nvSpPr>
          <p:cNvPr id="2" name="标题 1"/>
          <p:cNvSpPr>
            <a:spLocks noGrp="1"/>
          </p:cNvSpPr>
          <p:nvPr>
            <p:ph type="ctrTitle"/>
          </p:nvPr>
        </p:nvSpPr>
        <p:spPr>
          <a:xfrm flipV="1">
            <a:off x="1524000" y="1088390"/>
            <a:ext cx="9204960" cy="76200"/>
          </a:xfrm>
        </p:spPr>
        <p:txBody>
          <a:bodyPr/>
          <a:p>
            <a:endParaRPr lang="zh-CN" altLang="en-US"/>
          </a:p>
        </p:txBody>
      </p:sp>
      <p:sp>
        <p:nvSpPr>
          <p:cNvPr id="3" name="副标题 2"/>
          <p:cNvSpPr>
            <a:spLocks noGrp="1"/>
          </p:cNvSpPr>
          <p:nvPr>
            <p:ph type="subTitle" idx="1"/>
          </p:nvPr>
        </p:nvSpPr>
        <p:spPr>
          <a:xfrm>
            <a:off x="1524000" y="598170"/>
            <a:ext cx="9144000" cy="4659630"/>
          </a:xfrm>
        </p:spPr>
        <p:txBody>
          <a:bodyPr>
            <a:noAutofit/>
          </a:bodyPr>
          <a:p>
            <a:r>
              <a:rPr lang="zh-CN" altLang="en-US"/>
              <a:t>（一）加强组织领导，完善工作机制</a:t>
            </a:r>
            <a:endParaRPr lang="zh-CN" altLang="en-US"/>
          </a:p>
          <a:p>
            <a:r>
              <a:rPr lang="zh-CN" altLang="en-US"/>
              <a:t>一是加强组织体系建设。把政府信息公开工作摆上重要议事日程，主要负责人亲自过问，主动研究解决问题，部署工作;分管负责同志靠上具体抓，经常听取汇报，推动工作落实; 成立了政务公开工作领导小组，确定办公室为政务公开工作专门机构，各业务科室按照职责分工提出具体公开内容，法制科根据相关法规规定对拟公开内容进行审核，信息科配合做好网络维护和信息发布工作。</a:t>
            </a:r>
            <a:endParaRPr lang="zh-CN" altLang="en-US"/>
          </a:p>
          <a:p>
            <a:r>
              <a:rPr lang="zh-CN" altLang="en-US"/>
              <a:t>二是加强制度机制建设。按照政府信息公开的要求，及时对政府信息公开基本目录进行调整，合理分类，建立完善主动公开、依申请公开、保密审查、协调发布以及考核评议、责任追究等制度。进一步规范重点信息公开工作流程，在向市人大常委会报告后及时向社会各界公开，并督促检查各部门全面主动公开审计整改情况，进一步提升市级预算执行和财政收支审计工作情况公开的透明度和全面性。针对市级预算执行和其他财政收支审计查出问题信息敏感、社会各界关注度高的特点，依法依规按程序对拟公开信息进行保密审查，并做好深入解读的工作预案。将信息公开工作纳入综合考核和局机关各科室年度考核，强化考核评价，树立工作导向。</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4" name="未知 3"/>
          <p:cNvSpPr/>
          <p:nvPr>
            <p:custDataLst>
              <p:tags r:id="rId1"/>
            </p:custDataLst>
          </p:nvPr>
        </p:nvSpPr>
        <p:spPr>
          <a:xfrm>
            <a:off x="-2" y="-1"/>
            <a:ext cx="12192000" cy="6858000"/>
          </a:xfrm>
          <a:prstGeom prst="rect">
            <a:avLst/>
          </a:prstGeom>
          <a:gradFill>
            <a:gsLst>
              <a:gs pos="50000">
                <a:srgbClr val="5B8EAC">
                  <a:alpha val="50000"/>
                </a:srgbClr>
              </a:gs>
              <a:gs pos="0">
                <a:srgbClr val="8062C2">
                  <a:alpha val="50000"/>
                </a:srgbClr>
              </a:gs>
              <a:gs pos="100000">
                <a:schemeClr val="accent3">
                  <a:alpha val="50000"/>
                </a:schemeClr>
              </a:gs>
            </a:gsLst>
            <a:lin ang="13500000"/>
          </a:gradFill>
        </p:spPr>
      </p:sp>
      <p:sp>
        <p:nvSpPr>
          <p:cNvPr id="3" name="副标题 2"/>
          <p:cNvSpPr>
            <a:spLocks noGrp="1"/>
          </p:cNvSpPr>
          <p:nvPr>
            <p:ph type="subTitle" idx="1"/>
          </p:nvPr>
        </p:nvSpPr>
        <p:spPr>
          <a:xfrm>
            <a:off x="1524000" y="1160145"/>
            <a:ext cx="9144000" cy="4097655"/>
          </a:xfrm>
        </p:spPr>
        <p:txBody>
          <a:bodyPr>
            <a:normAutofit lnSpcReduction="20000"/>
          </a:bodyPr>
          <a:p>
            <a:endParaRPr lang="zh-CN" altLang="en-US"/>
          </a:p>
          <a:p>
            <a:endParaRPr lang="zh-CN" altLang="en-US"/>
          </a:p>
          <a:p>
            <a:endParaRPr lang="zh-CN" altLang="en-US"/>
          </a:p>
          <a:p>
            <a:pPr>
              <a:lnSpc>
                <a:spcPct val="100000"/>
              </a:lnSpc>
            </a:pPr>
            <a:r>
              <a:rPr lang="zh-CN" altLang="en-US"/>
              <a:t>三是加强队伍能力建设。建立政府信息公开联络员网络体系，局机关明确1名联络员，具体负责与办公室对接。将政府信息公开列入审计机关业务培训重要内容，有针对性地加强对市级预算执行和其他财政收支审计查出问题公开工作的培训，通过举办培训班、以会代训等形式，有效提高了审计人员的政府信息公开意识和工作水平。</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4" name="未知 3"/>
          <p:cNvSpPr/>
          <p:nvPr>
            <p:custDataLst>
              <p:tags r:id="rId1"/>
            </p:custDataLst>
          </p:nvPr>
        </p:nvSpPr>
        <p:spPr>
          <a:xfrm>
            <a:off x="-2" y="-1"/>
            <a:ext cx="12192000" cy="6858000"/>
          </a:xfrm>
          <a:prstGeom prst="rect">
            <a:avLst/>
          </a:prstGeom>
          <a:gradFill>
            <a:gsLst>
              <a:gs pos="50000">
                <a:srgbClr val="5B8EAC">
                  <a:alpha val="50000"/>
                </a:srgbClr>
              </a:gs>
              <a:gs pos="0">
                <a:srgbClr val="8062C2">
                  <a:alpha val="50000"/>
                </a:srgbClr>
              </a:gs>
              <a:gs pos="100000">
                <a:schemeClr val="accent3">
                  <a:alpha val="50000"/>
                </a:schemeClr>
              </a:gs>
            </a:gsLst>
            <a:lin ang="13500000"/>
          </a:gradFill>
        </p:spPr>
      </p:sp>
      <p:sp>
        <p:nvSpPr>
          <p:cNvPr id="3" name="副标题 2"/>
          <p:cNvSpPr>
            <a:spLocks noGrp="1"/>
          </p:cNvSpPr>
          <p:nvPr>
            <p:ph type="subTitle" idx="1"/>
          </p:nvPr>
        </p:nvSpPr>
        <p:spPr>
          <a:xfrm>
            <a:off x="0" y="127635"/>
            <a:ext cx="12192000" cy="6591300"/>
          </a:xfrm>
        </p:spPr>
        <p:txBody>
          <a:bodyPr/>
          <a:p>
            <a:r>
              <a:rPr lang="zh-CN" altLang="en-US"/>
              <a:t>（二）依申请公开情况</a:t>
            </a:r>
            <a:endParaRPr lang="zh-CN" altLang="en-US"/>
          </a:p>
          <a:p>
            <a:r>
              <a:rPr lang="zh-CN" altLang="en-US"/>
              <a:t>我局按照“以公开为常态、不公开为例外”原则，按照法定公开内容，编制并公开了《曲阜市审计局政府信息主动公开目录》和《曲阜市审计局政府信息公开指南》，优化公开开尽公开”。2020年，曲阜市审计局通过政务公开平台主动公开政府信息共计30条。</a:t>
            </a:r>
            <a:endParaRPr lang="zh-CN" altLang="en-US"/>
          </a:p>
          <a:p>
            <a:endParaRPr lang="zh-CN" altLang="en-US"/>
          </a:p>
          <a:p>
            <a:r>
              <a:rPr lang="zh-CN" altLang="en-US"/>
              <a:t>（三）政府信息管理情况</a:t>
            </a:r>
            <a:endParaRPr lang="zh-CN" altLang="en-US"/>
          </a:p>
          <a:p>
            <a:r>
              <a:rPr lang="zh-CN" altLang="en-US"/>
              <a:t>一是认真做好市政府网站信息发布工作。充分发挥市政府门户网站信息公开“第一平台”作用，按规定及时更新了《政府信息公开指南》和《政府信息公开目录》，针对市审计局领导班子调整和分工变化，及时对相关信息进行了调整，对信息公开栏目进行了优化。着力提高信息公开内容质量，加大了社会关注度高的审计发现问题、审计结果、人事招考等敏感类政府信息的公开力度，提升了政府信息公开工作成效。</a:t>
            </a:r>
            <a:endParaRPr lang="zh-CN" altLang="en-US"/>
          </a:p>
          <a:p>
            <a:r>
              <a:rPr lang="zh-CN" altLang="en-US"/>
              <a:t>二是充分利用媒体做好政府信息公开工作。充分利用各级党报党刊、电视台、电台及审计系统内部报刊、网站等，多层次、全方位宣传曲阜审计工作。2020年共在各类报刊、网站等发表宣传稿件70余篇次。</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4" name="未知 3"/>
          <p:cNvSpPr/>
          <p:nvPr>
            <p:custDataLst>
              <p:tags r:id="rId1"/>
            </p:custDataLst>
          </p:nvPr>
        </p:nvSpPr>
        <p:spPr>
          <a:xfrm>
            <a:off x="-2" y="-1"/>
            <a:ext cx="12192000" cy="6858000"/>
          </a:xfrm>
          <a:prstGeom prst="rect">
            <a:avLst/>
          </a:prstGeom>
          <a:gradFill>
            <a:gsLst>
              <a:gs pos="50000">
                <a:srgbClr val="5B8EAC">
                  <a:alpha val="50000"/>
                </a:srgbClr>
              </a:gs>
              <a:gs pos="0">
                <a:srgbClr val="8062C2">
                  <a:alpha val="50000"/>
                </a:srgbClr>
              </a:gs>
              <a:gs pos="100000">
                <a:schemeClr val="accent3">
                  <a:alpha val="50000"/>
                </a:schemeClr>
              </a:gs>
            </a:gsLst>
            <a:lin ang="13500000"/>
          </a:gradFill>
        </p:spPr>
      </p:sp>
      <p:sp>
        <p:nvSpPr>
          <p:cNvPr id="3" name="副标题 2"/>
          <p:cNvSpPr>
            <a:spLocks noGrp="1"/>
          </p:cNvSpPr>
          <p:nvPr>
            <p:ph type="subTitle" idx="1"/>
          </p:nvPr>
        </p:nvSpPr>
        <p:spPr>
          <a:xfrm>
            <a:off x="0" y="127635"/>
            <a:ext cx="12192000" cy="6591300"/>
          </a:xfrm>
        </p:spPr>
        <p:txBody>
          <a:bodyPr/>
          <a:p>
            <a:endParaRPr lang="zh-CN" altLang="en-US"/>
          </a:p>
        </p:txBody>
      </p:sp>
      <p:sp>
        <p:nvSpPr>
          <p:cNvPr id="5" name="文本框 4"/>
          <p:cNvSpPr txBox="1"/>
          <p:nvPr/>
        </p:nvSpPr>
        <p:spPr>
          <a:xfrm>
            <a:off x="3556000" y="644208"/>
            <a:ext cx="5080000" cy="337185"/>
          </a:xfrm>
          <a:prstGeom prst="rect">
            <a:avLst/>
          </a:prstGeom>
          <a:noFill/>
          <a:ln w="9525">
            <a:noFill/>
          </a:ln>
        </p:spPr>
        <p:txBody>
          <a:bodyPr>
            <a:spAutoFit/>
          </a:bodyPr>
          <a:p>
            <a:pPr indent="266700"/>
            <a:r>
              <a:rPr lang="zh-CN" sz="1600" b="1">
                <a:ea typeface="黑体" panose="02010609060101010101" charset="-122"/>
              </a:rPr>
              <a:t>二、主动公开政府信息情况</a:t>
            </a:r>
            <a:endParaRPr lang="zh-CN" altLang="en-US"/>
          </a:p>
        </p:txBody>
      </p:sp>
      <p:graphicFrame>
        <p:nvGraphicFramePr>
          <p:cNvPr id="6" name="表格 5"/>
          <p:cNvGraphicFramePr/>
          <p:nvPr/>
        </p:nvGraphicFramePr>
        <p:xfrm>
          <a:off x="3556000" y="981393"/>
          <a:ext cx="5484495" cy="5232400"/>
        </p:xfrm>
        <a:graphic>
          <a:graphicData uri="http://schemas.openxmlformats.org/drawingml/2006/table">
            <a:tbl>
              <a:tblPr firstRow="1" bandRow="1">
                <a:tableStyleId>{5940675A-B579-460E-94D1-54222C63F5DA}</a:tableStyleId>
              </a:tblPr>
              <a:tblGrid>
                <a:gridCol w="2097088"/>
                <a:gridCol w="1263650"/>
                <a:gridCol w="4762"/>
                <a:gridCol w="850900"/>
                <a:gridCol w="1266825"/>
              </a:tblGrid>
              <a:tr h="279400">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第二十条第（一）项</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95300">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信息内容</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本年新</a:t>
                      </a:r>
                      <a:r>
                        <a:rPr lang="en-US" sz="1000" b="1">
                          <a:latin typeface="Calibri" panose="020F0502020204030204" charset="0"/>
                          <a:cs typeface="Calibri" panose="020F0502020204030204" charset="0"/>
                        </a:rPr>
                        <a:t>制作数量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本年新</a:t>
                      </a:r>
                      <a:r>
                        <a:rPr lang="en-US" sz="1000" b="1">
                          <a:latin typeface="Calibri" panose="020F0502020204030204" charset="0"/>
                          <a:cs typeface="Calibri" panose="020F0502020204030204" charset="0"/>
                        </a:rPr>
                        <a:t>公开数量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对外公开总数量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2100">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规章</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1</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1</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6700">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规范性文件</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1</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1</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6700">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第二十条第（五）项</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55600">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信息内容</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上一年项目数量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本年增/减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处理决定数量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2100">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行政许可</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4800">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其他对外管理服务事项</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8600">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第二十条第（六）项</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55600">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信息内容</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上一年项目数量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本年增/减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处理决定数量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1300">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行政处罚</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8600">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行政强制</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6700">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第二十条第（八）项</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52400">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信息内容</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上一年项目数量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本年增/减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4800">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行政事业性收费</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6700">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第二十条第（九）项</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30200">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信息内容</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采购项目数量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采购总金额</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4800">
                <a:tc>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政府集中采购</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indent="0">
                        <a:buNone/>
                      </a:pPr>
                      <a:r>
                        <a:rPr lang="en-US" sz="1200" b="1">
                          <a:latin typeface="宋体" panose="02010600030101010101" pitchFamily="2" charset="-122"/>
                          <a:ea typeface="宋体" panose="02010600030101010101" pitchFamily="2" charset="-122"/>
                          <a:cs typeface="宋体" panose="02010600030101010101" pitchFamily="2" charset="-122"/>
                        </a:rPr>
                        <a:t>0</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4" name="未知 3"/>
          <p:cNvSpPr/>
          <p:nvPr>
            <p:custDataLst>
              <p:tags r:id="rId1"/>
            </p:custDataLst>
          </p:nvPr>
        </p:nvSpPr>
        <p:spPr>
          <a:xfrm>
            <a:off x="-2" y="-1"/>
            <a:ext cx="12192000" cy="6858000"/>
          </a:xfrm>
          <a:prstGeom prst="rect">
            <a:avLst/>
          </a:prstGeom>
          <a:gradFill>
            <a:gsLst>
              <a:gs pos="50000">
                <a:srgbClr val="5B8EAC">
                  <a:alpha val="50000"/>
                </a:srgbClr>
              </a:gs>
              <a:gs pos="0">
                <a:srgbClr val="8062C2">
                  <a:alpha val="50000"/>
                </a:srgbClr>
              </a:gs>
              <a:gs pos="100000">
                <a:schemeClr val="accent3">
                  <a:alpha val="50000"/>
                </a:schemeClr>
              </a:gs>
            </a:gsLst>
            <a:lin ang="13500000"/>
          </a:gradFill>
        </p:spPr>
      </p:sp>
      <p:sp>
        <p:nvSpPr>
          <p:cNvPr id="3" name="副标题 2"/>
          <p:cNvSpPr>
            <a:spLocks noGrp="1"/>
          </p:cNvSpPr>
          <p:nvPr>
            <p:ph type="subTitle" idx="1"/>
          </p:nvPr>
        </p:nvSpPr>
        <p:spPr>
          <a:xfrm>
            <a:off x="0" y="127635"/>
            <a:ext cx="12192000" cy="6591300"/>
          </a:xfrm>
        </p:spPr>
        <p:txBody>
          <a:bodyPr/>
          <a:p>
            <a:endParaRPr lang="zh-CN" altLang="en-US"/>
          </a:p>
        </p:txBody>
      </p:sp>
      <p:sp>
        <p:nvSpPr>
          <p:cNvPr id="9" name="文本框 8"/>
          <p:cNvSpPr txBox="1"/>
          <p:nvPr/>
        </p:nvSpPr>
        <p:spPr>
          <a:xfrm>
            <a:off x="3556000" y="-362585"/>
            <a:ext cx="5080000" cy="275590"/>
          </a:xfrm>
          <a:prstGeom prst="rect">
            <a:avLst/>
          </a:prstGeom>
          <a:noFill/>
          <a:ln w="9525">
            <a:noFill/>
          </a:ln>
        </p:spPr>
        <p:txBody>
          <a:bodyPr>
            <a:spAutoFit/>
          </a:bodyPr>
          <a:p>
            <a:pPr indent="266700"/>
            <a:r>
              <a:rPr lang="zh-CN" sz="1200" b="1">
                <a:ea typeface="宋体" panose="02010600030101010101" pitchFamily="2" charset="-122"/>
              </a:rPr>
              <a:t>三、收到和处理政府信息公开申请情况</a:t>
            </a:r>
            <a:endParaRPr lang="zh-CN" altLang="en-US"/>
          </a:p>
        </p:txBody>
      </p:sp>
      <p:graphicFrame>
        <p:nvGraphicFramePr>
          <p:cNvPr id="10" name="表格 9"/>
          <p:cNvGraphicFramePr/>
          <p:nvPr/>
        </p:nvGraphicFramePr>
        <p:xfrm>
          <a:off x="3556000" y="-86995"/>
          <a:ext cx="5915025" cy="838200"/>
        </p:xfrm>
        <a:graphic>
          <a:graphicData uri="http://schemas.openxmlformats.org/drawingml/2006/table">
            <a:tbl>
              <a:tblPr firstRow="1" bandRow="1">
                <a:tableStyleId>{5940675A-B579-460E-94D1-54222C63F5DA}</a:tableStyleId>
              </a:tblPr>
              <a:tblGrid>
                <a:gridCol w="392113"/>
                <a:gridCol w="539750"/>
                <a:gridCol w="1490662"/>
                <a:gridCol w="514350"/>
                <a:gridCol w="477838"/>
                <a:gridCol w="477837"/>
                <a:gridCol w="514350"/>
                <a:gridCol w="615950"/>
                <a:gridCol w="450850"/>
                <a:gridCol w="438150"/>
              </a:tblGrid>
              <a:tr h="165100">
                <a:tc rowSpan="3" gridSpan="3">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（本列数据的勾稽关系为：第一项加第二项之和，等于第三项加第四项之和）</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hMerge="1">
                  <a:tcPr>
                    <a:lnT w="12700" cap="flat" cmpd="sng">
                      <a:solidFill>
                        <a:srgbClr val="080000"/>
                      </a:solidFill>
                      <a:prstDash val="solid"/>
                      <a:headEnd type="none" w="med" len="med"/>
                      <a:tailEnd type="none" w="med" len="med"/>
                    </a:lnT>
                  </a:tcPr>
                </a:tc>
                <a:tc rowSpan="3"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gridSpan="7">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申请人情况</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gridSpan="3">
                  <a:tcPr>
                    <a:lnL w="12700" cap="flat" cmpd="sng">
                      <a:solidFill>
                        <a:srgbClr val="080000"/>
                      </a:solidFill>
                      <a:prstDash val="solid"/>
                      <a:headEnd type="none" w="med" len="med"/>
                      <a:tailEnd type="none" w="med" len="med"/>
                    </a:lnL>
                  </a:tcPr>
                </a:tc>
                <a:tc vMerge="1" hMerge="1">
                  <a:tcPr/>
                </a:tc>
                <a:tc vMerge="1" hMerge="1">
                  <a:tcPr>
                    <a:lnR w="12700" cap="flat" cmpd="sng">
                      <a:solidFill>
                        <a:srgbClr val="080000"/>
                      </a:solidFill>
                      <a:prstDash val="solid"/>
                      <a:headEnd type="none" w="med" len="med"/>
                      <a:tailEnd type="none" w="med" len="med"/>
                    </a:lnR>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自然人</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法人或其他组织</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总计</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gridSpan="3">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商业企业</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科研机构</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社会公益组织</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法律服务机构</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其他</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0">
                <a:tc gridSpan="3">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一、本年新收政府信息公开申请数量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1</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1</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5100">
                <a:tc gridSpan="3">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二、上年结转政府信息公开申请数量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5100">
                <a:tc rowSpan="20">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三、本年度办理结果</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1">
                          <a:latin typeface="楷体" panose="02010609060101010101" charset="-122"/>
                          <a:ea typeface="楷体" panose="02010609060101010101" charset="-122"/>
                          <a:cs typeface="楷体" panose="02010609060101010101" charset="-122"/>
                        </a:rPr>
                        <a:t>（一）予以公开</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1</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1</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56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buNone/>
                      </a:pPr>
                      <a:r>
                        <a:rPr lang="en-US" sz="1000" b="1">
                          <a:latin typeface="楷体" panose="02010609060101010101" charset="-122"/>
                          <a:ea typeface="楷体" panose="02010609060101010101" charset="-122"/>
                          <a:cs typeface="楷体" panose="02010609060101010101" charset="-122"/>
                        </a:rPr>
                        <a:t>（二）部分公开（区分处理的，只计这一情形，不计其他情形）</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78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8">
                  <a:txBody>
                    <a:bodyPr/>
                    <a:p>
                      <a:pPr indent="0">
                        <a:buNone/>
                      </a:pPr>
                      <a:r>
                        <a:rPr lang="en-US" sz="1000" b="1">
                          <a:latin typeface="楷体" panose="02010609060101010101" charset="-122"/>
                          <a:ea typeface="楷体" panose="02010609060101010101" charset="-122"/>
                          <a:cs typeface="楷体" panose="02010609060101010101" charset="-122"/>
                        </a:rPr>
                        <a:t>（三）不予公开</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楷体" panose="02010609060101010101" charset="-122"/>
                          <a:ea typeface="楷体" panose="02010609060101010101" charset="-122"/>
                          <a:cs typeface="楷体" panose="02010609060101010101" charset="-122"/>
                        </a:rPr>
                        <a:t>1.属于国家秘密</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56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楷体" panose="02010609060101010101" charset="-122"/>
                          <a:ea typeface="楷体" panose="02010609060101010101" charset="-122"/>
                          <a:cs typeface="楷体" panose="02010609060101010101" charset="-122"/>
                        </a:rPr>
                        <a:t>2.其他法律行政法规禁止公开</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56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楷体" panose="02010609060101010101" charset="-122"/>
                          <a:ea typeface="楷体" panose="02010609060101010101" charset="-122"/>
                          <a:cs typeface="楷体" panose="02010609060101010101" charset="-122"/>
                        </a:rPr>
                        <a:t>3.危及“三安全一稳定”</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56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楷体" panose="02010609060101010101" charset="-122"/>
                          <a:ea typeface="楷体" panose="02010609060101010101" charset="-122"/>
                          <a:cs typeface="楷体" panose="02010609060101010101" charset="-122"/>
                        </a:rPr>
                        <a:t>4.保护第三方合法权益</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56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楷体" panose="02010609060101010101" charset="-122"/>
                          <a:ea typeface="楷体" panose="02010609060101010101" charset="-122"/>
                          <a:cs typeface="楷体" panose="02010609060101010101" charset="-122"/>
                        </a:rPr>
                        <a:t>5.属于三类内部事务信息</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56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楷体" panose="02010609060101010101" charset="-122"/>
                          <a:ea typeface="楷体" panose="02010609060101010101" charset="-122"/>
                          <a:cs typeface="楷体" panose="02010609060101010101" charset="-122"/>
                        </a:rPr>
                        <a:t>6.属于四类过程性信息</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78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楷体" panose="02010609060101010101" charset="-122"/>
                          <a:ea typeface="楷体" panose="02010609060101010101" charset="-122"/>
                          <a:cs typeface="楷体" panose="02010609060101010101" charset="-122"/>
                        </a:rPr>
                        <a:t>7.属于行政执法案卷</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78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1">
                          <a:latin typeface="楷体" panose="02010609060101010101" charset="-122"/>
                          <a:ea typeface="楷体" panose="02010609060101010101" charset="-122"/>
                          <a:cs typeface="楷体" panose="02010609060101010101" charset="-122"/>
                        </a:rPr>
                        <a:t>8.属于行政查询事项</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56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1000" b="1">
                          <a:latin typeface="楷体" panose="02010609060101010101" charset="-122"/>
                          <a:ea typeface="楷体" panose="02010609060101010101" charset="-122"/>
                          <a:cs typeface="楷体" panose="02010609060101010101" charset="-122"/>
                        </a:rPr>
                        <a:t>（四）无法提供</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楷体" panose="02010609060101010101" charset="-122"/>
                          <a:ea typeface="楷体" panose="02010609060101010101" charset="-122"/>
                          <a:cs typeface="楷体" panose="02010609060101010101" charset="-122"/>
                        </a:rPr>
                        <a:t>1.本机关不掌握相关政府信息</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56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楷体" panose="02010609060101010101" charset="-122"/>
                          <a:ea typeface="楷体" panose="02010609060101010101" charset="-122"/>
                          <a:cs typeface="楷体" panose="02010609060101010101" charset="-122"/>
                        </a:rPr>
                        <a:t>2.没有现成信息需要另行制作</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56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1">
                          <a:latin typeface="楷体" panose="02010609060101010101" charset="-122"/>
                          <a:ea typeface="楷体" panose="02010609060101010101" charset="-122"/>
                          <a:cs typeface="楷体" panose="02010609060101010101" charset="-122"/>
                        </a:rPr>
                        <a:t>3.补正后申请内容仍不明确</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56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5">
                  <a:txBody>
                    <a:bodyPr/>
                    <a:p>
                      <a:pPr indent="0">
                        <a:buNone/>
                      </a:pPr>
                      <a:r>
                        <a:rPr lang="en-US" sz="1000" b="1">
                          <a:latin typeface="楷体" panose="02010609060101010101" charset="-122"/>
                          <a:ea typeface="楷体" panose="02010609060101010101" charset="-122"/>
                          <a:cs typeface="楷体" panose="02010609060101010101" charset="-122"/>
                        </a:rPr>
                        <a:t>（五）不予处理</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楷体" panose="02010609060101010101" charset="-122"/>
                          <a:ea typeface="楷体" panose="02010609060101010101" charset="-122"/>
                          <a:cs typeface="楷体" panose="02010609060101010101" charset="-122"/>
                        </a:rPr>
                        <a:t>1.信访举报投诉类申请</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78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楷体" panose="02010609060101010101" charset="-122"/>
                          <a:ea typeface="楷体" panose="02010609060101010101" charset="-122"/>
                          <a:cs typeface="楷体" panose="02010609060101010101" charset="-122"/>
                        </a:rPr>
                        <a:t>2.重复申请</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56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楷体" panose="02010609060101010101" charset="-122"/>
                          <a:ea typeface="楷体" panose="02010609060101010101" charset="-122"/>
                          <a:cs typeface="楷体" panose="02010609060101010101" charset="-122"/>
                        </a:rPr>
                        <a:t>3.要求提供公开出版物</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56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楷体" panose="02010609060101010101" charset="-122"/>
                          <a:ea typeface="楷体" panose="02010609060101010101" charset="-122"/>
                          <a:cs typeface="楷体" panose="02010609060101010101" charset="-122"/>
                        </a:rPr>
                        <a:t>4.无正当理由大量反复申请</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3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1">
                          <a:latin typeface="楷体" panose="02010609060101010101" charset="-122"/>
                          <a:ea typeface="楷体" panose="02010609060101010101" charset="-122"/>
                          <a:cs typeface="楷体" panose="02010609060101010101" charset="-122"/>
                        </a:rPr>
                        <a:t>5.要求行政机关确认或重新出具已获取信息</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78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buNone/>
                      </a:pPr>
                      <a:r>
                        <a:rPr lang="en-US" sz="1000" b="1">
                          <a:latin typeface="楷体" panose="02010609060101010101" charset="-122"/>
                          <a:ea typeface="楷体" panose="02010609060101010101" charset="-122"/>
                          <a:cs typeface="楷体" panose="02010609060101010101" charset="-122"/>
                        </a:rPr>
                        <a:t>（六）其他处理</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78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indent="0">
                        <a:buNone/>
                      </a:pPr>
                      <a:r>
                        <a:rPr lang="en-US" sz="1000" b="1">
                          <a:latin typeface="楷体" panose="02010609060101010101" charset="-122"/>
                          <a:ea typeface="楷体" panose="02010609060101010101" charset="-122"/>
                          <a:cs typeface="楷体" panose="02010609060101010101" charset="-122"/>
                        </a:rPr>
                        <a:t>（七）总计</a:t>
                      </a:r>
                      <a:endParaRPr lang="en-US" altLang="en-US" sz="1000" b="1">
                        <a:latin typeface="楷体" panose="02010609060101010101" charset="-122"/>
                        <a:ea typeface="楷体" panose="02010609060101010101" charset="-122"/>
                        <a:cs typeface="楷体" panose="0201060906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1</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7800">
                <a:tc gridSpan="3">
                  <a:txBody>
                    <a:bodyPr/>
                    <a:p>
                      <a:pPr indent="0">
                        <a:buNone/>
                      </a:pPr>
                      <a:r>
                        <a:rPr lang="en-US" sz="1000" b="1">
                          <a:latin typeface="宋体" panose="02010600030101010101" pitchFamily="2" charset="-122"/>
                          <a:ea typeface="宋体" panose="02010600030101010101" pitchFamily="2" charset="-122"/>
                          <a:cs typeface="宋体" panose="02010600030101010101" pitchFamily="2" charset="-122"/>
                        </a:rPr>
                        <a:t>四、结转下年度继续办理</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4" name="未知 3"/>
          <p:cNvSpPr/>
          <p:nvPr>
            <p:custDataLst>
              <p:tags r:id="rId1"/>
            </p:custDataLst>
          </p:nvPr>
        </p:nvSpPr>
        <p:spPr>
          <a:xfrm>
            <a:off x="-2" y="-1"/>
            <a:ext cx="12192000" cy="6858000"/>
          </a:xfrm>
          <a:prstGeom prst="rect">
            <a:avLst/>
          </a:prstGeom>
          <a:gradFill>
            <a:gsLst>
              <a:gs pos="50000">
                <a:srgbClr val="5B8EAC">
                  <a:alpha val="50000"/>
                </a:srgbClr>
              </a:gs>
              <a:gs pos="0">
                <a:srgbClr val="8062C2">
                  <a:alpha val="50000"/>
                </a:srgbClr>
              </a:gs>
              <a:gs pos="100000">
                <a:schemeClr val="accent3">
                  <a:alpha val="50000"/>
                </a:schemeClr>
              </a:gs>
            </a:gsLst>
            <a:lin ang="13500000"/>
          </a:gradFill>
        </p:spPr>
      </p:sp>
      <p:sp>
        <p:nvSpPr>
          <p:cNvPr id="3" name="副标题 2"/>
          <p:cNvSpPr>
            <a:spLocks noGrp="1"/>
          </p:cNvSpPr>
          <p:nvPr>
            <p:ph type="subTitle" idx="1"/>
          </p:nvPr>
        </p:nvSpPr>
        <p:spPr>
          <a:xfrm>
            <a:off x="0" y="127635"/>
            <a:ext cx="12192000" cy="6591300"/>
          </a:xfrm>
        </p:spPr>
        <p:txBody>
          <a:bodyPr/>
          <a:p>
            <a:endParaRPr lang="zh-CN" altLang="en-US"/>
          </a:p>
          <a:p>
            <a:r>
              <a:rPr lang="zh-CN" altLang="en-US"/>
              <a:t>四、政府信息公开行政复议、行政诉讼情况</a:t>
            </a:r>
            <a:endParaRPr lang="zh-CN" altLang="en-US"/>
          </a:p>
          <a:p>
            <a:endParaRPr lang="zh-CN" altLang="en-US"/>
          </a:p>
        </p:txBody>
      </p:sp>
      <p:graphicFrame>
        <p:nvGraphicFramePr>
          <p:cNvPr id="5" name="表格 4"/>
          <p:cNvGraphicFramePr/>
          <p:nvPr>
            <p:custDataLst>
              <p:tags r:id="rId2"/>
            </p:custDataLst>
          </p:nvPr>
        </p:nvGraphicFramePr>
        <p:xfrm>
          <a:off x="2623185" y="1868805"/>
          <a:ext cx="7108825" cy="2976880"/>
        </p:xfrm>
        <a:graphic>
          <a:graphicData uri="http://schemas.openxmlformats.org/drawingml/2006/table">
            <a:tbl>
              <a:tblPr firstRow="1" bandRow="1">
                <a:tableStyleId>{5940675A-B579-460E-94D1-54222C63F5DA}</a:tableStyleId>
              </a:tblPr>
              <a:tblGrid>
                <a:gridCol w="473710"/>
                <a:gridCol w="473075"/>
                <a:gridCol w="474345"/>
                <a:gridCol w="471805"/>
                <a:gridCol w="517525"/>
                <a:gridCol w="430530"/>
                <a:gridCol w="474345"/>
                <a:gridCol w="474345"/>
                <a:gridCol w="473710"/>
                <a:gridCol w="474345"/>
                <a:gridCol w="474345"/>
                <a:gridCol w="474345"/>
                <a:gridCol w="473710"/>
                <a:gridCol w="474980"/>
                <a:gridCol w="473710"/>
              </a:tblGrid>
              <a:tr h="413385">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行政复议</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行政诉讼</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14020">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结果维持</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结果纠正</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其他结果</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尚未审结</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总计</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未经复议直接起诉</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复议后起诉</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6535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结果维持</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结果纠正</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其他结果</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尚未审结</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总计</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结果维持</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结果纠正</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其他结果</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尚未审结</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总计</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95935">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a:t>
                      </a:r>
                      <a:r>
                        <a:rPr lang="en-US" sz="1000" b="1">
                          <a:latin typeface="Calibri" panose="020F0502020204030204" charset="0"/>
                          <a:cs typeface="Calibri" panose="020F0502020204030204" charset="0"/>
                        </a:rPr>
                        <a:t>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Calibri" panose="020F0502020204030204" charset="0"/>
                          <a:cs typeface="Calibri" panose="020F0502020204030204" charset="0"/>
                        </a:rPr>
                        <a:t> </a:t>
                      </a:r>
                      <a:r>
                        <a:rPr lang="en-US" sz="1000" b="1">
                          <a:latin typeface="宋体" panose="02010600030101010101" pitchFamily="2" charset="-122"/>
                          <a:ea typeface="宋体" panose="02010600030101010101" pitchFamily="2" charset="-122"/>
                          <a:cs typeface="宋体" panose="02010600030101010101" pitchFamily="2" charset="-122"/>
                        </a:rPr>
                        <a:t>0</a:t>
                      </a:r>
                      <a:endParaRPr lang="en-US" altLang="en-US" sz="1000" b="1">
                        <a:latin typeface="Calibri" panose="020F0502020204030204" charset="0"/>
                        <a:ea typeface="Calibri" panose="020F0502020204030204" charset="0"/>
                        <a:cs typeface="Calibri" panose="020F05020202040302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 0</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0 </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200" b="1">
                          <a:latin typeface="宋体" panose="02010600030101010101" pitchFamily="2" charset="-122"/>
                          <a:ea typeface="宋体" panose="02010600030101010101" pitchFamily="2" charset="-122"/>
                          <a:cs typeface="宋体" panose="02010600030101010101" pitchFamily="2" charset="-122"/>
                        </a:rPr>
                        <a:t>0</a:t>
                      </a:r>
                      <a:endParaRPr lang="en-US" altLang="en-US" sz="12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4" name="未知 3"/>
          <p:cNvSpPr/>
          <p:nvPr>
            <p:custDataLst>
              <p:tags r:id="rId1"/>
            </p:custDataLst>
          </p:nvPr>
        </p:nvSpPr>
        <p:spPr>
          <a:xfrm>
            <a:off x="-2" y="-1"/>
            <a:ext cx="12192000" cy="6858000"/>
          </a:xfrm>
          <a:prstGeom prst="rect">
            <a:avLst/>
          </a:prstGeom>
          <a:gradFill>
            <a:gsLst>
              <a:gs pos="50000">
                <a:srgbClr val="5B8EAC">
                  <a:alpha val="50000"/>
                </a:srgbClr>
              </a:gs>
              <a:gs pos="0">
                <a:srgbClr val="8062C2">
                  <a:alpha val="50000"/>
                </a:srgbClr>
              </a:gs>
              <a:gs pos="100000">
                <a:schemeClr val="accent3">
                  <a:alpha val="50000"/>
                </a:schemeClr>
              </a:gs>
            </a:gsLst>
            <a:lin ang="13500000"/>
          </a:gradFill>
        </p:spPr>
      </p:sp>
      <p:sp>
        <p:nvSpPr>
          <p:cNvPr id="3" name="副标题 2"/>
          <p:cNvSpPr>
            <a:spLocks noGrp="1"/>
          </p:cNvSpPr>
          <p:nvPr>
            <p:ph type="subTitle" idx="1"/>
          </p:nvPr>
        </p:nvSpPr>
        <p:spPr>
          <a:xfrm>
            <a:off x="0" y="127635"/>
            <a:ext cx="12192000" cy="6591300"/>
          </a:xfrm>
        </p:spPr>
        <p:txBody>
          <a:bodyPr/>
          <a:p>
            <a:r>
              <a:rPr lang="zh-CN" altLang="en-US"/>
              <a:t>五、存在的主要问题及改进情况</a:t>
            </a:r>
            <a:endParaRPr lang="zh-CN" altLang="en-US"/>
          </a:p>
          <a:p>
            <a:r>
              <a:rPr lang="zh-CN" altLang="en-US"/>
              <a:t>(一)公开力度需要进一步加大。主动公开的政府信息内容与公众的需求还存在一定差距，公开内容和范围需要进一步拓展。</a:t>
            </a:r>
            <a:endParaRPr lang="zh-CN" altLang="en-US"/>
          </a:p>
          <a:p>
            <a:r>
              <a:rPr lang="zh-CN" altLang="en-US"/>
              <a:t>加大信息公开力度，以审计结果公告为重要内容和形式，把群众最关心的问题作为政府信息公开的导向和重点，将审计监督与社会舆论监督相结合，不断推进依法审计。</a:t>
            </a:r>
            <a:endParaRPr lang="zh-CN" altLang="en-US"/>
          </a:p>
          <a:p>
            <a:r>
              <a:rPr lang="zh-CN" altLang="en-US"/>
              <a:t>(二)公开形式需要进一步丰富。主要是政务微博、微信公众号等新兴媒体利用不足，公开信息的覆盖面和知晓度不够广泛。</a:t>
            </a:r>
            <a:endParaRPr lang="zh-CN" altLang="en-US"/>
          </a:p>
          <a:p>
            <a:r>
              <a:rPr lang="zh-CN" altLang="en-US"/>
              <a:t>充分利用政务微信、微博等新兴媒体扩大信息公开的覆盖面和影响力，加大向图书馆、档案馆等查阅场所报送信息力度。</a:t>
            </a:r>
            <a:endParaRPr lang="zh-CN" altLang="en-US"/>
          </a:p>
          <a:p>
            <a:r>
              <a:rPr lang="zh-CN" altLang="en-US"/>
              <a:t>(三)公开机制需要进一步完善。政务公开的全员参与意识还不够高，内部协作机制还不健全，公开工作规范化水平有待提升。</a:t>
            </a:r>
            <a:endParaRPr lang="zh-CN" altLang="en-US"/>
          </a:p>
          <a:p>
            <a:r>
              <a:rPr lang="zh-CN" altLang="en-US"/>
              <a:t>加强制度建设，对信息公开工作进行系统总结，根据工作实际和发展需要，适时修订完善相关制度，健全内部协作机制，加大培训力度，提升主动公开意识和工作水平。</a:t>
            </a:r>
            <a:endParaRPr lang="zh-CN" altLang="en-US"/>
          </a:p>
          <a:p>
            <a:r>
              <a:rPr lang="zh-CN" altLang="en-US"/>
              <a:t>六、其他需要报告的事项</a:t>
            </a:r>
            <a:endParaRPr lang="zh-CN" altLang="en-US"/>
          </a:p>
          <a:p>
            <a:r>
              <a:rPr lang="zh-CN" altLang="en-US"/>
              <a:t>无。</a:t>
            </a:r>
            <a:endParaRPr lang="zh-CN" altLang="en-US"/>
          </a:p>
        </p:txBody>
      </p:sp>
    </p:spTree>
  </p:cSld>
  <p:clrMapOvr>
    <a:masterClrMapping/>
  </p:clrMapOvr>
</p:sld>
</file>

<file path=ppt/tags/tag1.xml><?xml version="1.0" encoding="utf-8"?>
<p:tagLst xmlns:p="http://schemas.openxmlformats.org/presentationml/2006/main">
  <p:tag name="MASKTAG" val="bgMask"/>
</p:tagLst>
</file>

<file path=ppt/tags/tag10.xml><?xml version="1.0" encoding="utf-8"?>
<p:tagLst xmlns:p="http://schemas.openxmlformats.org/presentationml/2006/main">
  <p:tag name="MASKTAG" val="bgMask"/>
</p:tagLst>
</file>

<file path=ppt/tags/tag11.xml><?xml version="1.0" encoding="utf-8"?>
<p:tagLst xmlns:p="http://schemas.openxmlformats.org/presentationml/2006/main">
  <p:tag name="MASKTAG" val="bgMask"/>
</p:tagLst>
</file>

<file path=ppt/tags/tag12.xml><?xml version="1.0" encoding="utf-8"?>
<p:tagLst xmlns:p="http://schemas.openxmlformats.org/presentationml/2006/main">
  <p:tag name="KSO_WM_UNIT_TABLE_BEAUTIFY" val="smartTable{8e98d7a4-25e3-4f3f-a19c-13243a535819}"/>
  <p:tag name="TABLE_ENDDRAG_ORIGIN_RECT" val="559*234"/>
  <p:tag name="TABLE_ENDDRAG_RECT" val="206*147*559*234"/>
</p:tagLst>
</file>

<file path=ppt/tags/tag13.xml><?xml version="1.0" encoding="utf-8"?>
<p:tagLst xmlns:p="http://schemas.openxmlformats.org/presentationml/2006/main">
  <p:tag name="MASKTAG" val="bgMask"/>
</p:tagLst>
</file>

<file path=ppt/tags/tag14.xml><?xml version="1.0" encoding="utf-8"?>
<p:tagLst xmlns:p="http://schemas.openxmlformats.org/presentationml/2006/main">
  <p:tag name="KSO_WM_UNIT_TABLE_BEAUTIFY" val="smartTable{8e98d7a4-25e3-4f3f-a19c-13243a535819}"/>
  <p:tag name="TABLE_ENDDRAG_ORIGIN_RECT" val="559*234"/>
  <p:tag name="TABLE_ENDDRAG_RECT" val="206*147*559*234"/>
</p:tagLst>
</file>

<file path=ppt/tags/tag2.xml><?xml version="1.0" encoding="utf-8"?>
<p:tagLst xmlns:p="http://schemas.openxmlformats.org/presentationml/2006/main">
  <p:tag name="MASKTAG" val="bgMask"/>
</p:tagLst>
</file>

<file path=ppt/tags/tag3.xml><?xml version="1.0" encoding="utf-8"?>
<p:tagLst xmlns:p="http://schemas.openxmlformats.org/presentationml/2006/main">
  <p:tag name="MASKTAG" val="bgMask"/>
</p:tagLst>
</file>

<file path=ppt/tags/tag4.xml><?xml version="1.0" encoding="utf-8"?>
<p:tagLst xmlns:p="http://schemas.openxmlformats.org/presentationml/2006/main">
  <p:tag name="MASKTAG" val="bgMask"/>
</p:tagLst>
</file>

<file path=ppt/tags/tag5.xml><?xml version="1.0" encoding="utf-8"?>
<p:tagLst xmlns:p="http://schemas.openxmlformats.org/presentationml/2006/main">
  <p:tag name="MASKTAG" val="bgMask"/>
</p:tagLst>
</file>

<file path=ppt/tags/tag6.xml><?xml version="1.0" encoding="utf-8"?>
<p:tagLst xmlns:p="http://schemas.openxmlformats.org/presentationml/2006/main">
  <p:tag name="MASKTAG" val="bgMask"/>
</p:tagLst>
</file>

<file path=ppt/tags/tag7.xml><?xml version="1.0" encoding="utf-8"?>
<p:tagLst xmlns:p="http://schemas.openxmlformats.org/presentationml/2006/main">
  <p:tag name="MASKTAG" val="bgMask"/>
</p:tagLst>
</file>

<file path=ppt/tags/tag8.xml><?xml version="1.0" encoding="utf-8"?>
<p:tagLst xmlns:p="http://schemas.openxmlformats.org/presentationml/2006/main">
  <p:tag name="MASKTAG" val="bgMask"/>
</p:tagLst>
</file>

<file path=ppt/tags/tag9.xml><?xml version="1.0" encoding="utf-8"?>
<p:tagLst xmlns:p="http://schemas.openxmlformats.org/presentationml/2006/main">
  <p:tag name="KSO_WM_UNIT_TABLE_BEAUTIFY" val="smartTable{8e98d7a4-25e3-4f3f-a19c-13243a535819}"/>
  <p:tag name="TABLE_ENDDRAG_ORIGIN_RECT" val="559*234"/>
  <p:tag name="TABLE_ENDDRAG_RECT" val="206*147*559*23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4194</Words>
  <Application>WPS 演示</Application>
  <PresentationFormat>宽屏</PresentationFormat>
  <Paragraphs>1100</Paragraphs>
  <Slides>11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11</vt:i4>
      </vt:variant>
    </vt:vector>
  </HeadingPairs>
  <TitlesOfParts>
    <vt:vector size="25" baseType="lpstr">
      <vt:lpstr>Arial</vt:lpstr>
      <vt:lpstr>宋体</vt:lpstr>
      <vt:lpstr>Wingdings</vt:lpstr>
      <vt:lpstr>Arial Unicode MS</vt:lpstr>
      <vt:lpstr>Calibri</vt:lpstr>
      <vt:lpstr>微软雅黑</vt:lpstr>
      <vt:lpstr>方正黑体简体</vt:lpstr>
      <vt:lpstr>方正楷体简体</vt:lpstr>
      <vt:lpstr>方正舒体</vt:lpstr>
      <vt:lpstr>仿宋_GB2312</vt:lpstr>
      <vt:lpstr>黑体</vt:lpstr>
      <vt:lpstr>方正仿宋简体</vt:lpstr>
      <vt:lpstr>楷体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Cp</cp:lastModifiedBy>
  <cp:revision>2</cp:revision>
  <dcterms:created xsi:type="dcterms:W3CDTF">2021-01-27T00:42:25Z</dcterms:created>
  <dcterms:modified xsi:type="dcterms:W3CDTF">2021-01-27T01:03:09Z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