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3"/>
  </p:notesMasterIdLst>
  <p:sldIdLst>
    <p:sldId id="1419" r:id="rId2"/>
    <p:sldId id="1304" r:id="rId3"/>
    <p:sldId id="1344" r:id="rId4"/>
    <p:sldId id="1407" r:id="rId5"/>
    <p:sldId id="1402" r:id="rId6"/>
    <p:sldId id="1404" r:id="rId7"/>
    <p:sldId id="1414" r:id="rId8"/>
    <p:sldId id="1415" r:id="rId9"/>
    <p:sldId id="1416" r:id="rId10"/>
    <p:sldId id="1417" r:id="rId11"/>
    <p:sldId id="1418" r:id="rId12"/>
  </p:sldIdLst>
  <p:sldSz cx="12858750" cy="7232650"/>
  <p:notesSz cx="6858000" cy="9144000"/>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15206F"/>
    <a:srgbClr val="FFF16B"/>
    <a:srgbClr val="339966"/>
    <a:srgbClr val="108036"/>
    <a:srgbClr val="8CC94C"/>
    <a:srgbClr val="108136"/>
    <a:srgbClr val="568D11"/>
    <a:srgbClr val="FF6907"/>
    <a:srgbClr val="042E6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5" autoAdjust="0"/>
    <p:restoredTop sz="93345" autoAdjust="0"/>
  </p:normalViewPr>
  <p:slideViewPr>
    <p:cSldViewPr>
      <p:cViewPr varScale="1">
        <p:scale>
          <a:sx n="60" d="100"/>
          <a:sy n="60" d="100"/>
        </p:scale>
        <p:origin x="-84" y="-1164"/>
      </p:cViewPr>
      <p:guideLst>
        <p:guide orient="horz" pos="422"/>
        <p:guide orient="horz" pos="4183"/>
        <p:guide pos="3969"/>
        <p:guide pos="557"/>
        <p:guide pos="7497"/>
        <p:guide pos="6905"/>
      </p:guideLst>
    </p:cSldViewPr>
  </p:slideViewPr>
  <p:outlineViewPr>
    <p:cViewPr>
      <p:scale>
        <a:sx n="100" d="100"/>
        <a:sy n="100" d="100"/>
      </p:scale>
      <p:origin x="0" y="-1164"/>
    </p:cViewPr>
  </p:outlineViewPr>
  <p:notesTextViewPr>
    <p:cViewPr>
      <p:scale>
        <a:sx n="1" d="1"/>
        <a:sy n="1" d="1"/>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pPr>
                <a:defRPr/>
              </a:pPr>
              <a:t>2023-2-13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3765" rtl="0" eaLnBrk="1" latinLnBrk="0" hangingPunct="1">
      <a:defRPr sz="1300" kern="1200">
        <a:solidFill>
          <a:schemeClr val="tx1"/>
        </a:solidFill>
        <a:latin typeface="+mn-lt"/>
        <a:ea typeface="+mn-ea"/>
        <a:cs typeface="+mn-cs"/>
      </a:defRPr>
    </a:lvl6pPr>
    <a:lvl7pPr marL="2742565" algn="l" defTabSz="913765" rtl="0" eaLnBrk="1" latinLnBrk="0" hangingPunct="1">
      <a:defRPr sz="1300" kern="1200">
        <a:solidFill>
          <a:schemeClr val="tx1"/>
        </a:solidFill>
        <a:latin typeface="+mn-lt"/>
        <a:ea typeface="+mn-ea"/>
        <a:cs typeface="+mn-cs"/>
      </a:defRPr>
    </a:lvl7pPr>
    <a:lvl8pPr marL="3199765" algn="l" defTabSz="913765" rtl="0" eaLnBrk="1" latinLnBrk="0" hangingPunct="1">
      <a:defRPr sz="1300" kern="1200">
        <a:solidFill>
          <a:schemeClr val="tx1"/>
        </a:solidFill>
        <a:latin typeface="+mn-lt"/>
        <a:ea typeface="+mn-ea"/>
        <a:cs typeface="+mn-cs"/>
      </a:defRPr>
    </a:lvl8pPr>
    <a:lvl9pPr marL="3656965" algn="l" defTabSz="91376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spect="1" noTextEdit="1"/>
          </p:cNvSpPr>
          <p:nvPr>
            <p:ph type="sldImg"/>
          </p:nvPr>
        </p:nvSpPr>
        <p:spPr bwMode="auto">
          <a:noFill/>
          <a:ln>
            <a:solidFill>
              <a:srgbClr val="000000"/>
            </a:solidFill>
            <a:miter lim="800000"/>
          </a:ln>
        </p:spPr>
      </p:sp>
      <p:sp>
        <p:nvSpPr>
          <p:cNvPr id="8194" name="Rectangle 3"/>
          <p:cNvSpPr>
            <a:spLocks noGrp="1"/>
          </p:cNvSpPr>
          <p:nvPr>
            <p:ph type="body" idx="1"/>
          </p:nvPr>
        </p:nvSpPr>
        <p:spPr bwMode="auto">
          <a:noFill/>
        </p:spPr>
        <p:txBody>
          <a:bodyPr wrap="square" numCol="1" anchor="t" anchorCtr="0" compatLnSpc="1"/>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10</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pic>
        <p:nvPicPr>
          <p:cNvPr id="2" name="图片 1" descr="D:\稻壳资料\bj\140\1.jpg1"/>
          <p:cNvPicPr>
            <a:picLocks noChangeAspect="1"/>
          </p:cNvPicPr>
          <p:nvPr userDrawn="1"/>
        </p:nvPicPr>
        <p:blipFill>
          <a:blip r:embed="rId2" cstate="print"/>
          <a:srcRect/>
          <a:stretch>
            <a:fillRect/>
          </a:stretch>
        </p:blipFill>
        <p:spPr>
          <a:xfrm>
            <a:off x="-4444" y="2540"/>
            <a:ext cx="12868910" cy="723836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 descr="D:\稻壳资料\bj\140\1.jpg1"/>
          <p:cNvPicPr>
            <a:picLocks noChangeAspect="1"/>
          </p:cNvPicPr>
          <p:nvPr userDrawn="1"/>
        </p:nvPicPr>
        <p:blipFill>
          <a:blip r:embed="rId4" cstate="print"/>
          <a:srcRect/>
          <a:stretch>
            <a:fillRect/>
          </a:stretch>
        </p:blipFill>
        <p:spPr>
          <a:xfrm>
            <a:off x="-4444" y="2540"/>
            <a:ext cx="12868910" cy="7238365"/>
          </a:xfrm>
          <a:prstGeom prst="rect">
            <a:avLst/>
          </a:prstGeom>
        </p:spPr>
      </p:pic>
      <p:sp>
        <p:nvSpPr>
          <p:cNvPr id="3" name="矩形 2"/>
          <p:cNvSpPr/>
          <p:nvPr userDrawn="1"/>
        </p:nvSpPr>
        <p:spPr>
          <a:xfrm>
            <a:off x="167640" y="160020"/>
            <a:ext cx="12510135" cy="692340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401445" y="2272030"/>
            <a:ext cx="9703435" cy="2584450"/>
          </a:xfrm>
          <a:prstGeom prst="rect">
            <a:avLst/>
          </a:prstGeom>
          <a:noFill/>
        </p:spPr>
        <p:txBody>
          <a:bodyPr wrap="square" rtlCol="0">
            <a:spAutoFit/>
          </a:bodyPr>
          <a:lstStyle/>
          <a:p>
            <a:pPr algn="ctr"/>
            <a:r>
              <a:rPr lang="zh-CN" altLang="zh-CN" sz="5400" b="1" dirty="0">
                <a:ln w="6350">
                  <a:solidFill>
                    <a:schemeClr val="bg1"/>
                  </a:solidFill>
                </a:ln>
                <a:solidFill>
                  <a:srgbClr val="FF0000"/>
                </a:solidFill>
                <a:effectLst>
                  <a:outerShdw blurRad="60007" dist="310007" dir="7680000" sy="30000" kx="1300200" algn="ctr" rotWithShape="0">
                    <a:prstClr val="black">
                      <a:alpha val="32000"/>
                    </a:prstClr>
                  </a:outerShdw>
                </a:effectLst>
                <a:latin typeface="方正小标宋简体" pitchFamily="65" charset="-122"/>
                <a:ea typeface="方正小标宋简体" pitchFamily="65" charset="-122"/>
                <a:cs typeface="微软雅黑" panose="020B0503020204020204" pitchFamily="34" charset="-122"/>
                <a:sym typeface="+mn-ea"/>
              </a:rPr>
              <a:t>曲阜市水务局</a:t>
            </a:r>
            <a:endParaRPr lang="zh-CN" altLang="zh-CN" sz="5400" b="1" dirty="0">
              <a:ln w="6350">
                <a:solidFill>
                  <a:schemeClr val="bg1"/>
                </a:solidFill>
              </a:ln>
              <a:solidFill>
                <a:srgbClr val="FF0000"/>
              </a:solidFill>
              <a:effectLst>
                <a:outerShdw blurRad="60007" dist="310007" dir="7680000" sy="30000" kx="1300200" algn="ctr" rotWithShape="0">
                  <a:prstClr val="black">
                    <a:alpha val="32000"/>
                  </a:prstClr>
                </a:outerShdw>
              </a:effectLst>
              <a:latin typeface="方正小标宋简体" pitchFamily="65" charset="-122"/>
              <a:ea typeface="方正小标宋简体" pitchFamily="65" charset="-122"/>
              <a:cs typeface="微软雅黑" panose="020B0503020204020204" pitchFamily="34" charset="-122"/>
            </a:endParaRPr>
          </a:p>
          <a:p>
            <a:pPr algn="ctr"/>
            <a:r>
              <a:rPr lang="en-US" altLang="zh-CN" sz="5400" b="1" dirty="0" smtClean="0">
                <a:ln w="6350">
                  <a:solidFill>
                    <a:schemeClr val="bg1"/>
                  </a:solidFill>
                </a:ln>
                <a:solidFill>
                  <a:srgbClr val="FF0000"/>
                </a:solidFill>
                <a:effectLst>
                  <a:outerShdw blurRad="60007" dist="310007" dir="7680000" sy="30000" kx="1300200" algn="ctr" rotWithShape="0">
                    <a:prstClr val="black">
                      <a:alpha val="32000"/>
                    </a:prstClr>
                  </a:outerShdw>
                </a:effectLst>
                <a:latin typeface="方正小标宋简体" pitchFamily="65" charset="-122"/>
                <a:ea typeface="方正小标宋简体" pitchFamily="65" charset="-122"/>
                <a:cs typeface="微软雅黑" panose="020B0503020204020204" pitchFamily="34" charset="-122"/>
                <a:sym typeface="+mn-ea"/>
              </a:rPr>
              <a:t>2022</a:t>
            </a:r>
            <a:r>
              <a:rPr lang="zh-CN" altLang="en-US" sz="5400" b="1" dirty="0" smtClean="0">
                <a:ln w="6350">
                  <a:solidFill>
                    <a:schemeClr val="bg1"/>
                  </a:solidFill>
                </a:ln>
                <a:solidFill>
                  <a:srgbClr val="FF0000"/>
                </a:solidFill>
                <a:effectLst>
                  <a:outerShdw blurRad="60007" dist="310007" dir="7680000" sy="30000" kx="1300200" algn="ctr" rotWithShape="0">
                    <a:prstClr val="black">
                      <a:alpha val="32000"/>
                    </a:prstClr>
                  </a:outerShdw>
                </a:effectLst>
                <a:latin typeface="方正小标宋简体" pitchFamily="65" charset="-122"/>
                <a:ea typeface="方正小标宋简体" pitchFamily="65" charset="-122"/>
                <a:cs typeface="微软雅黑" panose="020B0503020204020204" pitchFamily="34" charset="-122"/>
                <a:sym typeface="+mn-ea"/>
              </a:rPr>
              <a:t>年</a:t>
            </a:r>
            <a:r>
              <a:rPr lang="zh-CN" altLang="en-US" sz="5400" b="1" dirty="0">
                <a:ln w="6350">
                  <a:solidFill>
                    <a:schemeClr val="bg1"/>
                  </a:solidFill>
                </a:ln>
                <a:solidFill>
                  <a:srgbClr val="FF0000"/>
                </a:solidFill>
                <a:effectLst>
                  <a:outerShdw blurRad="60007" dist="310007" dir="7680000" sy="30000" kx="1300200" algn="ctr" rotWithShape="0">
                    <a:prstClr val="black">
                      <a:alpha val="32000"/>
                    </a:prstClr>
                  </a:outerShdw>
                </a:effectLst>
                <a:latin typeface="方正小标宋简体" pitchFamily="65" charset="-122"/>
                <a:ea typeface="方正小标宋简体" pitchFamily="65" charset="-122"/>
                <a:cs typeface="微软雅黑" panose="020B0503020204020204" pitchFamily="34" charset="-122"/>
                <a:sym typeface="+mn-ea"/>
              </a:rPr>
              <a:t>政府信息公开工作年度</a:t>
            </a:r>
            <a:r>
              <a:rPr lang="zh-CN" altLang="en-US" sz="5400" b="1" dirty="0" smtClean="0">
                <a:ln w="6350">
                  <a:solidFill>
                    <a:schemeClr val="bg1"/>
                  </a:solidFill>
                </a:ln>
                <a:solidFill>
                  <a:srgbClr val="FF0000"/>
                </a:solidFill>
                <a:effectLst>
                  <a:outerShdw blurRad="60007" dist="310007" dir="7680000" sy="30000" kx="1300200" algn="ctr" rotWithShape="0">
                    <a:prstClr val="black">
                      <a:alpha val="32000"/>
                    </a:prstClr>
                  </a:outerShdw>
                </a:effectLst>
                <a:latin typeface="方正小标宋简体" pitchFamily="65" charset="-122"/>
                <a:ea typeface="方正小标宋简体" pitchFamily="65" charset="-122"/>
                <a:cs typeface="微软雅黑" panose="020B0503020204020204" pitchFamily="34" charset="-122"/>
                <a:sym typeface="+mn-ea"/>
              </a:rPr>
              <a:t>报      告</a:t>
            </a:r>
            <a:endParaRPr lang="zh-CN" altLang="en-US" sz="5400" dirty="0">
              <a:solidFill>
                <a:srgbClr val="FF0000"/>
              </a:solidFill>
              <a:latin typeface="方正小标宋简体" pitchFamily="65" charset="-122"/>
              <a:ea typeface="方正小标宋简体" pitchFamily="65" charset="-122"/>
            </a:endParaRPr>
          </a:p>
        </p:txBody>
      </p:sp>
      <p:pic>
        <p:nvPicPr>
          <p:cNvPr id="2" name="图片 1"/>
          <p:cNvPicPr>
            <a:picLocks noChangeAspect="1"/>
          </p:cNvPicPr>
          <p:nvPr/>
        </p:nvPicPr>
        <p:blipFill>
          <a:blip r:embed="rId4" cstate="print"/>
          <a:stretch>
            <a:fillRect/>
          </a:stretch>
        </p:blipFill>
        <p:spPr>
          <a:xfrm>
            <a:off x="9555480" y="4824095"/>
            <a:ext cx="3303270" cy="2408555"/>
          </a:xfrm>
          <a:prstGeom prst="rect">
            <a:avLst/>
          </a:prstGeom>
        </p:spPr>
      </p:pic>
      <p:pic>
        <p:nvPicPr>
          <p:cNvPr id="3" name="图片 2"/>
          <p:cNvPicPr>
            <a:picLocks noChangeAspect="1"/>
          </p:cNvPicPr>
          <p:nvPr/>
        </p:nvPicPr>
        <p:blipFill>
          <a:blip r:embed="rId4" cstate="print"/>
          <a:stretch>
            <a:fillRect/>
          </a:stretch>
        </p:blipFill>
        <p:spPr>
          <a:xfrm>
            <a:off x="9555480" y="4824095"/>
            <a:ext cx="3303270" cy="2408555"/>
          </a:xfrm>
          <a:prstGeom prst="rect">
            <a:avLst/>
          </a:prstGeom>
        </p:spPr>
      </p:pic>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36688" y="1024038"/>
            <a:ext cx="9289032" cy="4339650"/>
          </a:xfrm>
          <a:prstGeom prst="rect">
            <a:avLst/>
          </a:prstGeom>
          <a:noFill/>
        </p:spPr>
        <p:txBody>
          <a:bodyPr wrap="square" rtlCol="0">
            <a:spAutoFit/>
          </a:bodyPr>
          <a:lstStyle/>
          <a:p>
            <a:r>
              <a:rPr lang="en-US" altLang="zh-CN" sz="2800" dirty="0" smtClean="0"/>
              <a:t>      </a:t>
            </a:r>
            <a:r>
              <a:rPr lang="en-US" altLang="zh-CN" sz="2800" dirty="0" smtClean="0">
                <a:solidFill>
                  <a:schemeClr val="bg1"/>
                </a:solidFill>
              </a:rPr>
              <a:t> </a:t>
            </a:r>
            <a:r>
              <a:rPr lang="zh-CN" altLang="zh-CN" sz="2400" dirty="0" smtClean="0">
                <a:solidFill>
                  <a:schemeClr val="bg1"/>
                </a:solidFill>
                <a:latin typeface="黑体" pitchFamily="2" charset="-122"/>
                <a:ea typeface="黑体" pitchFamily="2" charset="-122"/>
              </a:rPr>
              <a:t>五、存在的主要问题及改进情况</a:t>
            </a:r>
          </a:p>
          <a:p>
            <a:r>
              <a:rPr lang="en-US" altLang="zh-CN" sz="2400" dirty="0" smtClean="0">
                <a:solidFill>
                  <a:schemeClr val="bg1"/>
                </a:solidFill>
                <a:latin typeface="仿宋_GB2312" pitchFamily="49" charset="-122"/>
                <a:ea typeface="仿宋_GB2312" pitchFamily="49" charset="-122"/>
              </a:rPr>
              <a:t>    2022</a:t>
            </a:r>
            <a:r>
              <a:rPr lang="zh-CN" altLang="zh-CN" sz="2400" dirty="0" smtClean="0">
                <a:solidFill>
                  <a:schemeClr val="bg1"/>
                </a:solidFill>
                <a:latin typeface="仿宋_GB2312" pitchFamily="49" charset="-122"/>
                <a:ea typeface="仿宋_GB2312" pitchFamily="49" charset="-122"/>
              </a:rPr>
              <a:t>年，我局在政府信息公开工作上虽取得了一定的成效，但仍然存在一些问题：</a:t>
            </a:r>
            <a:r>
              <a:rPr lang="zh-CN" altLang="zh-CN" sz="2400" dirty="0" smtClean="0">
                <a:solidFill>
                  <a:schemeClr val="bg1"/>
                </a:solidFill>
              </a:rPr>
              <a:t>一是政务信息公开不及时，二是政务信息公开的内容涵盖面关注社会群众重点热点较少。</a:t>
            </a:r>
            <a:endParaRPr lang="zh-CN" altLang="zh-CN" sz="2400" dirty="0" smtClean="0">
              <a:solidFill>
                <a:schemeClr val="bg1"/>
              </a:solidFill>
              <a:latin typeface="仿宋_GB2312" pitchFamily="49" charset="-122"/>
              <a:ea typeface="仿宋_GB2312" pitchFamily="49" charset="-122"/>
            </a:endParaRP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在</a:t>
            </a:r>
            <a:r>
              <a:rPr lang="en-US" altLang="zh-CN" sz="2400" dirty="0" smtClean="0">
                <a:solidFill>
                  <a:schemeClr val="bg1"/>
                </a:solidFill>
                <a:latin typeface="仿宋_GB2312" pitchFamily="49" charset="-122"/>
                <a:ea typeface="仿宋_GB2312" pitchFamily="49" charset="-122"/>
              </a:rPr>
              <a:t>2023</a:t>
            </a:r>
            <a:r>
              <a:rPr lang="zh-CN" altLang="zh-CN" sz="2400" dirty="0" smtClean="0">
                <a:solidFill>
                  <a:schemeClr val="bg1"/>
                </a:solidFill>
                <a:latin typeface="仿宋_GB2312" pitchFamily="49" charset="-122"/>
                <a:ea typeface="仿宋_GB2312" pitchFamily="49" charset="-122"/>
              </a:rPr>
              <a:t>年的工作中，从以下几方面进行改进： </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一是进一步加强人才队伍建设； 二是进一步夯实工作职责</a:t>
            </a:r>
            <a:r>
              <a:rPr lang="zh-CN" altLang="zh-CN" sz="2400" dirty="0" smtClean="0">
                <a:solidFill>
                  <a:schemeClr val="bg1"/>
                </a:solidFill>
                <a:latin typeface="仿宋_GB2312" pitchFamily="49" charset="-122"/>
                <a:ea typeface="仿宋_GB2312" pitchFamily="49" charset="-122"/>
              </a:rPr>
              <a:t>；三</a:t>
            </a:r>
            <a:r>
              <a:rPr lang="zh-CN" altLang="zh-CN" sz="2400" dirty="0" smtClean="0">
                <a:solidFill>
                  <a:schemeClr val="bg1"/>
                </a:solidFill>
                <a:latin typeface="仿宋_GB2312" pitchFamily="49" charset="-122"/>
                <a:ea typeface="仿宋_GB2312" pitchFamily="49" charset="-122"/>
              </a:rPr>
              <a:t>是进一步完善信息公开工作机制，不断提升我局政府信息公开标准化规范化水平。</a:t>
            </a:r>
            <a:r>
              <a:rPr lang="zh-CN" altLang="en-US" sz="2400" dirty="0" smtClean="0">
                <a:solidFill>
                  <a:schemeClr val="bg1"/>
                </a:solidFill>
                <a:latin typeface="仿宋_GB2312" pitchFamily="49" charset="-122"/>
                <a:ea typeface="仿宋_GB2312" pitchFamily="49" charset="-122"/>
              </a:rPr>
              <a:t>   </a:t>
            </a:r>
            <a:endParaRPr lang="en-US" altLang="zh-CN" sz="2400" dirty="0" smtClean="0">
              <a:solidFill>
                <a:schemeClr val="bg1"/>
              </a:solidFill>
              <a:latin typeface="仿宋_GB2312" pitchFamily="49" charset="-122"/>
              <a:ea typeface="仿宋_GB2312" pitchFamily="49" charset="-122"/>
            </a:endParaRPr>
          </a:p>
          <a:p>
            <a:r>
              <a:rPr lang="en-US" altLang="zh-CN" sz="2400" dirty="0" smtClean="0">
                <a:solidFill>
                  <a:schemeClr val="bg1"/>
                </a:solidFill>
                <a:latin typeface="仿宋_GB2312" pitchFamily="49" charset="-122"/>
                <a:ea typeface="仿宋_GB2312" pitchFamily="49" charset="-122"/>
              </a:rPr>
              <a:t>   </a:t>
            </a:r>
            <a:endParaRPr lang="zh-CN" altLang="zh-CN" sz="2400" dirty="0" smtClean="0">
              <a:solidFill>
                <a:schemeClr val="bg1"/>
              </a:solidFill>
              <a:latin typeface="黑体" pitchFamily="2" charset="-122"/>
              <a:ea typeface="黑体" pitchFamily="2" charset="-122"/>
            </a:endParaRPr>
          </a:p>
          <a:p>
            <a:endParaRPr lang="zh-CN" altLang="zh-CN" sz="2800" dirty="0" smtClean="0">
              <a:solidFill>
                <a:schemeClr val="bg1"/>
              </a:solidFill>
            </a:endParaRPr>
          </a:p>
          <a:p>
            <a:endParaRPr lang="zh-CN" altLang="en-US" sz="2800" dirty="0">
              <a:solidFill>
                <a:schemeClr val="bg1"/>
              </a:solidFill>
            </a:endParaRPr>
          </a:p>
        </p:txBody>
      </p:sp>
      <p:pic>
        <p:nvPicPr>
          <p:cNvPr id="6" name="图片 5"/>
          <p:cNvPicPr>
            <a:picLocks noChangeAspect="1"/>
          </p:cNvPicPr>
          <p:nvPr/>
        </p:nvPicPr>
        <p:blipFill>
          <a:blip r:embed="rId3"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36687" y="369234"/>
            <a:ext cx="9289032" cy="6863417"/>
          </a:xfrm>
          <a:prstGeom prst="rect">
            <a:avLst/>
          </a:prstGeom>
          <a:noFill/>
        </p:spPr>
        <p:txBody>
          <a:bodyPr wrap="square" rtlCol="0">
            <a:spAutoFit/>
          </a:bodyPr>
          <a:lstStyle/>
          <a:p>
            <a:r>
              <a:rPr lang="en-US" altLang="zh-CN" sz="2400" dirty="0" smtClean="0">
                <a:solidFill>
                  <a:schemeClr val="bg1"/>
                </a:solidFill>
                <a:latin typeface="黑体" pitchFamily="2" charset="-122"/>
                <a:ea typeface="黑体" pitchFamily="2" charset="-122"/>
              </a:rPr>
              <a:t>    </a:t>
            </a:r>
            <a:r>
              <a:rPr lang="zh-CN" altLang="zh-CN" sz="2400" dirty="0" smtClean="0">
                <a:solidFill>
                  <a:schemeClr val="bg1"/>
                </a:solidFill>
                <a:latin typeface="黑体" pitchFamily="2" charset="-122"/>
                <a:ea typeface="黑体" pitchFamily="2" charset="-122"/>
              </a:rPr>
              <a:t>六、其他需要报告的事项</a:t>
            </a:r>
          </a:p>
          <a:p>
            <a:r>
              <a:rPr lang="en-US" altLang="zh-CN" sz="2400" dirty="0" smtClean="0">
                <a:solidFill>
                  <a:schemeClr val="bg1"/>
                </a:solidFill>
              </a:rPr>
              <a:t>     </a:t>
            </a:r>
            <a:r>
              <a:rPr lang="zh-CN" altLang="zh-CN" sz="2400" dirty="0" smtClean="0">
                <a:solidFill>
                  <a:schemeClr val="bg1"/>
                </a:solidFill>
                <a:latin typeface="仿宋_GB2312" pitchFamily="49" charset="-122"/>
                <a:ea typeface="仿宋_GB2312" pitchFamily="49" charset="-122"/>
              </a:rPr>
              <a:t>（一）根据财政部、国家发展改革委联合印发的《关于清理规范一批行政事业性收费有关政策的通知》规定，本年度依申请公开政府信息未收取任何费用。</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（二）本行政机关落实上级年度政务公开工作要点情况：按照上级政务公开工作要求，对市重点工程形象进度、汛期雨情水情公告等重点领域分栏目进行公开，对动态类栏目按时限进行公开。</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（三）本行政机关人大代表建议和政协提案办理结果公开情况：主动加强与人大代表和政协委员的沟通交流，自觉接受人大依法监督和政协民主监督，共办理人大建议、政协提案</a:t>
            </a:r>
            <a:r>
              <a:rPr lang="en-US" altLang="zh-CN" sz="2400" dirty="0" smtClean="0">
                <a:solidFill>
                  <a:schemeClr val="bg1"/>
                </a:solidFill>
                <a:latin typeface="仿宋_GB2312" pitchFamily="49" charset="-122"/>
                <a:ea typeface="仿宋_GB2312" pitchFamily="49" charset="-122"/>
              </a:rPr>
              <a:t>5</a:t>
            </a:r>
            <a:r>
              <a:rPr lang="zh-CN" altLang="zh-CN" sz="2400" dirty="0" smtClean="0">
                <a:solidFill>
                  <a:schemeClr val="bg1"/>
                </a:solidFill>
                <a:latin typeface="仿宋_GB2312" pitchFamily="49" charset="-122"/>
                <a:ea typeface="仿宋_GB2312" pitchFamily="49" charset="-122"/>
              </a:rPr>
              <a:t>件</a:t>
            </a:r>
            <a:r>
              <a:rPr lang="zh-CN" altLang="en-US" sz="2400" dirty="0" smtClean="0">
                <a:solidFill>
                  <a:schemeClr val="bg1"/>
                </a:solidFill>
                <a:latin typeface="仿宋_GB2312" pitchFamily="49" charset="-122"/>
                <a:ea typeface="仿宋_GB2312" pitchFamily="49" charset="-122"/>
              </a:rPr>
              <a:t>，办理结果</a:t>
            </a:r>
            <a:r>
              <a:rPr lang="zh-CN" altLang="zh-CN" sz="2400" dirty="0" smtClean="0">
                <a:solidFill>
                  <a:schemeClr val="bg1"/>
                </a:solidFill>
                <a:latin typeface="仿宋_GB2312" pitchFamily="49" charset="-122"/>
                <a:ea typeface="仿宋_GB2312" pitchFamily="49" charset="-122"/>
              </a:rPr>
              <a:t>均已在门户网站信息公开</a:t>
            </a:r>
            <a:r>
              <a:rPr lang="zh-CN" altLang="zh-CN" sz="2400" dirty="0" smtClean="0">
                <a:solidFill>
                  <a:schemeClr val="bg1"/>
                </a:solidFill>
                <a:latin typeface="仿宋_GB2312" pitchFamily="49" charset="-122"/>
                <a:ea typeface="仿宋_GB2312" pitchFamily="49" charset="-122"/>
              </a:rPr>
              <a:t>。</a:t>
            </a:r>
            <a:endParaRPr lang="zh-CN" altLang="zh-CN" sz="2400" dirty="0" smtClean="0">
              <a:solidFill>
                <a:schemeClr val="bg1"/>
              </a:solidFill>
              <a:latin typeface="仿宋_GB2312" pitchFamily="49" charset="-122"/>
              <a:ea typeface="仿宋_GB2312" pitchFamily="49" charset="-122"/>
            </a:endParaRP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（四）本年度政务公开工作创新情况：无</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（五</a:t>
            </a:r>
            <a:r>
              <a:rPr lang="zh-CN" altLang="zh-CN" sz="2400" dirty="0" smtClean="0">
                <a:solidFill>
                  <a:schemeClr val="bg1"/>
                </a:solidFill>
                <a:latin typeface="仿宋_GB2312" pitchFamily="49" charset="-122"/>
                <a:ea typeface="仿宋_GB2312" pitchFamily="49" charset="-122"/>
              </a:rPr>
              <a:t>）本</a:t>
            </a:r>
            <a:r>
              <a:rPr lang="zh-CN" altLang="zh-CN" sz="2400" dirty="0" smtClean="0">
                <a:solidFill>
                  <a:schemeClr val="bg1"/>
                </a:solidFill>
                <a:latin typeface="仿宋_GB2312" pitchFamily="49" charset="-122"/>
                <a:ea typeface="仿宋_GB2312" pitchFamily="49" charset="-122"/>
              </a:rPr>
              <a:t>行政机关认为需要报告的其他事项：无。</a:t>
            </a:r>
          </a:p>
          <a:p>
            <a:r>
              <a:rPr lang="en-US" altLang="zh-CN" sz="2400" dirty="0" smtClean="0">
                <a:solidFill>
                  <a:schemeClr val="bg1"/>
                </a:solidFill>
                <a:latin typeface="仿宋_GB2312" pitchFamily="49" charset="-122"/>
                <a:ea typeface="仿宋_GB2312" pitchFamily="49" charset="-122"/>
              </a:rPr>
              <a:t>  </a:t>
            </a:r>
            <a:r>
              <a:rPr lang="zh-CN" altLang="zh-CN" sz="2400" smtClean="0">
                <a:solidFill>
                  <a:schemeClr val="bg1"/>
                </a:solidFill>
                <a:latin typeface="仿宋_GB2312" pitchFamily="49" charset="-122"/>
                <a:ea typeface="仿宋_GB2312" pitchFamily="49" charset="-122"/>
              </a:rPr>
              <a:t>（</a:t>
            </a:r>
            <a:r>
              <a:rPr lang="zh-CN" altLang="en-US" sz="2400" smtClean="0">
                <a:solidFill>
                  <a:schemeClr val="bg1"/>
                </a:solidFill>
                <a:latin typeface="仿宋_GB2312" pitchFamily="49" charset="-122"/>
                <a:ea typeface="仿宋_GB2312" pitchFamily="49" charset="-122"/>
              </a:rPr>
              <a:t>六</a:t>
            </a:r>
            <a:r>
              <a:rPr lang="zh-CN" altLang="zh-CN" sz="2400" smtClean="0">
                <a:solidFill>
                  <a:schemeClr val="bg1"/>
                </a:solidFill>
                <a:latin typeface="仿宋_GB2312" pitchFamily="49" charset="-122"/>
                <a:ea typeface="仿宋_GB2312" pitchFamily="49" charset="-122"/>
              </a:rPr>
              <a:t>）</a:t>
            </a:r>
            <a:r>
              <a:rPr lang="zh-CN" altLang="zh-CN" sz="2400" dirty="0" smtClean="0">
                <a:solidFill>
                  <a:schemeClr val="bg1"/>
                </a:solidFill>
                <a:latin typeface="仿宋_GB2312" pitchFamily="49" charset="-122"/>
                <a:ea typeface="仿宋_GB2312" pitchFamily="49" charset="-122"/>
              </a:rPr>
              <a:t>其他有关文件专门要求通过政府信息公开工作年度报告予以报告的事项：无。</a:t>
            </a:r>
          </a:p>
          <a:p>
            <a:r>
              <a:rPr lang="en-US" altLang="zh-CN" sz="2400" dirty="0" smtClean="0">
                <a:solidFill>
                  <a:schemeClr val="bg1"/>
                </a:solidFill>
                <a:latin typeface="仿宋_GB2312" pitchFamily="49" charset="-122"/>
                <a:ea typeface="仿宋_GB2312" pitchFamily="49" charset="-122"/>
              </a:rPr>
              <a:t>   </a:t>
            </a:r>
            <a:endParaRPr lang="zh-CN" altLang="zh-CN" sz="2400" dirty="0" smtClean="0">
              <a:solidFill>
                <a:schemeClr val="bg1"/>
              </a:solidFill>
              <a:latin typeface="黑体" pitchFamily="2" charset="-122"/>
              <a:ea typeface="黑体" pitchFamily="2" charset="-122"/>
            </a:endParaRPr>
          </a:p>
          <a:p>
            <a:endParaRPr lang="zh-CN" altLang="zh-CN" sz="2800" dirty="0" smtClean="0">
              <a:solidFill>
                <a:schemeClr val="bg1"/>
              </a:solidFill>
            </a:endParaRPr>
          </a:p>
          <a:p>
            <a:endParaRPr lang="zh-CN" altLang="en-US" sz="2800" dirty="0">
              <a:solidFill>
                <a:schemeClr val="bg1"/>
              </a:solidFill>
            </a:endParaRPr>
          </a:p>
        </p:txBody>
      </p:sp>
      <p:pic>
        <p:nvPicPr>
          <p:cNvPr id="6" name="图片 5"/>
          <p:cNvPicPr>
            <a:picLocks noChangeAspect="1"/>
          </p:cNvPicPr>
          <p:nvPr/>
        </p:nvPicPr>
        <p:blipFill>
          <a:blip r:embed="rId3"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2" name="文本框 11"/>
          <p:cNvSpPr txBox="1"/>
          <p:nvPr/>
        </p:nvSpPr>
        <p:spPr>
          <a:xfrm>
            <a:off x="1100783" y="1024037"/>
            <a:ext cx="10657184" cy="3785652"/>
          </a:xfrm>
          <a:prstGeom prst="rect">
            <a:avLst/>
          </a:prstGeom>
          <a:noFill/>
        </p:spPr>
        <p:txBody>
          <a:bodyPr wrap="square" rtlCol="0">
            <a:spAutoFit/>
          </a:bodyPr>
          <a:lstStyle/>
          <a:p>
            <a:r>
              <a:rPr lang="en-US" altLang="zh-CN" sz="2400" dirty="0" smtClean="0">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本报告由曲阜市水务局按照《中华人民共和国政府信息公开条例》（以下简称《条例》）和《中华人民共和国政府信息公开工作年度报告格式》（国办公开办函</a:t>
            </a:r>
            <a:r>
              <a:rPr lang="en-US" altLang="zh-CN" sz="2400" dirty="0" smtClean="0">
                <a:solidFill>
                  <a:schemeClr val="bg1"/>
                </a:solidFill>
                <a:latin typeface="仿宋_GB2312" pitchFamily="49" charset="-122"/>
                <a:ea typeface="仿宋_GB2312" pitchFamily="49" charset="-122"/>
              </a:rPr>
              <a:t>[2021]30</a:t>
            </a:r>
            <a:r>
              <a:rPr lang="zh-CN" altLang="zh-CN" sz="2400" dirty="0" smtClean="0">
                <a:solidFill>
                  <a:schemeClr val="bg1"/>
                </a:solidFill>
                <a:latin typeface="仿宋_GB2312" pitchFamily="49" charset="-122"/>
                <a:ea typeface="仿宋_GB2312" pitchFamily="49" charset="-122"/>
              </a:rPr>
              <a:t>号）要求编制。</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本报告内容包括总体情况、主动公开政府信息情况、收到和处理政府信息公开申请情况、政府信息公开行政复议和行政诉讼情况、存在的主要问题及改进情况、其他需要报告的事项等六部分内容。</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本报告所列数据的统计期限自</a:t>
            </a:r>
            <a:r>
              <a:rPr lang="en-US" altLang="zh-CN" sz="2400" dirty="0" smtClean="0">
                <a:solidFill>
                  <a:schemeClr val="bg1"/>
                </a:solidFill>
                <a:latin typeface="仿宋_GB2312" pitchFamily="49" charset="-122"/>
                <a:ea typeface="仿宋_GB2312" pitchFamily="49" charset="-122"/>
              </a:rPr>
              <a:t>2022</a:t>
            </a:r>
            <a:r>
              <a:rPr lang="zh-CN" altLang="zh-CN" sz="2400" dirty="0" smtClean="0">
                <a:solidFill>
                  <a:schemeClr val="bg1"/>
                </a:solidFill>
                <a:latin typeface="仿宋_GB2312" pitchFamily="49" charset="-122"/>
                <a:ea typeface="仿宋_GB2312" pitchFamily="49" charset="-122"/>
              </a:rPr>
              <a:t>年</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月</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日起至</a:t>
            </a:r>
            <a:r>
              <a:rPr lang="en-US" altLang="zh-CN" sz="2400" dirty="0" smtClean="0">
                <a:solidFill>
                  <a:schemeClr val="bg1"/>
                </a:solidFill>
                <a:latin typeface="仿宋_GB2312" pitchFamily="49" charset="-122"/>
                <a:ea typeface="仿宋_GB2312" pitchFamily="49" charset="-122"/>
              </a:rPr>
              <a:t>2022</a:t>
            </a:r>
            <a:r>
              <a:rPr lang="zh-CN" altLang="zh-CN" sz="2400" dirty="0" smtClean="0">
                <a:solidFill>
                  <a:schemeClr val="bg1"/>
                </a:solidFill>
                <a:latin typeface="仿宋_GB2312" pitchFamily="49" charset="-122"/>
                <a:ea typeface="仿宋_GB2312" pitchFamily="49" charset="-122"/>
              </a:rPr>
              <a:t>年</a:t>
            </a:r>
            <a:r>
              <a:rPr lang="en-US" altLang="zh-CN" sz="2400" dirty="0" smtClean="0">
                <a:solidFill>
                  <a:schemeClr val="bg1"/>
                </a:solidFill>
                <a:latin typeface="仿宋_GB2312" pitchFamily="49" charset="-122"/>
                <a:ea typeface="仿宋_GB2312" pitchFamily="49" charset="-122"/>
              </a:rPr>
              <a:t>12</a:t>
            </a:r>
            <a:r>
              <a:rPr lang="zh-CN" altLang="zh-CN" sz="2400" dirty="0" smtClean="0">
                <a:solidFill>
                  <a:schemeClr val="bg1"/>
                </a:solidFill>
                <a:latin typeface="仿宋_GB2312" pitchFamily="49" charset="-122"/>
                <a:ea typeface="仿宋_GB2312" pitchFamily="49" charset="-122"/>
              </a:rPr>
              <a:t>月</a:t>
            </a:r>
            <a:r>
              <a:rPr lang="en-US" altLang="zh-CN" sz="2400" dirty="0" smtClean="0">
                <a:solidFill>
                  <a:schemeClr val="bg1"/>
                </a:solidFill>
                <a:latin typeface="仿宋_GB2312" pitchFamily="49" charset="-122"/>
                <a:ea typeface="仿宋_GB2312" pitchFamily="49" charset="-122"/>
              </a:rPr>
              <a:t>31</a:t>
            </a:r>
            <a:r>
              <a:rPr lang="zh-CN" altLang="zh-CN" sz="2400" dirty="0" smtClean="0">
                <a:solidFill>
                  <a:schemeClr val="bg1"/>
                </a:solidFill>
                <a:latin typeface="仿宋_GB2312" pitchFamily="49" charset="-122"/>
                <a:ea typeface="仿宋_GB2312" pitchFamily="49" charset="-122"/>
              </a:rPr>
              <a:t>日止。本报告电子版可在“中国＊曲阜”政府门户网站（</a:t>
            </a:r>
            <a:r>
              <a:rPr lang="en-US" altLang="zh-CN" sz="2400" dirty="0" smtClean="0">
                <a:solidFill>
                  <a:schemeClr val="bg1"/>
                </a:solidFill>
                <a:latin typeface="仿宋_GB2312" pitchFamily="49" charset="-122"/>
                <a:ea typeface="仿宋_GB2312" pitchFamily="49" charset="-122"/>
              </a:rPr>
              <a:t>www.qufu.gov.cn</a:t>
            </a:r>
            <a:r>
              <a:rPr lang="zh-CN" altLang="zh-CN" sz="2400" dirty="0" smtClean="0">
                <a:solidFill>
                  <a:schemeClr val="bg1"/>
                </a:solidFill>
                <a:latin typeface="仿宋_GB2312" pitchFamily="49" charset="-122"/>
                <a:ea typeface="仿宋_GB2312" pitchFamily="49" charset="-122"/>
              </a:rPr>
              <a:t>）查阅或下载。如对本报告有疑问，请与曲阜市水务局联系（地址</a:t>
            </a:r>
            <a:r>
              <a:rPr lang="en-US" altLang="zh-CN" sz="2400" dirty="0" smtClean="0">
                <a:solidFill>
                  <a:schemeClr val="bg1"/>
                </a:solidFill>
                <a:latin typeface="仿宋_GB2312" pitchFamily="49" charset="-122"/>
                <a:ea typeface="仿宋_GB2312" pitchFamily="49" charset="-122"/>
              </a:rPr>
              <a:t>:</a:t>
            </a:r>
            <a:r>
              <a:rPr lang="zh-CN" altLang="zh-CN" sz="2400" dirty="0" smtClean="0">
                <a:solidFill>
                  <a:schemeClr val="bg1"/>
                </a:solidFill>
                <a:latin typeface="仿宋_GB2312" pitchFamily="49" charset="-122"/>
                <a:ea typeface="仿宋_GB2312" pitchFamily="49" charset="-122"/>
              </a:rPr>
              <a:t>曲阜市神道路</a:t>
            </a:r>
            <a:r>
              <a:rPr lang="en-US" altLang="zh-CN" sz="2400" dirty="0" smtClean="0">
                <a:solidFill>
                  <a:schemeClr val="bg1"/>
                </a:solidFill>
                <a:latin typeface="仿宋_GB2312" pitchFamily="49" charset="-122"/>
                <a:ea typeface="仿宋_GB2312" pitchFamily="49" charset="-122"/>
              </a:rPr>
              <a:t>4</a:t>
            </a:r>
            <a:r>
              <a:rPr lang="zh-CN" altLang="zh-CN" sz="2400" dirty="0" smtClean="0">
                <a:solidFill>
                  <a:schemeClr val="bg1"/>
                </a:solidFill>
                <a:latin typeface="仿宋_GB2312" pitchFamily="49" charset="-122"/>
                <a:ea typeface="仿宋_GB2312" pitchFamily="49" charset="-122"/>
              </a:rPr>
              <a:t>号，联系电话：</a:t>
            </a:r>
            <a:r>
              <a:rPr lang="en-US" altLang="zh-CN" sz="2400" dirty="0" smtClean="0">
                <a:solidFill>
                  <a:schemeClr val="bg1"/>
                </a:solidFill>
                <a:latin typeface="仿宋_GB2312" pitchFamily="49" charset="-122"/>
                <a:ea typeface="仿宋_GB2312" pitchFamily="49" charset="-122"/>
              </a:rPr>
              <a:t>0537-4412340</a:t>
            </a:r>
            <a:r>
              <a:rPr lang="zh-CN" altLang="zh-CN" sz="2400" dirty="0" smtClean="0">
                <a:solidFill>
                  <a:schemeClr val="bg1"/>
                </a:solidFill>
                <a:latin typeface="仿宋_GB2312" pitchFamily="49" charset="-122"/>
                <a:ea typeface="仿宋_GB2312" pitchFamily="49" charset="-122"/>
              </a:rPr>
              <a:t>）。</a:t>
            </a:r>
            <a:endParaRPr lang="zh-CN" altLang="zh-CN" sz="2400" dirty="0">
              <a:solidFill>
                <a:schemeClr val="bg1"/>
              </a:solidFill>
              <a:latin typeface="仿宋_GB2312" pitchFamily="49" charset="-122"/>
              <a:ea typeface="仿宋_GB2312" pitchFamily="49" charset="-122"/>
            </a:endParaRPr>
          </a:p>
        </p:txBody>
      </p:sp>
      <p:pic>
        <p:nvPicPr>
          <p:cNvPr id="2" name="图片 1"/>
          <p:cNvPicPr>
            <a:picLocks noChangeAspect="1"/>
          </p:cNvPicPr>
          <p:nvPr/>
        </p:nvPicPr>
        <p:blipFill>
          <a:blip r:embed="rId3"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172791" y="1024037"/>
            <a:ext cx="8208912" cy="3046988"/>
          </a:xfrm>
          <a:prstGeom prst="rect">
            <a:avLst/>
          </a:prstGeom>
          <a:noFill/>
        </p:spPr>
        <p:txBody>
          <a:bodyPr wrap="square" rtlCol="0">
            <a:spAutoFit/>
          </a:bodyPr>
          <a:lstStyle/>
          <a:p>
            <a:r>
              <a:rPr lang="en-US" altLang="zh-CN" sz="2400" dirty="0" smtClean="0">
                <a:solidFill>
                  <a:schemeClr val="bg1"/>
                </a:solidFill>
                <a:latin typeface="宋体" pitchFamily="2" charset="-122"/>
              </a:rPr>
              <a:t>    </a:t>
            </a:r>
            <a:r>
              <a:rPr lang="zh-CN" altLang="zh-CN" sz="2400" dirty="0" smtClean="0">
                <a:solidFill>
                  <a:schemeClr val="bg1"/>
                </a:solidFill>
                <a:latin typeface="黑体" pitchFamily="2" charset="-122"/>
                <a:ea typeface="黑体" pitchFamily="2" charset="-122"/>
              </a:rPr>
              <a:t>一、总体情况</a:t>
            </a:r>
          </a:p>
          <a:p>
            <a:r>
              <a:rPr lang="en-US" altLang="zh-CN" sz="2400" dirty="0" smtClean="0">
                <a:solidFill>
                  <a:schemeClr val="bg1"/>
                </a:solidFill>
                <a:latin typeface="仿宋_GB2312" pitchFamily="49" charset="-122"/>
                <a:ea typeface="仿宋_GB2312" pitchFamily="49" charset="-122"/>
              </a:rPr>
              <a:t>    2022</a:t>
            </a:r>
            <a:r>
              <a:rPr lang="zh-CN" altLang="zh-CN" sz="2400" dirty="0" smtClean="0">
                <a:solidFill>
                  <a:schemeClr val="bg1"/>
                </a:solidFill>
                <a:latin typeface="仿宋_GB2312" pitchFamily="49" charset="-122"/>
                <a:ea typeface="仿宋_GB2312" pitchFamily="49" charset="-122"/>
              </a:rPr>
              <a:t>年，曲阜市水务局在市委市政府正确领导下，认真落实政府信息公开条例，加强组织建设，健全工作制度，规范工作流程，坚持以“公开为常态、不公开为例外”为原则，以水利服务民生、服务经济社为工作主线，稳步有序开展政府信息公开工作。</a:t>
            </a:r>
          </a:p>
          <a:p>
            <a:endParaRPr lang="zh-CN" altLang="zh-CN" sz="2400" dirty="0" smtClean="0">
              <a:solidFill>
                <a:schemeClr val="bg1"/>
              </a:solidFill>
              <a:latin typeface="仿宋_GB2312" pitchFamily="49" charset="-122"/>
              <a:ea typeface="仿宋_GB2312" pitchFamily="49" charset="-122"/>
            </a:endParaRPr>
          </a:p>
          <a:p>
            <a:endParaRPr lang="zh-CN" altLang="en-US" sz="2400" dirty="0">
              <a:solidFill>
                <a:schemeClr val="bg1">
                  <a:lumMod val="95000"/>
                </a:schemeClr>
              </a:solidFill>
            </a:endParaRPr>
          </a:p>
        </p:txBody>
      </p:sp>
      <p:sp>
        <p:nvSpPr>
          <p:cNvPr id="5" name="文本框 4"/>
          <p:cNvSpPr txBox="1"/>
          <p:nvPr/>
        </p:nvSpPr>
        <p:spPr>
          <a:xfrm>
            <a:off x="1172791" y="3472309"/>
            <a:ext cx="8064897" cy="2308324"/>
          </a:xfrm>
          <a:prstGeom prst="rect">
            <a:avLst/>
          </a:prstGeom>
          <a:noFill/>
        </p:spPr>
        <p:txBody>
          <a:bodyPr wrap="square" rtlCol="0">
            <a:spAutoFit/>
          </a:bodyPr>
          <a:lstStyle/>
          <a:p>
            <a:r>
              <a:rPr lang="en-US" altLang="zh-CN" sz="2400" dirty="0">
                <a:solidFill>
                  <a:schemeClr val="tx2">
                    <a:lumMod val="20000"/>
                    <a:lumOff val="80000"/>
                  </a:schemeClr>
                </a:solidFill>
              </a:rPr>
              <a:t>        </a:t>
            </a:r>
            <a:r>
              <a:rPr lang="zh-CN" altLang="zh-CN" sz="2400" dirty="0" smtClean="0">
                <a:solidFill>
                  <a:schemeClr val="bg1"/>
                </a:solidFill>
                <a:latin typeface="楷体_GB2312" pitchFamily="49" charset="-122"/>
                <a:ea typeface="楷体_GB2312" pitchFamily="49" charset="-122"/>
              </a:rPr>
              <a:t>（一）主动公开情况</a:t>
            </a:r>
          </a:p>
          <a:p>
            <a:r>
              <a:rPr lang="en-US" altLang="zh-CN" sz="2400" dirty="0" smtClean="0"/>
              <a:t>         </a:t>
            </a:r>
            <a:r>
              <a:rPr lang="zh-CN" altLang="zh-CN" sz="2400" dirty="0" smtClean="0">
                <a:solidFill>
                  <a:schemeClr val="bg1"/>
                </a:solidFill>
                <a:latin typeface="仿宋_GB2312" pitchFamily="49" charset="-122"/>
                <a:ea typeface="仿宋_GB2312" pitchFamily="49" charset="-122"/>
              </a:rPr>
              <a:t>我局围绕</a:t>
            </a:r>
            <a:r>
              <a:rPr lang="en-US" altLang="zh-CN" sz="2400" dirty="0" smtClean="0">
                <a:solidFill>
                  <a:schemeClr val="bg1"/>
                </a:solidFill>
                <a:latin typeface="仿宋_GB2312" pitchFamily="49" charset="-122"/>
                <a:ea typeface="仿宋_GB2312" pitchFamily="49" charset="-122"/>
              </a:rPr>
              <a:t>2022</a:t>
            </a:r>
            <a:r>
              <a:rPr lang="zh-CN" altLang="zh-CN" sz="2400" dirty="0" smtClean="0">
                <a:solidFill>
                  <a:schemeClr val="bg1"/>
                </a:solidFill>
                <a:latin typeface="仿宋_GB2312" pitchFamily="49" charset="-122"/>
                <a:ea typeface="仿宋_GB2312" pitchFamily="49" charset="-122"/>
              </a:rPr>
              <a:t>年度工作中群众较为关心，经济社会需求较高的重点领域为轴线，通过各种渠道主动公开信息</a:t>
            </a:r>
            <a:r>
              <a:rPr lang="en-US" altLang="zh-CN" sz="2400" dirty="0" smtClean="0">
                <a:solidFill>
                  <a:schemeClr val="bg1"/>
                </a:solidFill>
                <a:latin typeface="仿宋_GB2312" pitchFamily="49" charset="-122"/>
                <a:ea typeface="仿宋_GB2312" pitchFamily="49" charset="-122"/>
              </a:rPr>
              <a:t>135</a:t>
            </a:r>
            <a:r>
              <a:rPr lang="zh-CN" altLang="zh-CN" sz="2400" dirty="0" smtClean="0">
                <a:solidFill>
                  <a:schemeClr val="bg1"/>
                </a:solidFill>
                <a:latin typeface="仿宋_GB2312" pitchFamily="49" charset="-122"/>
                <a:ea typeface="仿宋_GB2312" pitchFamily="49" charset="-122"/>
              </a:rPr>
              <a:t>条。其中通过曲阜市门户网站主动公开各类政府信息</a:t>
            </a:r>
            <a:r>
              <a:rPr lang="en-US" altLang="zh-CN" sz="2400" dirty="0" smtClean="0">
                <a:solidFill>
                  <a:schemeClr val="bg1"/>
                </a:solidFill>
                <a:latin typeface="仿宋_GB2312" pitchFamily="49" charset="-122"/>
                <a:ea typeface="仿宋_GB2312" pitchFamily="49" charset="-122"/>
              </a:rPr>
              <a:t>27</a:t>
            </a:r>
            <a:r>
              <a:rPr lang="zh-CN" altLang="zh-CN" sz="2400" dirty="0" smtClean="0">
                <a:solidFill>
                  <a:schemeClr val="bg1"/>
                </a:solidFill>
                <a:latin typeface="仿宋_GB2312" pitchFamily="49" charset="-122"/>
                <a:ea typeface="仿宋_GB2312" pitchFamily="49" charset="-122"/>
              </a:rPr>
              <a:t>条，占比</a:t>
            </a:r>
            <a:r>
              <a:rPr lang="en-US" altLang="zh-CN" sz="2400" dirty="0" smtClean="0">
                <a:solidFill>
                  <a:schemeClr val="bg1"/>
                </a:solidFill>
                <a:latin typeface="仿宋_GB2312" pitchFamily="49" charset="-122"/>
                <a:ea typeface="仿宋_GB2312" pitchFamily="49" charset="-122"/>
              </a:rPr>
              <a:t>20%</a:t>
            </a:r>
            <a:r>
              <a:rPr lang="zh-CN" altLang="zh-CN" sz="2400" dirty="0" smtClean="0">
                <a:solidFill>
                  <a:schemeClr val="bg1"/>
                </a:solidFill>
                <a:latin typeface="仿宋_GB2312" pitchFamily="49" charset="-122"/>
                <a:ea typeface="仿宋_GB2312" pitchFamily="49" charset="-122"/>
              </a:rPr>
              <a:t>；通过水务局门户网站发布各类信息</a:t>
            </a:r>
            <a:r>
              <a:rPr lang="en-US" altLang="zh-CN" sz="2400" dirty="0" smtClean="0">
                <a:solidFill>
                  <a:schemeClr val="bg1"/>
                </a:solidFill>
                <a:latin typeface="仿宋_GB2312" pitchFamily="49" charset="-122"/>
                <a:ea typeface="仿宋_GB2312" pitchFamily="49" charset="-122"/>
              </a:rPr>
              <a:t>108</a:t>
            </a:r>
            <a:r>
              <a:rPr lang="zh-CN" altLang="zh-CN" sz="2400" dirty="0" smtClean="0">
                <a:solidFill>
                  <a:schemeClr val="bg1"/>
                </a:solidFill>
                <a:latin typeface="仿宋_GB2312" pitchFamily="49" charset="-122"/>
                <a:ea typeface="仿宋_GB2312" pitchFamily="49" charset="-122"/>
              </a:rPr>
              <a:t>条，占比</a:t>
            </a:r>
            <a:r>
              <a:rPr lang="en-US" altLang="zh-CN" sz="2400" dirty="0" smtClean="0">
                <a:solidFill>
                  <a:schemeClr val="bg1"/>
                </a:solidFill>
                <a:latin typeface="仿宋_GB2312" pitchFamily="49" charset="-122"/>
                <a:ea typeface="仿宋_GB2312" pitchFamily="49" charset="-122"/>
              </a:rPr>
              <a:t>80%</a:t>
            </a:r>
            <a:r>
              <a:rPr lang="zh-CN" altLang="zh-CN" sz="2400" dirty="0" smtClean="0">
                <a:solidFill>
                  <a:schemeClr val="bg1"/>
                </a:solidFill>
                <a:latin typeface="仿宋_GB2312" pitchFamily="49" charset="-122"/>
                <a:ea typeface="仿宋_GB2312" pitchFamily="49" charset="-122"/>
              </a:rPr>
              <a:t>。</a:t>
            </a:r>
            <a:endParaRPr lang="zh-CN" altLang="zh-CN" sz="2400" dirty="0">
              <a:solidFill>
                <a:schemeClr val="bg1"/>
              </a:solidFill>
              <a:latin typeface="仿宋_GB2312" pitchFamily="49" charset="-122"/>
              <a:ea typeface="仿宋_GB2312" pitchFamily="49" charset="-122"/>
            </a:endParaRPr>
          </a:p>
        </p:txBody>
      </p:sp>
      <p:pic>
        <p:nvPicPr>
          <p:cNvPr id="2" name="图片 1"/>
          <p:cNvPicPr>
            <a:picLocks noChangeAspect="1"/>
          </p:cNvPicPr>
          <p:nvPr/>
        </p:nvPicPr>
        <p:blipFill>
          <a:blip r:embed="rId3"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stretch>
            <a:fillRect/>
          </a:stretch>
        </p:blipFill>
        <p:spPr>
          <a:xfrm>
            <a:off x="9555480" y="4824095"/>
            <a:ext cx="3303270" cy="2408555"/>
          </a:xfrm>
          <a:prstGeom prst="rect">
            <a:avLst/>
          </a:prstGeom>
        </p:spPr>
      </p:pic>
      <p:sp>
        <p:nvSpPr>
          <p:cNvPr id="4" name="矩形 3"/>
          <p:cNvSpPr/>
          <p:nvPr/>
        </p:nvSpPr>
        <p:spPr>
          <a:xfrm>
            <a:off x="956768" y="375965"/>
            <a:ext cx="7776863" cy="5632311"/>
          </a:xfrm>
          <a:prstGeom prst="rect">
            <a:avLst/>
          </a:prstGeom>
        </p:spPr>
        <p:txBody>
          <a:bodyPr wrap="square">
            <a:spAutoFit/>
          </a:bodyPr>
          <a:lstStyle/>
          <a:p>
            <a:r>
              <a:rPr lang="en-US" altLang="zh-CN" sz="2400" dirty="0" smtClean="0"/>
              <a:t>        </a:t>
            </a:r>
          </a:p>
          <a:p>
            <a:endParaRPr lang="en-US" altLang="zh-CN" sz="2400" dirty="0" smtClean="0">
              <a:solidFill>
                <a:schemeClr val="bg1"/>
              </a:solidFill>
            </a:endParaRPr>
          </a:p>
          <a:p>
            <a:endParaRPr lang="en-US" altLang="zh-CN" sz="2400" dirty="0" smtClean="0">
              <a:solidFill>
                <a:schemeClr val="bg1"/>
              </a:solidFill>
            </a:endParaRPr>
          </a:p>
          <a:p>
            <a:endParaRPr lang="en-US" altLang="zh-CN" sz="2400" dirty="0" smtClean="0">
              <a:solidFill>
                <a:schemeClr val="bg1"/>
              </a:solidFill>
            </a:endParaRPr>
          </a:p>
          <a:p>
            <a:endParaRPr lang="en-US" altLang="zh-CN" sz="2400" dirty="0" smtClean="0">
              <a:solidFill>
                <a:schemeClr val="bg1"/>
              </a:solidFill>
            </a:endParaRPr>
          </a:p>
          <a:p>
            <a:endParaRPr lang="en-US" altLang="zh-CN" sz="2400" dirty="0" smtClean="0">
              <a:solidFill>
                <a:schemeClr val="bg1"/>
              </a:solidFill>
            </a:endParaRPr>
          </a:p>
          <a:p>
            <a:endParaRPr lang="en-US" altLang="zh-CN" sz="2400" dirty="0" smtClean="0">
              <a:solidFill>
                <a:schemeClr val="bg1"/>
              </a:solidFill>
            </a:endParaRPr>
          </a:p>
          <a:p>
            <a:endParaRPr lang="en-US" altLang="zh-CN" sz="2400" dirty="0" smtClean="0">
              <a:solidFill>
                <a:schemeClr val="bg1"/>
              </a:solidFill>
            </a:endParaRPr>
          </a:p>
          <a:p>
            <a:r>
              <a:rPr lang="en-US" altLang="zh-CN" sz="2400" dirty="0" smtClean="0">
                <a:solidFill>
                  <a:schemeClr val="bg1"/>
                </a:solidFill>
                <a:latin typeface="仿宋_GB2312" pitchFamily="49" charset="-122"/>
                <a:ea typeface="仿宋_GB2312" pitchFamily="49" charset="-122"/>
              </a:rPr>
              <a:t>   </a:t>
            </a:r>
            <a:endParaRPr lang="en-US" altLang="zh-CN" sz="2400" dirty="0" smtClean="0">
              <a:solidFill>
                <a:schemeClr val="bg1"/>
              </a:solidFill>
              <a:latin typeface="仿宋_GB2312" pitchFamily="49" charset="-122"/>
              <a:ea typeface="仿宋_GB2312" pitchFamily="49" charset="-122"/>
            </a:endParaRP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具</a:t>
            </a:r>
            <a:r>
              <a:rPr lang="zh-CN" altLang="zh-CN" sz="2400" dirty="0" smtClean="0">
                <a:solidFill>
                  <a:schemeClr val="bg1"/>
                </a:solidFill>
                <a:latin typeface="仿宋_GB2312" pitchFamily="49" charset="-122"/>
                <a:ea typeface="仿宋_GB2312" pitchFamily="49" charset="-122"/>
              </a:rPr>
              <a:t>体包括法规规章</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条，政策汇编</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条，政策解读</a:t>
            </a:r>
            <a:r>
              <a:rPr lang="en-US" altLang="zh-CN" sz="2400" dirty="0" smtClean="0">
                <a:solidFill>
                  <a:schemeClr val="bg1"/>
                </a:solidFill>
                <a:latin typeface="仿宋_GB2312" pitchFamily="49" charset="-122"/>
                <a:ea typeface="仿宋_GB2312" pitchFamily="49" charset="-122"/>
              </a:rPr>
              <a:t>2</a:t>
            </a:r>
            <a:r>
              <a:rPr lang="zh-CN" altLang="zh-CN" sz="2400" dirty="0" smtClean="0">
                <a:solidFill>
                  <a:schemeClr val="bg1"/>
                </a:solidFill>
                <a:latin typeface="仿宋_GB2312" pitchFamily="49" charset="-122"/>
                <a:ea typeface="仿宋_GB2312" pitchFamily="49" charset="-122"/>
              </a:rPr>
              <a:t>条，机构职能</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条，规划计划</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条，行政权利</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条，财政信息</a:t>
            </a:r>
            <a:r>
              <a:rPr lang="en-US" altLang="zh-CN" sz="2400" dirty="0" smtClean="0">
                <a:solidFill>
                  <a:schemeClr val="bg1"/>
                </a:solidFill>
                <a:latin typeface="仿宋_GB2312" pitchFamily="49" charset="-122"/>
                <a:ea typeface="仿宋_GB2312" pitchFamily="49" charset="-122"/>
              </a:rPr>
              <a:t>3</a:t>
            </a:r>
            <a:r>
              <a:rPr lang="zh-CN" altLang="zh-CN" sz="2400" dirty="0" smtClean="0">
                <a:solidFill>
                  <a:schemeClr val="bg1"/>
                </a:solidFill>
                <a:latin typeface="仿宋_GB2312" pitchFamily="49" charset="-122"/>
                <a:ea typeface="仿宋_GB2312" pitchFamily="49" charset="-122"/>
              </a:rPr>
              <a:t>条。会议公开</a:t>
            </a:r>
            <a:r>
              <a:rPr lang="en-US" altLang="zh-CN" sz="2400" dirty="0" smtClean="0">
                <a:solidFill>
                  <a:schemeClr val="bg1"/>
                </a:solidFill>
                <a:latin typeface="仿宋_GB2312" pitchFamily="49" charset="-122"/>
                <a:ea typeface="仿宋_GB2312" pitchFamily="49" charset="-122"/>
              </a:rPr>
              <a:t>1</a:t>
            </a:r>
            <a:r>
              <a:rPr lang="zh-CN" altLang="zh-CN" sz="2400" dirty="0" smtClean="0">
                <a:solidFill>
                  <a:schemeClr val="bg1"/>
                </a:solidFill>
                <a:latin typeface="仿宋_GB2312" pitchFamily="49" charset="-122"/>
                <a:ea typeface="仿宋_GB2312" pitchFamily="49" charset="-122"/>
              </a:rPr>
              <a:t>条，行政执法公示</a:t>
            </a:r>
            <a:r>
              <a:rPr lang="en-US" altLang="zh-CN" sz="2400" dirty="0" smtClean="0">
                <a:solidFill>
                  <a:schemeClr val="bg1"/>
                </a:solidFill>
                <a:latin typeface="仿宋_GB2312" pitchFamily="49" charset="-122"/>
                <a:ea typeface="仿宋_GB2312" pitchFamily="49" charset="-122"/>
              </a:rPr>
              <a:t>2</a:t>
            </a:r>
            <a:r>
              <a:rPr lang="zh-CN" altLang="zh-CN" sz="2400" dirty="0" smtClean="0">
                <a:solidFill>
                  <a:schemeClr val="bg1"/>
                </a:solidFill>
                <a:latin typeface="仿宋_GB2312" pitchFamily="49" charset="-122"/>
                <a:ea typeface="仿宋_GB2312" pitchFamily="49" charset="-122"/>
              </a:rPr>
              <a:t>条，建议提案办理</a:t>
            </a:r>
            <a:r>
              <a:rPr lang="en-US" altLang="zh-CN" sz="2400" dirty="0" smtClean="0">
                <a:solidFill>
                  <a:schemeClr val="bg1"/>
                </a:solidFill>
                <a:latin typeface="仿宋_GB2312" pitchFamily="49" charset="-122"/>
                <a:ea typeface="仿宋_GB2312" pitchFamily="49" charset="-122"/>
              </a:rPr>
              <a:t>6</a:t>
            </a:r>
            <a:r>
              <a:rPr lang="zh-CN" altLang="zh-CN" sz="2400" dirty="0" smtClean="0">
                <a:solidFill>
                  <a:schemeClr val="bg1"/>
                </a:solidFill>
                <a:latin typeface="仿宋_GB2312" pitchFamily="49" charset="-122"/>
                <a:ea typeface="仿宋_GB2312" pitchFamily="49" charset="-122"/>
              </a:rPr>
              <a:t>条，“双随机、一公开”监管</a:t>
            </a:r>
            <a:r>
              <a:rPr lang="en-US" altLang="zh-CN" sz="2400" dirty="0" smtClean="0">
                <a:solidFill>
                  <a:schemeClr val="bg1"/>
                </a:solidFill>
                <a:latin typeface="仿宋_GB2312" pitchFamily="49" charset="-122"/>
                <a:ea typeface="仿宋_GB2312" pitchFamily="49" charset="-122"/>
              </a:rPr>
              <a:t>5</a:t>
            </a:r>
            <a:r>
              <a:rPr lang="zh-CN" altLang="zh-CN" sz="2400" dirty="0" smtClean="0">
                <a:solidFill>
                  <a:schemeClr val="bg1"/>
                </a:solidFill>
                <a:latin typeface="仿宋_GB2312" pitchFamily="49" charset="-122"/>
                <a:ea typeface="仿宋_GB2312" pitchFamily="49" charset="-122"/>
              </a:rPr>
              <a:t>条，重点领域信息</a:t>
            </a:r>
            <a:r>
              <a:rPr lang="en-US" altLang="zh-CN" sz="2400" dirty="0" smtClean="0">
                <a:solidFill>
                  <a:schemeClr val="bg1"/>
                </a:solidFill>
                <a:latin typeface="仿宋_GB2312" pitchFamily="49" charset="-122"/>
                <a:ea typeface="仿宋_GB2312" pitchFamily="49" charset="-122"/>
              </a:rPr>
              <a:t>3</a:t>
            </a:r>
            <a:r>
              <a:rPr lang="zh-CN" altLang="zh-CN" sz="2400" dirty="0" smtClean="0">
                <a:solidFill>
                  <a:schemeClr val="bg1"/>
                </a:solidFill>
                <a:latin typeface="仿宋_GB2312" pitchFamily="49" charset="-122"/>
                <a:ea typeface="仿宋_GB2312" pitchFamily="49" charset="-122"/>
              </a:rPr>
              <a:t>条，业务工作</a:t>
            </a:r>
            <a:r>
              <a:rPr lang="en-US" altLang="zh-CN" sz="2400" dirty="0" smtClean="0">
                <a:solidFill>
                  <a:schemeClr val="bg1"/>
                </a:solidFill>
                <a:latin typeface="仿宋_GB2312" pitchFamily="49" charset="-122"/>
                <a:ea typeface="仿宋_GB2312" pitchFamily="49" charset="-122"/>
              </a:rPr>
              <a:t>28</a:t>
            </a:r>
            <a:r>
              <a:rPr lang="zh-CN" altLang="zh-CN" sz="2400" dirty="0" smtClean="0">
                <a:solidFill>
                  <a:schemeClr val="bg1"/>
                </a:solidFill>
                <a:latin typeface="仿宋_GB2312" pitchFamily="49" charset="-122"/>
                <a:ea typeface="仿宋_GB2312" pitchFamily="49" charset="-122"/>
              </a:rPr>
              <a:t>条，公示公告</a:t>
            </a:r>
            <a:r>
              <a:rPr lang="en-US" altLang="zh-CN" sz="2400" dirty="0" smtClean="0">
                <a:solidFill>
                  <a:schemeClr val="bg1"/>
                </a:solidFill>
                <a:latin typeface="仿宋_GB2312" pitchFamily="49" charset="-122"/>
                <a:ea typeface="仿宋_GB2312" pitchFamily="49" charset="-122"/>
              </a:rPr>
              <a:t>13</a:t>
            </a:r>
            <a:r>
              <a:rPr lang="zh-CN" altLang="zh-CN" sz="2400" dirty="0" smtClean="0">
                <a:solidFill>
                  <a:schemeClr val="bg1"/>
                </a:solidFill>
                <a:latin typeface="仿宋_GB2312" pitchFamily="49" charset="-122"/>
                <a:ea typeface="仿宋_GB2312" pitchFamily="49" charset="-122"/>
              </a:rPr>
              <a:t>条，要素推荐</a:t>
            </a:r>
            <a:r>
              <a:rPr lang="en-US" altLang="zh-CN" sz="2400" dirty="0" smtClean="0">
                <a:solidFill>
                  <a:schemeClr val="bg1"/>
                </a:solidFill>
                <a:latin typeface="仿宋_GB2312" pitchFamily="49" charset="-122"/>
                <a:ea typeface="仿宋_GB2312" pitchFamily="49" charset="-122"/>
              </a:rPr>
              <a:t>60</a:t>
            </a:r>
            <a:r>
              <a:rPr lang="zh-CN" altLang="zh-CN" sz="2400" dirty="0" smtClean="0">
                <a:solidFill>
                  <a:schemeClr val="bg1"/>
                </a:solidFill>
                <a:latin typeface="仿宋_GB2312" pitchFamily="49" charset="-122"/>
                <a:ea typeface="仿宋_GB2312" pitchFamily="49" charset="-122"/>
              </a:rPr>
              <a:t>条，政策法规</a:t>
            </a:r>
            <a:r>
              <a:rPr lang="en-US" altLang="zh-CN" sz="2400" dirty="0" smtClean="0">
                <a:solidFill>
                  <a:schemeClr val="bg1"/>
                </a:solidFill>
                <a:latin typeface="仿宋_GB2312" pitchFamily="49" charset="-122"/>
                <a:ea typeface="仿宋_GB2312" pitchFamily="49" charset="-122"/>
              </a:rPr>
              <a:t>4</a:t>
            </a:r>
            <a:r>
              <a:rPr lang="zh-CN" altLang="zh-CN" sz="2400" dirty="0" smtClean="0">
                <a:solidFill>
                  <a:schemeClr val="bg1"/>
                </a:solidFill>
                <a:latin typeface="仿宋_GB2312" pitchFamily="49" charset="-122"/>
                <a:ea typeface="仿宋_GB2312" pitchFamily="49" charset="-122"/>
              </a:rPr>
              <a:t>条，组织机构</a:t>
            </a:r>
            <a:r>
              <a:rPr lang="en-US" altLang="zh-CN" sz="2400" dirty="0" smtClean="0">
                <a:solidFill>
                  <a:schemeClr val="bg1"/>
                </a:solidFill>
                <a:latin typeface="仿宋_GB2312" pitchFamily="49" charset="-122"/>
                <a:ea typeface="仿宋_GB2312" pitchFamily="49" charset="-122"/>
              </a:rPr>
              <a:t>3</a:t>
            </a:r>
            <a:r>
              <a:rPr lang="zh-CN" altLang="zh-CN" sz="2400" dirty="0" smtClean="0">
                <a:solidFill>
                  <a:schemeClr val="bg1"/>
                </a:solidFill>
                <a:latin typeface="仿宋_GB2312" pitchFamily="49" charset="-122"/>
                <a:ea typeface="仿宋_GB2312" pitchFamily="49" charset="-122"/>
              </a:rPr>
              <a:t>条。</a:t>
            </a:r>
            <a:endParaRPr lang="zh-CN" altLang="en-US" sz="2400" dirty="0">
              <a:solidFill>
                <a:schemeClr val="bg1"/>
              </a:solidFill>
              <a:latin typeface="仿宋_GB2312" pitchFamily="49" charset="-122"/>
              <a:ea typeface="仿宋_GB2312" pitchFamily="49" charset="-122"/>
            </a:endParaRPr>
          </a:p>
        </p:txBody>
      </p:sp>
      <p:pic>
        <p:nvPicPr>
          <p:cNvPr id="5" name="图片 4" descr="123.jpg"/>
          <p:cNvPicPr>
            <a:picLocks noChangeAspect="1"/>
          </p:cNvPicPr>
          <p:nvPr/>
        </p:nvPicPr>
        <p:blipFill>
          <a:blip r:embed="rId3" cstate="print"/>
          <a:stretch>
            <a:fillRect/>
          </a:stretch>
        </p:blipFill>
        <p:spPr>
          <a:xfrm>
            <a:off x="1100783" y="663997"/>
            <a:ext cx="7324725" cy="2736304"/>
          </a:xfrm>
          <a:prstGeom prst="rect">
            <a:avLst/>
          </a:prstGeom>
        </p:spPr>
      </p:pic>
      <p:sp>
        <p:nvSpPr>
          <p:cNvPr id="7" name="矩形 6"/>
          <p:cNvSpPr/>
          <p:nvPr/>
        </p:nvSpPr>
        <p:spPr>
          <a:xfrm>
            <a:off x="2396927" y="303957"/>
            <a:ext cx="4346062" cy="369332"/>
          </a:xfrm>
          <a:prstGeom prst="rect">
            <a:avLst/>
          </a:prstGeom>
        </p:spPr>
        <p:txBody>
          <a:bodyPr wrap="none">
            <a:spAutoFit/>
          </a:bodyPr>
          <a:lstStyle/>
          <a:p>
            <a:r>
              <a:rPr lang="zh-CN" altLang="zh-CN" dirty="0" smtClean="0">
                <a:solidFill>
                  <a:schemeClr val="bg1"/>
                </a:solidFill>
              </a:rPr>
              <a:t>曲阜市水务局</a:t>
            </a:r>
            <a:r>
              <a:rPr lang="en-US" altLang="zh-CN" dirty="0" smtClean="0">
                <a:solidFill>
                  <a:schemeClr val="bg1"/>
                </a:solidFill>
              </a:rPr>
              <a:t>2022</a:t>
            </a:r>
            <a:r>
              <a:rPr lang="zh-CN" altLang="zh-CN" dirty="0" smtClean="0">
                <a:solidFill>
                  <a:schemeClr val="bg1"/>
                </a:solidFill>
              </a:rPr>
              <a:t>年度政务公开信息占比</a:t>
            </a:r>
            <a:endParaRPr lang="zh-CN" alt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stretch>
            <a:fillRect/>
          </a:stretch>
        </p:blipFill>
        <p:spPr>
          <a:xfrm>
            <a:off x="9555480" y="4824095"/>
            <a:ext cx="3303270" cy="2408555"/>
          </a:xfrm>
          <a:prstGeom prst="rect">
            <a:avLst/>
          </a:prstGeom>
        </p:spPr>
      </p:pic>
      <p:sp>
        <p:nvSpPr>
          <p:cNvPr id="15361" name="Rectangle 1"/>
          <p:cNvSpPr>
            <a:spLocks noChangeArrowheads="1"/>
          </p:cNvSpPr>
          <p:nvPr/>
        </p:nvSpPr>
        <p:spPr bwMode="auto">
          <a:xfrm>
            <a:off x="956767" y="839371"/>
            <a:ext cx="849694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lang="zh-CN" altLang="zh-CN" sz="2400" dirty="0" smtClean="0">
                <a:solidFill>
                  <a:schemeClr val="bg1"/>
                </a:solidFill>
                <a:latin typeface="楷体_GB2312" pitchFamily="49" charset="-122"/>
                <a:ea typeface="楷体_GB2312" pitchFamily="49" charset="-122"/>
              </a:rPr>
              <a:t>（二）依申请公开工作方面</a:t>
            </a:r>
          </a:p>
          <a:p>
            <a:r>
              <a:rPr kumimoji="0" lang="en-US" altLang="zh-CN" sz="2400" b="0" i="0" u="none" strike="noStrike" cap="none" normalizeH="0" baseline="0" dirty="0" smtClean="0">
                <a:ln>
                  <a:noFill/>
                </a:ln>
                <a:solidFill>
                  <a:schemeClr val="bg1"/>
                </a:solidFill>
                <a:effectLst/>
                <a:latin typeface="仿宋_GB2312" pitchFamily="49" charset="-122"/>
                <a:ea typeface="仿宋_GB2312" pitchFamily="49" charset="-122"/>
                <a:cs typeface="仿宋_GB2312" pitchFamily="49" charset="-122"/>
              </a:rPr>
              <a:t>   2022</a:t>
            </a:r>
            <a:r>
              <a:rPr kumimoji="0" lang="zh-CN" altLang="en-US" sz="2400" b="0" i="0" u="none" strike="noStrike" cap="none" normalizeH="0" baseline="0" dirty="0" smtClean="0">
                <a:ln>
                  <a:noFill/>
                </a:ln>
                <a:solidFill>
                  <a:schemeClr val="bg1"/>
                </a:solidFill>
                <a:effectLst/>
                <a:latin typeface="仿宋_GB2312" pitchFamily="49" charset="-122"/>
                <a:ea typeface="仿宋_GB2312" pitchFamily="49" charset="-122"/>
                <a:cs typeface="仿宋_GB2312" pitchFamily="49" charset="-122"/>
              </a:rPr>
              <a:t>年，我局未收到政府信息公开申请，未向申请人收取任何费用。未收到以政府信息公开为由提起的行政复议和行政诉讼。</a:t>
            </a:r>
            <a:endParaRPr kumimoji="0" lang="en-US" altLang="zh-CN" sz="2400" b="0" i="0" u="none" strike="noStrike" cap="none" normalizeH="0" baseline="0" dirty="0" smtClean="0">
              <a:ln>
                <a:noFill/>
              </a:ln>
              <a:solidFill>
                <a:schemeClr val="bg1"/>
              </a:solidFill>
              <a:effectLst/>
              <a:latin typeface="仿宋_GB2312" pitchFamily="49" charset="-122"/>
              <a:ea typeface="仿宋_GB2312" pitchFamily="49" charset="-122"/>
              <a:cs typeface="仿宋_GB2312" pitchFamily="49" charset="-122"/>
            </a:endParaRPr>
          </a:p>
          <a:p>
            <a:r>
              <a:rPr lang="en-US" altLang="zh-CN" sz="2400" dirty="0" smtClean="0">
                <a:solidFill>
                  <a:schemeClr val="bg1"/>
                </a:solidFill>
              </a:rPr>
              <a:t>      </a:t>
            </a:r>
          </a:p>
          <a:p>
            <a:r>
              <a:rPr lang="en-US" altLang="zh-CN" sz="2400" dirty="0" smtClean="0">
                <a:solidFill>
                  <a:schemeClr val="bg1"/>
                </a:solidFill>
              </a:rPr>
              <a:t>      </a:t>
            </a:r>
            <a:r>
              <a:rPr lang="zh-CN" altLang="zh-CN" sz="2400" dirty="0" smtClean="0">
                <a:solidFill>
                  <a:schemeClr val="bg1"/>
                </a:solidFill>
                <a:latin typeface="楷体_GB2312" pitchFamily="49" charset="-122"/>
                <a:ea typeface="楷体_GB2312" pitchFamily="49" charset="-122"/>
              </a:rPr>
              <a:t>（三）政府信息管理方面</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严格遵循“谁公开谁审查、谁审查谁负责”和“先审查、后公开”的原则，强化政府信息公开保密审查工作机制， </a:t>
            </a:r>
            <a:r>
              <a:rPr lang="en-US" altLang="zh-CN" sz="2400" dirty="0" smtClean="0">
                <a:solidFill>
                  <a:schemeClr val="bg1"/>
                </a:solidFill>
                <a:latin typeface="仿宋_GB2312" pitchFamily="49" charset="-122"/>
                <a:ea typeface="仿宋_GB2312" pitchFamily="49" charset="-122"/>
              </a:rPr>
              <a:t>2022</a:t>
            </a:r>
            <a:r>
              <a:rPr lang="zh-CN" altLang="zh-CN" sz="2400" dirty="0" smtClean="0">
                <a:solidFill>
                  <a:schemeClr val="bg1"/>
                </a:solidFill>
                <a:latin typeface="仿宋_GB2312" pitchFamily="49" charset="-122"/>
                <a:ea typeface="仿宋_GB2312" pitchFamily="49" charset="-122"/>
              </a:rPr>
              <a:t>年，我局未发生政府信息公开泄密事件</a:t>
            </a:r>
            <a:r>
              <a:rPr lang="zh-CN" altLang="en-US" sz="2400" dirty="0" smtClean="0">
                <a:solidFill>
                  <a:schemeClr val="bg1"/>
                </a:solidFill>
                <a:latin typeface="仿宋_GB2312" pitchFamily="49" charset="-122"/>
                <a:ea typeface="仿宋_GB2312" pitchFamily="49" charset="-122"/>
              </a:rPr>
              <a:t>。</a:t>
            </a:r>
            <a:endParaRPr lang="zh-CN" altLang="zh-CN" sz="2400" dirty="0" smtClean="0">
              <a:solidFill>
                <a:schemeClr val="bg1"/>
              </a:solidFill>
              <a:latin typeface="仿宋_GB2312" pitchFamily="49" charset="-122"/>
              <a:ea typeface="仿宋_GB2312" pitchFamily="49" charset="-122"/>
            </a:endParaRPr>
          </a:p>
          <a:p>
            <a:pPr marL="0" marR="0" lvl="0" indent="406400" algn="l" defTabSz="914400" rtl="0" eaLnBrk="0" fontAlgn="base" latinLnBrk="0" hangingPunct="0">
              <a:lnSpc>
                <a:spcPct val="100000"/>
              </a:lnSpc>
              <a:spcBef>
                <a:spcPct val="0"/>
              </a:spcBef>
              <a:spcAft>
                <a:spcPct val="0"/>
              </a:spcAft>
              <a:buClrTx/>
              <a:buSzTx/>
              <a:buFontTx/>
              <a:buNone/>
              <a:tabLst/>
            </a:pPr>
            <a:endParaRPr kumimoji="0" lang="en-US" altLang="zh-CN" sz="2400" b="0" i="0" u="none" strike="noStrike" cap="none" normalizeH="0" baseline="0" dirty="0" smtClean="0">
              <a:ln>
                <a:noFill/>
              </a:ln>
              <a:solidFill>
                <a:schemeClr val="bg1"/>
              </a:solidFill>
              <a:effectLst/>
              <a:latin typeface="Calibri" pitchFamily="34" charset="0"/>
              <a:ea typeface="宋体" pitchFamily="2" charset="-122"/>
              <a:cs typeface="仿宋_GB2312" pitchFamily="49" charset="-122"/>
            </a:endParaRPr>
          </a:p>
          <a:p>
            <a:pPr marL="0" marR="0" lvl="0" indent="40640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smtClean="0">
              <a:ln>
                <a:noFill/>
              </a:ln>
              <a:solidFill>
                <a:schemeClr val="bg1"/>
              </a:solidFill>
              <a:effectLst/>
              <a:latin typeface="Arial" pitchFamily="34" charset="0"/>
              <a:ea typeface="宋体" pitchFamily="2" charset="-122"/>
            </a:endParaRPr>
          </a:p>
        </p:txBody>
      </p:sp>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812751" y="1055395"/>
            <a:ext cx="950505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altLang="zh-CN" sz="2400" dirty="0" smtClean="0">
                <a:solidFill>
                  <a:schemeClr val="bg1"/>
                </a:solidFill>
              </a:rPr>
              <a:t>      </a:t>
            </a:r>
            <a:r>
              <a:rPr lang="zh-CN" altLang="zh-CN" sz="2400" dirty="0" smtClean="0">
                <a:solidFill>
                  <a:schemeClr val="bg1"/>
                </a:solidFill>
                <a:latin typeface="楷体_GB2312" pitchFamily="49" charset="-122"/>
                <a:ea typeface="楷体_GB2312" pitchFamily="49" charset="-122"/>
              </a:rPr>
              <a:t>（四）平台建设方面</a:t>
            </a:r>
          </a:p>
          <a:p>
            <a:r>
              <a:rPr lang="en-US" altLang="zh-CN" sz="2400" dirty="0" smtClean="0">
                <a:solidFill>
                  <a:schemeClr val="bg1"/>
                </a:solidFill>
              </a:rPr>
              <a:t>      </a:t>
            </a:r>
            <a:r>
              <a:rPr lang="zh-CN" altLang="zh-CN" sz="2400" dirty="0" smtClean="0">
                <a:solidFill>
                  <a:schemeClr val="bg1"/>
                </a:solidFill>
                <a:latin typeface="仿宋_GB2312" pitchFamily="49" charset="-122"/>
                <a:ea typeface="仿宋_GB2312" pitchFamily="49" charset="-122"/>
              </a:rPr>
              <a:t>继</a:t>
            </a:r>
            <a:r>
              <a:rPr lang="zh-CN" altLang="zh-CN" sz="2400" dirty="0" smtClean="0">
                <a:solidFill>
                  <a:schemeClr val="bg1"/>
                </a:solidFill>
                <a:latin typeface="仿宋_GB2312" pitchFamily="49" charset="-122"/>
                <a:ea typeface="仿宋_GB2312" pitchFamily="49" charset="-122"/>
              </a:rPr>
              <a:t>续进行单位府信息公开平台优化升级，加强信息公开网站建设，提高信息公开人员专业素质，优化网站专题专栏设置，完善信息主动公开办理流程，打造内容全面、条理清晰、重点突出、便捷高效的政府信息公开窗口。</a:t>
            </a:r>
          </a:p>
          <a:p>
            <a:r>
              <a:rPr lang="en-US" altLang="zh-CN" sz="2400" dirty="0" smtClean="0">
                <a:solidFill>
                  <a:schemeClr val="bg1"/>
                </a:solidFill>
              </a:rPr>
              <a:t>      </a:t>
            </a:r>
            <a:r>
              <a:rPr lang="zh-CN" altLang="zh-CN" sz="2400" dirty="0" smtClean="0">
                <a:solidFill>
                  <a:schemeClr val="bg1"/>
                </a:solidFill>
                <a:latin typeface="楷体_GB2312" pitchFamily="49" charset="-122"/>
                <a:ea typeface="楷体_GB2312" pitchFamily="49" charset="-122"/>
              </a:rPr>
              <a:t>（五）监督保障方面</a:t>
            </a:r>
          </a:p>
          <a:p>
            <a:r>
              <a:rPr lang="en-US" altLang="zh-CN" sz="2400" dirty="0" smtClean="0">
                <a:solidFill>
                  <a:schemeClr val="bg1"/>
                </a:solidFill>
                <a:latin typeface="仿宋_GB2312" pitchFamily="49" charset="-122"/>
                <a:ea typeface="仿宋_GB2312" pitchFamily="49" charset="-122"/>
              </a:rPr>
              <a:t>   </a:t>
            </a:r>
            <a:r>
              <a:rPr lang="zh-CN" altLang="zh-CN" sz="2400" dirty="0" smtClean="0">
                <a:solidFill>
                  <a:schemeClr val="bg1"/>
                </a:solidFill>
                <a:latin typeface="仿宋_GB2312" pitchFamily="49" charset="-122"/>
                <a:ea typeface="仿宋_GB2312" pitchFamily="49" charset="-122"/>
              </a:rPr>
              <a:t>我局把全市水利系统政务公开和信息公开工作作为重点工作开展，局领导专职分管，印发了《曲阜市水务局政府信息主动公开目录》和《曲阜市水务局政府信息公开指南》，完善了政府信息公开、保密审批、年终考核等制度，进一步加强政府信息公开工作的监督保障工作。</a:t>
            </a:r>
            <a:endParaRPr lang="zh-CN" altLang="zh-CN" sz="2400" dirty="0">
              <a:solidFill>
                <a:schemeClr val="bg1"/>
              </a:solidFill>
              <a:latin typeface="仿宋_GB2312" pitchFamily="49" charset="-122"/>
              <a:ea typeface="仿宋_GB2312" pitchFamily="49" charset="-122"/>
            </a:endParaRPr>
          </a:p>
        </p:txBody>
      </p:sp>
      <p:pic>
        <p:nvPicPr>
          <p:cNvPr id="4" name="图片 3"/>
          <p:cNvPicPr>
            <a:picLocks noChangeAspect="1"/>
          </p:cNvPicPr>
          <p:nvPr/>
        </p:nvPicPr>
        <p:blipFill>
          <a:blip r:embed="rId2"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0" y="0"/>
            <a:ext cx="12858750" cy="1077218"/>
          </a:xfrm>
          <a:prstGeom prst="rect">
            <a:avLst/>
          </a:prstGeom>
          <a:noFill/>
        </p:spPr>
        <p:txBody>
          <a:bodyPr wrap="square" rtlCol="0">
            <a:spAutoFit/>
          </a:bodyPr>
          <a:lstStyle/>
          <a:p>
            <a:r>
              <a:rPr lang="zh-CN" altLang="zh-CN" sz="3200" dirty="0" smtClean="0"/>
              <a:t>二、</a:t>
            </a:r>
            <a:r>
              <a:rPr lang="en-US" altLang="zh-CN" sz="3200" dirty="0" smtClean="0"/>
              <a:t>      </a:t>
            </a:r>
            <a:r>
              <a:rPr lang="zh-CN" altLang="zh-CN" sz="2400" dirty="0" smtClean="0">
                <a:solidFill>
                  <a:schemeClr val="bg1"/>
                </a:solidFill>
                <a:latin typeface="黑体" pitchFamily="2" charset="-122"/>
                <a:ea typeface="黑体" pitchFamily="2" charset="-122"/>
              </a:rPr>
              <a:t>二、主动公开政府信息情况</a:t>
            </a:r>
          </a:p>
          <a:p>
            <a:endParaRPr lang="zh-CN" altLang="en-US" sz="3200" dirty="0">
              <a:solidFill>
                <a:schemeClr val="bg1"/>
              </a:solidFill>
            </a:endParaRPr>
          </a:p>
        </p:txBody>
      </p:sp>
      <p:pic>
        <p:nvPicPr>
          <p:cNvPr id="2" name="图片 1"/>
          <p:cNvPicPr>
            <a:picLocks noChangeAspect="1"/>
          </p:cNvPicPr>
          <p:nvPr/>
        </p:nvPicPr>
        <p:blipFill>
          <a:blip r:embed="rId3" cstate="print"/>
          <a:stretch>
            <a:fillRect/>
          </a:stretch>
        </p:blipFill>
        <p:spPr>
          <a:xfrm>
            <a:off x="9555480" y="4824095"/>
            <a:ext cx="3303270" cy="2408555"/>
          </a:xfrm>
          <a:prstGeom prst="rect">
            <a:avLst/>
          </a:prstGeom>
        </p:spPr>
      </p:pic>
      <p:graphicFrame>
        <p:nvGraphicFramePr>
          <p:cNvPr id="5" name="表格 4"/>
          <p:cNvGraphicFramePr>
            <a:graphicFrameLocks noGrp="1"/>
          </p:cNvGraphicFramePr>
          <p:nvPr/>
        </p:nvGraphicFramePr>
        <p:xfrm>
          <a:off x="740743" y="663991"/>
          <a:ext cx="8568952" cy="6192690"/>
        </p:xfrm>
        <a:graphic>
          <a:graphicData uri="http://schemas.openxmlformats.org/drawingml/2006/table">
            <a:tbl>
              <a:tblPr/>
              <a:tblGrid>
                <a:gridCol w="2142238"/>
                <a:gridCol w="2142238"/>
                <a:gridCol w="2142238"/>
                <a:gridCol w="2142238"/>
              </a:tblGrid>
              <a:tr h="442335">
                <a:tc gridSpan="4">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第二十条第（一）项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42335">
                <a:tc>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信息内容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本年制发件数</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本年废止件数</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0" dirty="0">
                          <a:solidFill>
                            <a:schemeClr val="bg1"/>
                          </a:solidFill>
                          <a:latin typeface="Calibri"/>
                          <a:ea typeface="仿宋_GB2312"/>
                          <a:cs typeface="宋体"/>
                        </a:rPr>
                        <a:t>现行有效件数</a:t>
                      </a:r>
                      <a:endParaRPr lang="zh-CN" sz="1200" kern="100" dirty="0">
                        <a:solidFill>
                          <a:schemeClr val="bg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335">
                <a:tc>
                  <a:txBody>
                    <a:bodyPr/>
                    <a:lstStyle/>
                    <a:p>
                      <a:pPr algn="l">
                        <a:spcAft>
                          <a:spcPts val="0"/>
                        </a:spcAft>
                      </a:pPr>
                      <a:r>
                        <a:rPr lang="zh-CN" sz="1200" kern="0" dirty="0">
                          <a:solidFill>
                            <a:schemeClr val="bg1"/>
                          </a:solidFill>
                          <a:latin typeface="仿宋_GB2312" pitchFamily="49" charset="-122"/>
                          <a:ea typeface="仿宋_GB2312" pitchFamily="49" charset="-122"/>
                          <a:cs typeface="宋体"/>
                        </a:rPr>
                        <a:t>规章</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a:solidFill>
                            <a:schemeClr val="bg1"/>
                          </a:solidFill>
                          <a:latin typeface="仿宋_GB2312" pitchFamily="49" charset="-122"/>
                          <a:ea typeface="仿宋_GB2312" pitchFamily="49" charset="-122"/>
                          <a:cs typeface="宋体"/>
                        </a:rPr>
                        <a:t>0</a:t>
                      </a:r>
                      <a:endParaRPr lang="zh-CN" sz="120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dirty="0">
                          <a:solidFill>
                            <a:schemeClr val="bg1"/>
                          </a:solidFill>
                          <a:latin typeface="仿宋_GB2312" pitchFamily="49" charset="-122"/>
                          <a:ea typeface="仿宋_GB2312" pitchFamily="49" charset="-122"/>
                          <a:cs typeface="宋体"/>
                        </a:rPr>
                        <a:t>0</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a:solidFill>
                            <a:schemeClr val="bg1"/>
                          </a:solidFill>
                          <a:latin typeface="仿宋_GB2312"/>
                          <a:ea typeface="宋体"/>
                          <a:cs typeface="宋体"/>
                        </a:rPr>
                        <a:t>0</a:t>
                      </a:r>
                      <a:endParaRPr lang="zh-CN" sz="1200" kern="100">
                        <a:solidFill>
                          <a:schemeClr val="bg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335">
                <a:tc>
                  <a:txBody>
                    <a:bodyPr/>
                    <a:lstStyle/>
                    <a:p>
                      <a:pPr algn="l">
                        <a:spcAft>
                          <a:spcPts val="0"/>
                        </a:spcAft>
                      </a:pPr>
                      <a:r>
                        <a:rPr lang="zh-CN" sz="1200" kern="0" dirty="0">
                          <a:solidFill>
                            <a:schemeClr val="bg1"/>
                          </a:solidFill>
                          <a:latin typeface="仿宋_GB2312" pitchFamily="49" charset="-122"/>
                          <a:ea typeface="仿宋_GB2312" pitchFamily="49" charset="-122"/>
                          <a:cs typeface="宋体"/>
                        </a:rPr>
                        <a:t>行政规范性文件</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a:solidFill>
                            <a:schemeClr val="bg1"/>
                          </a:solidFill>
                          <a:latin typeface="仿宋_GB2312" pitchFamily="49" charset="-122"/>
                          <a:ea typeface="仿宋_GB2312" pitchFamily="49" charset="-122"/>
                          <a:cs typeface="宋体"/>
                        </a:rPr>
                        <a:t>0</a:t>
                      </a:r>
                      <a:endParaRPr lang="zh-CN" sz="120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dirty="0">
                          <a:solidFill>
                            <a:schemeClr val="bg1"/>
                          </a:solidFill>
                          <a:latin typeface="仿宋_GB2312" pitchFamily="49" charset="-122"/>
                          <a:ea typeface="仿宋_GB2312" pitchFamily="49" charset="-122"/>
                          <a:cs typeface="宋体"/>
                        </a:rPr>
                        <a:t>0</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a:solidFill>
                            <a:schemeClr val="bg1"/>
                          </a:solidFill>
                          <a:latin typeface="仿宋_GB2312"/>
                          <a:ea typeface="宋体"/>
                          <a:cs typeface="宋体"/>
                        </a:rPr>
                        <a:t>0</a:t>
                      </a:r>
                      <a:endParaRPr lang="zh-CN" sz="1200" kern="100">
                        <a:solidFill>
                          <a:schemeClr val="bg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335">
                <a:tc gridSpan="4">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第二十条第（五）项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42335">
                <a:tc>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信息内容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本年处理决定数量</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442335">
                <a:tc>
                  <a:txBody>
                    <a:bodyPr/>
                    <a:lstStyle/>
                    <a:p>
                      <a:pPr algn="l">
                        <a:spcAft>
                          <a:spcPts val="0"/>
                        </a:spcAft>
                      </a:pPr>
                      <a:r>
                        <a:rPr lang="zh-CN" sz="1200" kern="0" dirty="0">
                          <a:solidFill>
                            <a:schemeClr val="bg1"/>
                          </a:solidFill>
                          <a:latin typeface="仿宋_GB2312" pitchFamily="49" charset="-122"/>
                          <a:ea typeface="仿宋_GB2312" pitchFamily="49" charset="-122"/>
                          <a:cs typeface="宋体"/>
                        </a:rPr>
                        <a:t>行政许可</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spcAft>
                          <a:spcPts val="0"/>
                        </a:spcAft>
                      </a:pPr>
                      <a:r>
                        <a:rPr lang="en-US" sz="1200" kern="0" dirty="0">
                          <a:solidFill>
                            <a:schemeClr val="bg1"/>
                          </a:solidFill>
                          <a:latin typeface="仿宋_GB2312" pitchFamily="49" charset="-122"/>
                          <a:ea typeface="仿宋_GB2312" pitchFamily="49" charset="-122"/>
                          <a:cs typeface="Calibri"/>
                        </a:rPr>
                        <a:t>0</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442335">
                <a:tc gridSpan="4">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第二十条第（六）项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42335">
                <a:tc>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信息内容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本年处理决定数量</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442335">
                <a:tc>
                  <a:txBody>
                    <a:bodyPr/>
                    <a:lstStyle/>
                    <a:p>
                      <a:pPr algn="l">
                        <a:spcAft>
                          <a:spcPts val="0"/>
                        </a:spcAft>
                      </a:pPr>
                      <a:r>
                        <a:rPr lang="zh-CN" sz="1200" kern="0" dirty="0">
                          <a:solidFill>
                            <a:schemeClr val="bg1"/>
                          </a:solidFill>
                          <a:latin typeface="仿宋_GB2312" pitchFamily="49" charset="-122"/>
                          <a:ea typeface="仿宋_GB2312" pitchFamily="49" charset="-122"/>
                          <a:cs typeface="宋体"/>
                        </a:rPr>
                        <a:t>行政处罚</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indent="133350" algn="l">
                        <a:spcAft>
                          <a:spcPts val="0"/>
                        </a:spcAft>
                      </a:pPr>
                      <a:r>
                        <a:rPr lang="en-US" sz="1200" kern="0" dirty="0">
                          <a:solidFill>
                            <a:schemeClr val="bg1"/>
                          </a:solidFill>
                          <a:latin typeface="仿宋_GB2312" pitchFamily="49" charset="-122"/>
                          <a:ea typeface="仿宋_GB2312" pitchFamily="49" charset="-122"/>
                          <a:cs typeface="Calibri"/>
                        </a:rPr>
                        <a:t>2</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442335">
                <a:tc>
                  <a:txBody>
                    <a:bodyPr/>
                    <a:lstStyle/>
                    <a:p>
                      <a:pPr algn="l">
                        <a:spcAft>
                          <a:spcPts val="0"/>
                        </a:spcAft>
                      </a:pPr>
                      <a:r>
                        <a:rPr lang="zh-CN" sz="1200" kern="0" dirty="0">
                          <a:solidFill>
                            <a:schemeClr val="bg1"/>
                          </a:solidFill>
                          <a:latin typeface="仿宋_GB2312" pitchFamily="49" charset="-122"/>
                          <a:ea typeface="仿宋_GB2312" pitchFamily="49" charset="-122"/>
                          <a:cs typeface="宋体"/>
                        </a:rPr>
                        <a:t>行政强制</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spcAft>
                          <a:spcPts val="0"/>
                        </a:spcAft>
                      </a:pPr>
                      <a:r>
                        <a:rPr lang="zh-CN" sz="1200" kern="0" dirty="0">
                          <a:solidFill>
                            <a:schemeClr val="bg1"/>
                          </a:solidFill>
                          <a:latin typeface="仿宋_GB2312" pitchFamily="49" charset="-122"/>
                          <a:ea typeface="仿宋_GB2312" pitchFamily="49" charset="-122"/>
                          <a:cs typeface="Calibri"/>
                        </a:rPr>
                        <a:t>　</a:t>
                      </a:r>
                      <a:r>
                        <a:rPr lang="en-US" sz="1200" kern="0" dirty="0">
                          <a:solidFill>
                            <a:schemeClr val="bg1"/>
                          </a:solidFill>
                          <a:latin typeface="仿宋_GB2312" pitchFamily="49" charset="-122"/>
                          <a:ea typeface="仿宋_GB2312" pitchFamily="49" charset="-122"/>
                          <a:cs typeface="Calibri"/>
                        </a:rPr>
                        <a:t>0</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442335">
                <a:tc gridSpan="4">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第二十条第（八）项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42335">
                <a:tc>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信息内容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zh-CN" sz="1200" kern="0" dirty="0">
                          <a:solidFill>
                            <a:schemeClr val="bg1"/>
                          </a:solidFill>
                          <a:latin typeface="仿宋_GB2312" pitchFamily="49" charset="-122"/>
                          <a:ea typeface="仿宋_GB2312" pitchFamily="49" charset="-122"/>
                          <a:cs typeface="宋体"/>
                        </a:rPr>
                        <a:t>本年收费金额（单位：万元）</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442335">
                <a:tc>
                  <a:txBody>
                    <a:bodyPr/>
                    <a:lstStyle/>
                    <a:p>
                      <a:pPr algn="l">
                        <a:spcAft>
                          <a:spcPts val="0"/>
                        </a:spcAft>
                      </a:pPr>
                      <a:r>
                        <a:rPr lang="zh-CN" sz="1200" kern="0" dirty="0">
                          <a:solidFill>
                            <a:schemeClr val="bg1"/>
                          </a:solidFill>
                          <a:latin typeface="仿宋_GB2312" pitchFamily="49" charset="-122"/>
                          <a:ea typeface="仿宋_GB2312" pitchFamily="49" charset="-122"/>
                          <a:cs typeface="宋体"/>
                        </a:rPr>
                        <a:t>行政事业性收费</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spcAft>
                          <a:spcPts val="0"/>
                        </a:spcAft>
                      </a:pPr>
                      <a:r>
                        <a:rPr lang="en-US" sz="1200" kern="0" dirty="0">
                          <a:solidFill>
                            <a:schemeClr val="bg1"/>
                          </a:solidFill>
                          <a:latin typeface="仿宋_GB2312" pitchFamily="49" charset="-122"/>
                          <a:ea typeface="仿宋_GB2312" pitchFamily="49" charset="-122"/>
                          <a:cs typeface="Calibri"/>
                        </a:rPr>
                        <a:t>0</a:t>
                      </a:r>
                      <a:endParaRPr lang="zh-CN" sz="120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0" y="0"/>
            <a:ext cx="12858750" cy="892552"/>
          </a:xfrm>
          <a:prstGeom prst="rect">
            <a:avLst/>
          </a:prstGeom>
          <a:noFill/>
        </p:spPr>
        <p:txBody>
          <a:bodyPr wrap="square" rtlCol="0">
            <a:spAutoFit/>
          </a:bodyPr>
          <a:lstStyle/>
          <a:p>
            <a:r>
              <a:rPr lang="en-US" altLang="zh-CN" sz="2400" dirty="0" smtClean="0">
                <a:solidFill>
                  <a:schemeClr val="bg1"/>
                </a:solidFill>
              </a:rPr>
              <a:t>          </a:t>
            </a:r>
            <a:r>
              <a:rPr lang="zh-CN" altLang="zh-CN" sz="2400" dirty="0" smtClean="0">
                <a:solidFill>
                  <a:schemeClr val="bg1"/>
                </a:solidFill>
                <a:latin typeface="黑体" pitchFamily="2" charset="-122"/>
                <a:ea typeface="黑体" pitchFamily="2" charset="-122"/>
              </a:rPr>
              <a:t>三、收到和处理政府信息公开申请情况</a:t>
            </a:r>
          </a:p>
          <a:p>
            <a:endParaRPr lang="zh-CN" altLang="en-US" sz="2800" dirty="0">
              <a:solidFill>
                <a:schemeClr val="bg1"/>
              </a:solidFill>
            </a:endParaRPr>
          </a:p>
        </p:txBody>
      </p:sp>
      <p:graphicFrame>
        <p:nvGraphicFramePr>
          <p:cNvPr id="4" name="表格 3"/>
          <p:cNvGraphicFramePr>
            <a:graphicFrameLocks noGrp="1"/>
          </p:cNvGraphicFramePr>
          <p:nvPr/>
        </p:nvGraphicFramePr>
        <p:xfrm>
          <a:off x="308695" y="663997"/>
          <a:ext cx="9001002" cy="6345088"/>
        </p:xfrm>
        <a:graphic>
          <a:graphicData uri="http://schemas.openxmlformats.org/drawingml/2006/table">
            <a:tbl>
              <a:tblPr/>
              <a:tblGrid>
                <a:gridCol w="1142878"/>
                <a:gridCol w="1333356"/>
                <a:gridCol w="2092455"/>
                <a:gridCol w="613705"/>
                <a:gridCol w="613705"/>
                <a:gridCol w="613705"/>
                <a:gridCol w="613705"/>
                <a:gridCol w="613705"/>
                <a:gridCol w="681894"/>
                <a:gridCol w="681894"/>
              </a:tblGrid>
              <a:tr h="63136">
                <a:tc rowSpan="3" gridSpan="3">
                  <a:txBody>
                    <a:bodyPr/>
                    <a:lstStyle/>
                    <a:p>
                      <a:pPr algn="ctr">
                        <a:spcAft>
                          <a:spcPts val="0"/>
                        </a:spcAft>
                      </a:pPr>
                      <a:r>
                        <a:rPr lang="zh-CN" sz="1000" b="0" kern="0" dirty="0">
                          <a:solidFill>
                            <a:schemeClr val="bg1"/>
                          </a:solidFill>
                          <a:latin typeface="仿宋_GB2312" pitchFamily="49" charset="-122"/>
                          <a:ea typeface="仿宋_GB2312" pitchFamily="49" charset="-122"/>
                          <a:cs typeface="宋体"/>
                        </a:rPr>
                        <a:t>（本列数据的勾稽关系为：第一项加第二项之和，等于第三项加第四项之和）</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zh-CN" altLang="en-US"/>
                    </a:p>
                  </a:txBody>
                  <a:tcPr/>
                </a:tc>
                <a:tc rowSpan="3" hMerge="1">
                  <a:txBody>
                    <a:bodyPr/>
                    <a:lstStyle/>
                    <a:p>
                      <a:endParaRPr lang="zh-CN" altLang="en-US"/>
                    </a:p>
                  </a:txBody>
                  <a:tcPr/>
                </a:tc>
                <a:tc gridSpan="7">
                  <a:txBody>
                    <a:bodyPr/>
                    <a:lstStyle/>
                    <a:p>
                      <a:pPr algn="ctr">
                        <a:spcAft>
                          <a:spcPts val="0"/>
                        </a:spcAft>
                      </a:pPr>
                      <a:r>
                        <a:rPr lang="zh-CN" sz="300" b="1" kern="0">
                          <a:latin typeface="Calibri"/>
                          <a:ea typeface="宋体"/>
                          <a:cs typeface="宋体"/>
                        </a:rPr>
                        <a:t>申请人情况</a:t>
                      </a:r>
                      <a:endParaRPr lang="zh-CN" sz="400" kern="100">
                        <a:latin typeface="Calibri"/>
                        <a:ea typeface="宋体"/>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80880">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rowSpan="2">
                  <a:txBody>
                    <a:bodyPr/>
                    <a:lstStyle/>
                    <a:p>
                      <a:pPr algn="ctr">
                        <a:spcAft>
                          <a:spcPts val="0"/>
                        </a:spcAft>
                      </a:pPr>
                      <a:r>
                        <a:rPr lang="zh-CN" sz="1000" b="0" kern="0">
                          <a:solidFill>
                            <a:schemeClr val="bg1"/>
                          </a:solidFill>
                          <a:latin typeface="仿宋_GB2312" pitchFamily="49" charset="-122"/>
                          <a:ea typeface="仿宋_GB2312" pitchFamily="49" charset="-122"/>
                          <a:cs typeface="宋体"/>
                        </a:rPr>
                        <a:t>自然人</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zh-CN" sz="900" b="1" kern="0" dirty="0">
                          <a:solidFill>
                            <a:schemeClr val="bg1"/>
                          </a:solidFill>
                          <a:latin typeface="Calibri"/>
                          <a:ea typeface="宋体"/>
                          <a:cs typeface="宋体"/>
                        </a:rPr>
                        <a:t>法人或其他组织</a:t>
                      </a:r>
                      <a:endParaRPr lang="zh-CN" sz="900" kern="100" dirty="0">
                        <a:solidFill>
                          <a:schemeClr val="bg1"/>
                        </a:solidFill>
                        <a:latin typeface="Calibri"/>
                        <a:ea typeface="宋体"/>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ctr">
                        <a:spcAft>
                          <a:spcPts val="0"/>
                        </a:spcAft>
                      </a:pPr>
                      <a:r>
                        <a:rPr lang="zh-CN" sz="1000" b="0" kern="0">
                          <a:solidFill>
                            <a:schemeClr val="bg1"/>
                          </a:solidFill>
                          <a:latin typeface="仿宋_GB2312" pitchFamily="49" charset="-122"/>
                          <a:ea typeface="仿宋_GB2312" pitchFamily="49" charset="-122"/>
                          <a:cs typeface="宋体"/>
                        </a:rPr>
                        <a:t>总计</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443">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000" b="0" kern="0">
                          <a:solidFill>
                            <a:schemeClr val="bg1"/>
                          </a:solidFill>
                          <a:latin typeface="仿宋_GB2312" pitchFamily="49" charset="-122"/>
                          <a:ea typeface="仿宋_GB2312" pitchFamily="49" charset="-122"/>
                          <a:cs typeface="宋体"/>
                        </a:rPr>
                        <a:t>商业企业</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000" b="0" kern="0" dirty="0">
                          <a:solidFill>
                            <a:schemeClr val="bg1"/>
                          </a:solidFill>
                          <a:latin typeface="仿宋_GB2312" pitchFamily="49" charset="-122"/>
                          <a:ea typeface="仿宋_GB2312" pitchFamily="49" charset="-122"/>
                          <a:cs typeface="宋体"/>
                        </a:rPr>
                        <a:t>科研机构</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000" b="0" kern="0" dirty="0">
                          <a:solidFill>
                            <a:schemeClr val="bg1"/>
                          </a:solidFill>
                          <a:latin typeface="仿宋_GB2312" pitchFamily="49" charset="-122"/>
                          <a:ea typeface="仿宋_GB2312" pitchFamily="49" charset="-122"/>
                          <a:cs typeface="宋体"/>
                        </a:rPr>
                        <a:t>社会公益组织</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000" b="0" kern="0" dirty="0">
                          <a:solidFill>
                            <a:schemeClr val="bg1"/>
                          </a:solidFill>
                          <a:latin typeface="仿宋_GB2312" pitchFamily="49" charset="-122"/>
                          <a:ea typeface="仿宋_GB2312" pitchFamily="49" charset="-122"/>
                          <a:cs typeface="宋体"/>
                        </a:rPr>
                        <a:t>法律服务机构</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000" b="0" kern="0" dirty="0">
                          <a:solidFill>
                            <a:schemeClr val="bg1"/>
                          </a:solidFill>
                          <a:latin typeface="仿宋_GB2312" pitchFamily="49" charset="-122"/>
                          <a:ea typeface="仿宋_GB2312" pitchFamily="49" charset="-122"/>
                          <a:cs typeface="宋体"/>
                        </a:rPr>
                        <a:t>其他</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r h="178675">
                <a:tc gridSpan="3">
                  <a:txBody>
                    <a:bodyPr/>
                    <a:lstStyle/>
                    <a:p>
                      <a:pPr algn="l">
                        <a:spcAft>
                          <a:spcPts val="0"/>
                        </a:spcAft>
                      </a:pPr>
                      <a:r>
                        <a:rPr lang="zh-CN" sz="1000" b="0" kern="0" dirty="0">
                          <a:solidFill>
                            <a:schemeClr val="bg1"/>
                          </a:solidFill>
                          <a:latin typeface="黑体" pitchFamily="2" charset="-122"/>
                          <a:ea typeface="黑体" pitchFamily="2" charset="-122"/>
                          <a:cs typeface="宋体"/>
                        </a:rPr>
                        <a:t>一、本年新收政府信息公开申请数量</a:t>
                      </a:r>
                      <a:endParaRPr lang="zh-CN" sz="1000" b="0" kern="100" dirty="0">
                        <a:solidFill>
                          <a:schemeClr val="bg1"/>
                        </a:solidFill>
                        <a:latin typeface="黑体" pitchFamily="2" charset="-122"/>
                        <a:ea typeface="黑体" pitchFamily="2"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211">
                <a:tc gridSpan="3">
                  <a:txBody>
                    <a:bodyPr/>
                    <a:lstStyle/>
                    <a:p>
                      <a:pPr algn="l">
                        <a:spcAft>
                          <a:spcPts val="0"/>
                        </a:spcAft>
                      </a:pPr>
                      <a:r>
                        <a:rPr lang="zh-CN" sz="1000" b="0" kern="0" dirty="0">
                          <a:solidFill>
                            <a:schemeClr val="bg1"/>
                          </a:solidFill>
                          <a:latin typeface="黑体" pitchFamily="2" charset="-122"/>
                          <a:ea typeface="黑体" pitchFamily="2" charset="-122"/>
                          <a:cs typeface="宋体"/>
                        </a:rPr>
                        <a:t>二、上年结转政府信息公开申请数量</a:t>
                      </a:r>
                      <a:endParaRPr lang="zh-CN" sz="1000" b="0" kern="100" dirty="0">
                        <a:solidFill>
                          <a:schemeClr val="bg1"/>
                        </a:solidFill>
                        <a:latin typeface="黑体" pitchFamily="2" charset="-122"/>
                        <a:ea typeface="黑体" pitchFamily="2"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800">
                <a:tc rowSpan="20">
                  <a:txBody>
                    <a:bodyPr/>
                    <a:lstStyle/>
                    <a:p>
                      <a:pPr algn="ctr">
                        <a:spcAft>
                          <a:spcPts val="0"/>
                        </a:spcAft>
                      </a:pPr>
                      <a:r>
                        <a:rPr lang="zh-CN" sz="1000" b="0" kern="0" dirty="0">
                          <a:solidFill>
                            <a:schemeClr val="bg1"/>
                          </a:solidFill>
                          <a:latin typeface="黑体" pitchFamily="2" charset="-122"/>
                          <a:ea typeface="黑体" pitchFamily="2" charset="-122"/>
                          <a:cs typeface="宋体"/>
                        </a:rPr>
                        <a:t>三、本年度办理结果</a:t>
                      </a:r>
                      <a:endParaRPr lang="zh-CN" sz="1000" b="0" kern="100" dirty="0">
                        <a:solidFill>
                          <a:schemeClr val="bg1"/>
                        </a:solidFill>
                        <a:latin typeface="黑体" pitchFamily="2" charset="-122"/>
                        <a:ea typeface="黑体" pitchFamily="2"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（一）予以公开</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100">
                          <a:solidFill>
                            <a:schemeClr val="bg1"/>
                          </a:solidFill>
                          <a:latin typeface="仿宋_GB2312" pitchFamily="49" charset="-122"/>
                          <a:ea typeface="仿宋_GB2312" pitchFamily="49" charset="-122"/>
                          <a:cs typeface="Times New Roman"/>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0">
                <a:tc vMerge="1">
                  <a:txBody>
                    <a:bodyPr/>
                    <a:lstStyle/>
                    <a:p>
                      <a:endParaRPr lang="zh-CN" altLang="en-US"/>
                    </a:p>
                  </a:txBody>
                  <a:tcPr/>
                </a:tc>
                <a:tc gridSpan="2">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（二）部分公开（区分处理的，只计这一情形，不计其他情形）</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244">
                <a:tc vMerge="1">
                  <a:txBody>
                    <a:bodyPr/>
                    <a:lstStyle/>
                    <a:p>
                      <a:endParaRPr lang="zh-CN" altLang="en-US"/>
                    </a:p>
                  </a:txBody>
                  <a:tcPr/>
                </a:tc>
                <a:tc rowSpan="8">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（三）不予公开</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1.</a:t>
                      </a:r>
                      <a:r>
                        <a:rPr lang="zh-CN" sz="1000" b="0" kern="0" dirty="0">
                          <a:solidFill>
                            <a:schemeClr val="bg1"/>
                          </a:solidFill>
                          <a:latin typeface="仿宋_GB2312" pitchFamily="49" charset="-122"/>
                          <a:ea typeface="仿宋_GB2312" pitchFamily="49" charset="-122"/>
                          <a:cs typeface="楷体"/>
                        </a:rPr>
                        <a:t>属于国家秘密</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14">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2.</a:t>
                      </a:r>
                      <a:r>
                        <a:rPr lang="zh-CN" sz="1000" b="0" kern="0" dirty="0">
                          <a:solidFill>
                            <a:schemeClr val="bg1"/>
                          </a:solidFill>
                          <a:latin typeface="仿宋_GB2312" pitchFamily="49" charset="-122"/>
                          <a:ea typeface="仿宋_GB2312" pitchFamily="49" charset="-122"/>
                          <a:cs typeface="楷体"/>
                        </a:rPr>
                        <a:t>其他法律行政法规禁止公开</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210">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3.</a:t>
                      </a:r>
                      <a:r>
                        <a:rPr lang="zh-CN" sz="1000" b="0" kern="0" dirty="0">
                          <a:solidFill>
                            <a:schemeClr val="bg1"/>
                          </a:solidFill>
                          <a:latin typeface="仿宋_GB2312" pitchFamily="49" charset="-122"/>
                          <a:ea typeface="仿宋_GB2312" pitchFamily="49" charset="-122"/>
                          <a:cs typeface="楷体"/>
                        </a:rPr>
                        <a:t>危及“三安全一稳定”</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55">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4.</a:t>
                      </a:r>
                      <a:r>
                        <a:rPr lang="zh-CN" sz="1000" b="0" kern="0" dirty="0">
                          <a:solidFill>
                            <a:schemeClr val="bg1"/>
                          </a:solidFill>
                          <a:latin typeface="仿宋_GB2312" pitchFamily="49" charset="-122"/>
                          <a:ea typeface="仿宋_GB2312" pitchFamily="49" charset="-122"/>
                          <a:cs typeface="楷体"/>
                        </a:rPr>
                        <a:t>保护第三方合法权益</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857">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5.</a:t>
                      </a:r>
                      <a:r>
                        <a:rPr lang="zh-CN" sz="1000" b="0" kern="0" dirty="0">
                          <a:solidFill>
                            <a:schemeClr val="bg1"/>
                          </a:solidFill>
                          <a:latin typeface="仿宋_GB2312" pitchFamily="49" charset="-122"/>
                          <a:ea typeface="仿宋_GB2312" pitchFamily="49" charset="-122"/>
                          <a:cs typeface="楷体"/>
                        </a:rPr>
                        <a:t>属于三类内部事务信息</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55">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6.</a:t>
                      </a:r>
                      <a:r>
                        <a:rPr lang="zh-CN" sz="1000" b="0" kern="0" dirty="0">
                          <a:solidFill>
                            <a:schemeClr val="bg1"/>
                          </a:solidFill>
                          <a:latin typeface="仿宋_GB2312" pitchFamily="49" charset="-122"/>
                          <a:ea typeface="仿宋_GB2312" pitchFamily="49" charset="-122"/>
                          <a:cs typeface="楷体"/>
                        </a:rPr>
                        <a:t>属于四类过程性信息</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384">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7.</a:t>
                      </a:r>
                      <a:r>
                        <a:rPr lang="zh-CN" sz="1000" b="0" kern="0" dirty="0">
                          <a:solidFill>
                            <a:schemeClr val="bg1"/>
                          </a:solidFill>
                          <a:latin typeface="仿宋_GB2312" pitchFamily="49" charset="-122"/>
                          <a:ea typeface="仿宋_GB2312" pitchFamily="49" charset="-122"/>
                          <a:cs typeface="楷体"/>
                        </a:rPr>
                        <a:t>属于行政执法案卷</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801">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8.</a:t>
                      </a:r>
                      <a:r>
                        <a:rPr lang="zh-CN" sz="1000" b="0" kern="0" dirty="0">
                          <a:solidFill>
                            <a:schemeClr val="bg1"/>
                          </a:solidFill>
                          <a:latin typeface="仿宋_GB2312" pitchFamily="49" charset="-122"/>
                          <a:ea typeface="仿宋_GB2312" pitchFamily="49" charset="-122"/>
                          <a:cs typeface="楷体"/>
                        </a:rPr>
                        <a:t>属于行政查询事项</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345">
                <a:tc vMerge="1">
                  <a:txBody>
                    <a:bodyPr/>
                    <a:lstStyle/>
                    <a:p>
                      <a:endParaRPr lang="zh-CN" altLang="en-US"/>
                    </a:p>
                  </a:txBody>
                  <a:tcPr/>
                </a:tc>
                <a:tc rowSpan="3">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（四）无法提供</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b="0" kern="0">
                          <a:solidFill>
                            <a:schemeClr val="bg1"/>
                          </a:solidFill>
                          <a:latin typeface="仿宋_GB2312" pitchFamily="49" charset="-122"/>
                          <a:ea typeface="仿宋_GB2312" pitchFamily="49" charset="-122"/>
                          <a:cs typeface="楷体"/>
                        </a:rPr>
                        <a:t>1.</a:t>
                      </a:r>
                      <a:r>
                        <a:rPr lang="zh-CN" sz="1000" b="0" kern="0">
                          <a:solidFill>
                            <a:schemeClr val="bg1"/>
                          </a:solidFill>
                          <a:latin typeface="仿宋_GB2312" pitchFamily="49" charset="-122"/>
                          <a:ea typeface="仿宋_GB2312" pitchFamily="49" charset="-122"/>
                          <a:cs typeface="楷体"/>
                        </a:rPr>
                        <a:t>本机关不掌握相关政府信息</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858">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2.</a:t>
                      </a:r>
                      <a:r>
                        <a:rPr lang="zh-CN" sz="1000" b="0" kern="0" dirty="0">
                          <a:solidFill>
                            <a:schemeClr val="bg1"/>
                          </a:solidFill>
                          <a:latin typeface="仿宋_GB2312" pitchFamily="49" charset="-122"/>
                          <a:ea typeface="仿宋_GB2312" pitchFamily="49" charset="-122"/>
                          <a:cs typeface="楷体"/>
                        </a:rPr>
                        <a:t>没有现成信息需要另行制作</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372">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3.</a:t>
                      </a:r>
                      <a:r>
                        <a:rPr lang="zh-CN" sz="1000" b="0" kern="0" dirty="0">
                          <a:solidFill>
                            <a:schemeClr val="bg1"/>
                          </a:solidFill>
                          <a:latin typeface="仿宋_GB2312" pitchFamily="49" charset="-122"/>
                          <a:ea typeface="仿宋_GB2312" pitchFamily="49" charset="-122"/>
                          <a:cs typeface="楷体"/>
                        </a:rPr>
                        <a:t>补正后申请内容仍不明确</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55">
                <a:tc vMerge="1">
                  <a:txBody>
                    <a:bodyPr/>
                    <a:lstStyle/>
                    <a:p>
                      <a:endParaRPr lang="zh-CN" altLang="en-US"/>
                    </a:p>
                  </a:txBody>
                  <a:tcPr/>
                </a:tc>
                <a:tc rowSpan="5">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（五）不予处理</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1.</a:t>
                      </a:r>
                      <a:r>
                        <a:rPr lang="zh-CN" sz="1000" b="0" kern="0" dirty="0">
                          <a:solidFill>
                            <a:schemeClr val="bg1"/>
                          </a:solidFill>
                          <a:latin typeface="仿宋_GB2312" pitchFamily="49" charset="-122"/>
                          <a:ea typeface="仿宋_GB2312" pitchFamily="49" charset="-122"/>
                          <a:cs typeface="楷体"/>
                        </a:rPr>
                        <a:t>信访举报投诉类申请</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825">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2.</a:t>
                      </a:r>
                      <a:r>
                        <a:rPr lang="zh-CN" sz="1000" b="0" kern="0" dirty="0">
                          <a:solidFill>
                            <a:schemeClr val="bg1"/>
                          </a:solidFill>
                          <a:latin typeface="仿宋_GB2312" pitchFamily="49" charset="-122"/>
                          <a:ea typeface="仿宋_GB2312" pitchFamily="49" charset="-122"/>
                          <a:cs typeface="楷体"/>
                        </a:rPr>
                        <a:t>重复申请</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55">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3.</a:t>
                      </a:r>
                      <a:r>
                        <a:rPr lang="zh-CN" sz="1000" b="0" kern="0" dirty="0">
                          <a:solidFill>
                            <a:schemeClr val="bg1"/>
                          </a:solidFill>
                          <a:latin typeface="仿宋_GB2312" pitchFamily="49" charset="-122"/>
                          <a:ea typeface="仿宋_GB2312" pitchFamily="49" charset="-122"/>
                          <a:cs typeface="楷体"/>
                        </a:rPr>
                        <a:t>要求提供公开出版物</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869">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4.</a:t>
                      </a:r>
                      <a:r>
                        <a:rPr lang="zh-CN" sz="1000" b="0" kern="0" dirty="0">
                          <a:solidFill>
                            <a:schemeClr val="bg1"/>
                          </a:solidFill>
                          <a:latin typeface="仿宋_GB2312" pitchFamily="49" charset="-122"/>
                          <a:ea typeface="仿宋_GB2312" pitchFamily="49" charset="-122"/>
                          <a:cs typeface="楷体"/>
                        </a:rPr>
                        <a:t>无正当理由大量反复申请</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443">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1000" b="0" kern="0" dirty="0">
                          <a:solidFill>
                            <a:schemeClr val="bg1"/>
                          </a:solidFill>
                          <a:latin typeface="仿宋_GB2312" pitchFamily="49" charset="-122"/>
                          <a:ea typeface="仿宋_GB2312" pitchFamily="49" charset="-122"/>
                          <a:cs typeface="楷体"/>
                        </a:rPr>
                        <a:t>5.</a:t>
                      </a:r>
                      <a:r>
                        <a:rPr lang="zh-CN" sz="1000" b="0" kern="0" dirty="0">
                          <a:solidFill>
                            <a:schemeClr val="bg1"/>
                          </a:solidFill>
                          <a:latin typeface="仿宋_GB2312" pitchFamily="49" charset="-122"/>
                          <a:ea typeface="仿宋_GB2312" pitchFamily="49" charset="-122"/>
                          <a:cs typeface="楷体"/>
                        </a:rPr>
                        <a:t>要求行政机关确认或重新出具已获取信息</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839">
                <a:tc vMerge="1">
                  <a:txBody>
                    <a:bodyPr/>
                    <a:lstStyle/>
                    <a:p>
                      <a:endParaRPr lang="zh-CN" altLang="en-US"/>
                    </a:p>
                  </a:txBody>
                  <a:tcPr/>
                </a:tc>
                <a:tc gridSpan="2">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（六）其他处理</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768">
                <a:tc vMerge="1">
                  <a:txBody>
                    <a:bodyPr/>
                    <a:lstStyle/>
                    <a:p>
                      <a:endParaRPr lang="zh-CN" altLang="en-US"/>
                    </a:p>
                  </a:txBody>
                  <a:tcPr/>
                </a:tc>
                <a:tc gridSpan="2">
                  <a:txBody>
                    <a:bodyPr/>
                    <a:lstStyle/>
                    <a:p>
                      <a:pPr algn="l">
                        <a:spcAft>
                          <a:spcPts val="0"/>
                        </a:spcAft>
                      </a:pPr>
                      <a:r>
                        <a:rPr lang="zh-CN" sz="1000" b="0" kern="0" dirty="0">
                          <a:solidFill>
                            <a:schemeClr val="bg1"/>
                          </a:solidFill>
                          <a:latin typeface="楷体_GB2312" pitchFamily="49" charset="-122"/>
                          <a:ea typeface="楷体_GB2312" pitchFamily="49" charset="-122"/>
                          <a:cs typeface="楷体"/>
                        </a:rPr>
                        <a:t>（七）总计</a:t>
                      </a:r>
                      <a:endParaRPr lang="zh-CN" sz="1000" b="0" kern="100" dirty="0">
                        <a:solidFill>
                          <a:schemeClr val="bg1"/>
                        </a:solidFill>
                        <a:latin typeface="楷体_GB2312" pitchFamily="49" charset="-122"/>
                        <a:ea typeface="楷体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221">
                <a:tc gridSpan="3">
                  <a:txBody>
                    <a:bodyPr/>
                    <a:lstStyle/>
                    <a:p>
                      <a:pPr algn="l">
                        <a:spcAft>
                          <a:spcPts val="0"/>
                        </a:spcAft>
                      </a:pPr>
                      <a:r>
                        <a:rPr lang="zh-CN" sz="1000" b="0" kern="0" dirty="0">
                          <a:solidFill>
                            <a:schemeClr val="bg1"/>
                          </a:solidFill>
                          <a:latin typeface="黑体" pitchFamily="2" charset="-122"/>
                          <a:ea typeface="黑体" pitchFamily="2" charset="-122"/>
                          <a:cs typeface="宋体"/>
                        </a:rPr>
                        <a:t>四、结转下年度继续办理</a:t>
                      </a:r>
                      <a:endParaRPr lang="zh-CN" sz="1000" b="0" kern="100" dirty="0">
                        <a:solidFill>
                          <a:schemeClr val="bg1"/>
                        </a:solidFill>
                        <a:latin typeface="黑体" pitchFamily="2" charset="-122"/>
                        <a:ea typeface="黑体" pitchFamily="2"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0 </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a:solidFill>
                            <a:schemeClr val="bg1"/>
                          </a:solidFill>
                          <a:latin typeface="仿宋_GB2312" pitchFamily="49" charset="-122"/>
                          <a:ea typeface="仿宋_GB2312" pitchFamily="49" charset="-122"/>
                          <a:cs typeface="Calibri"/>
                        </a:rPr>
                        <a:t> 0</a:t>
                      </a:r>
                      <a:endParaRPr lang="zh-CN" sz="1000" b="0" kern="10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0 </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0" kern="0" dirty="0">
                          <a:solidFill>
                            <a:schemeClr val="bg1"/>
                          </a:solidFill>
                          <a:latin typeface="仿宋_GB2312" pitchFamily="49" charset="-122"/>
                          <a:ea typeface="仿宋_GB2312" pitchFamily="49" charset="-122"/>
                          <a:cs typeface="Calibri"/>
                        </a:rPr>
                        <a:t> 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00" b="0" kern="100" dirty="0">
                          <a:solidFill>
                            <a:schemeClr val="bg1"/>
                          </a:solidFill>
                          <a:latin typeface="仿宋_GB2312" pitchFamily="49" charset="-122"/>
                          <a:ea typeface="仿宋_GB2312" pitchFamily="49" charset="-122"/>
                          <a:cs typeface="Times New Roman"/>
                        </a:rPr>
                        <a:t>0</a:t>
                      </a:r>
                      <a:endParaRPr lang="zh-CN" sz="1000" b="0" kern="100" dirty="0">
                        <a:solidFill>
                          <a:schemeClr val="bg1"/>
                        </a:solidFill>
                        <a:latin typeface="仿宋_GB2312" pitchFamily="49" charset="-122"/>
                        <a:ea typeface="仿宋_GB2312" pitchFamily="49" charset="-122"/>
                        <a:cs typeface="Times New Roman"/>
                      </a:endParaRPr>
                    </a:p>
                  </a:txBody>
                  <a:tcPr marL="23967" marR="23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图片 4"/>
          <p:cNvPicPr>
            <a:picLocks noChangeAspect="1"/>
          </p:cNvPicPr>
          <p:nvPr/>
        </p:nvPicPr>
        <p:blipFill>
          <a:blip r:embed="rId3"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0" y="591989"/>
            <a:ext cx="12858750" cy="954107"/>
          </a:xfrm>
          <a:prstGeom prst="rect">
            <a:avLst/>
          </a:prstGeom>
          <a:noFill/>
        </p:spPr>
        <p:txBody>
          <a:bodyPr wrap="square" rtlCol="0">
            <a:spAutoFit/>
          </a:bodyPr>
          <a:lstStyle/>
          <a:p>
            <a:r>
              <a:rPr lang="en-US" altLang="zh-CN" sz="2800" dirty="0" smtClean="0">
                <a:solidFill>
                  <a:schemeClr val="bg1"/>
                </a:solidFill>
              </a:rPr>
              <a:t>          </a:t>
            </a:r>
            <a:r>
              <a:rPr lang="en-US" altLang="zh-CN" sz="2800" dirty="0" smtClean="0">
                <a:solidFill>
                  <a:schemeClr val="bg1"/>
                </a:solidFill>
                <a:latin typeface="黑体" pitchFamily="2" charset="-122"/>
                <a:ea typeface="黑体" pitchFamily="2" charset="-122"/>
              </a:rPr>
              <a:t> </a:t>
            </a:r>
            <a:r>
              <a:rPr lang="zh-CN" altLang="zh-CN" sz="2400" dirty="0" smtClean="0">
                <a:solidFill>
                  <a:schemeClr val="bg1"/>
                </a:solidFill>
                <a:latin typeface="黑体" pitchFamily="2" charset="-122"/>
                <a:ea typeface="黑体" pitchFamily="2" charset="-122"/>
              </a:rPr>
              <a:t>四、政府信息公开行政复议、行政诉讼情况</a:t>
            </a:r>
          </a:p>
          <a:p>
            <a:endParaRPr lang="zh-CN" altLang="en-US" sz="2800" dirty="0">
              <a:solidFill>
                <a:schemeClr val="bg1"/>
              </a:solidFill>
            </a:endParaRPr>
          </a:p>
        </p:txBody>
      </p:sp>
      <p:graphicFrame>
        <p:nvGraphicFramePr>
          <p:cNvPr id="5" name="表格 4"/>
          <p:cNvGraphicFramePr>
            <a:graphicFrameLocks noGrp="1"/>
          </p:cNvGraphicFramePr>
          <p:nvPr/>
        </p:nvGraphicFramePr>
        <p:xfrm>
          <a:off x="524719" y="1600101"/>
          <a:ext cx="9001004" cy="4536503"/>
        </p:xfrm>
        <a:graphic>
          <a:graphicData uri="http://schemas.openxmlformats.org/drawingml/2006/table">
            <a:tbl>
              <a:tblPr/>
              <a:tblGrid>
                <a:gridCol w="595662"/>
                <a:gridCol w="595662"/>
                <a:gridCol w="595662"/>
                <a:gridCol w="595662"/>
                <a:gridCol w="648915"/>
                <a:gridCol w="596648"/>
                <a:gridCol w="596648"/>
                <a:gridCol w="596648"/>
                <a:gridCol w="596648"/>
                <a:gridCol w="596648"/>
                <a:gridCol w="596648"/>
                <a:gridCol w="596648"/>
                <a:gridCol w="597635"/>
                <a:gridCol w="597635"/>
                <a:gridCol w="597635"/>
              </a:tblGrid>
              <a:tr h="630070">
                <a:tc gridSpan="5">
                  <a:txBody>
                    <a:bodyPr/>
                    <a:lstStyle/>
                    <a:p>
                      <a:pPr algn="ctr">
                        <a:spcAft>
                          <a:spcPts val="0"/>
                        </a:spcAft>
                      </a:pPr>
                      <a:r>
                        <a:rPr lang="zh-CN" sz="1200" b="0" kern="0" dirty="0">
                          <a:solidFill>
                            <a:schemeClr val="bg1"/>
                          </a:solidFill>
                          <a:latin typeface="宋体" pitchFamily="2" charset="-122"/>
                          <a:ea typeface="宋体" pitchFamily="2" charset="-122"/>
                          <a:cs typeface="宋体"/>
                        </a:rPr>
                        <a:t>行政复议</a:t>
                      </a:r>
                      <a:endParaRPr lang="zh-CN" sz="1200" b="0" kern="100" dirty="0">
                        <a:solidFill>
                          <a:schemeClr val="bg1"/>
                        </a:solidFill>
                        <a:latin typeface="宋体" pitchFamily="2" charset="-122"/>
                        <a:ea typeface="宋体"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10">
                  <a:txBody>
                    <a:bodyPr/>
                    <a:lstStyle/>
                    <a:p>
                      <a:pPr algn="ctr">
                        <a:spcAft>
                          <a:spcPts val="0"/>
                        </a:spcAft>
                      </a:pPr>
                      <a:r>
                        <a:rPr lang="zh-CN" sz="1200" b="0" kern="0" dirty="0">
                          <a:solidFill>
                            <a:schemeClr val="bg1"/>
                          </a:solidFill>
                          <a:latin typeface="宋体" pitchFamily="2" charset="-122"/>
                          <a:ea typeface="宋体" pitchFamily="2" charset="-122"/>
                          <a:cs typeface="宋体"/>
                        </a:rPr>
                        <a:t>行政诉讼</a:t>
                      </a:r>
                      <a:endParaRPr lang="zh-CN" sz="1200" b="0" kern="100" dirty="0">
                        <a:solidFill>
                          <a:schemeClr val="bg1"/>
                        </a:solidFill>
                        <a:latin typeface="宋体" pitchFamily="2" charset="-122"/>
                        <a:ea typeface="宋体" pitchFamily="2"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630070">
                <a:tc rowSpan="2">
                  <a:txBody>
                    <a:bodyPr/>
                    <a:lstStyle/>
                    <a:p>
                      <a:pPr algn="ctr">
                        <a:spcAft>
                          <a:spcPts val="0"/>
                        </a:spcAft>
                      </a:pPr>
                      <a:r>
                        <a:rPr lang="zh-CN" sz="1000" b="1" kern="0" dirty="0">
                          <a:solidFill>
                            <a:schemeClr val="bg1"/>
                          </a:solidFill>
                          <a:latin typeface="仿宋_GB2312" pitchFamily="49" charset="-122"/>
                          <a:ea typeface="仿宋_GB2312" pitchFamily="49" charset="-122"/>
                          <a:cs typeface="宋体"/>
                        </a:rPr>
                        <a:t>结果维持</a:t>
                      </a:r>
                      <a:endParaRPr lang="zh-CN" sz="105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结果纠正</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其他结果</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尚未审结</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总计</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未经复议直接起诉</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复议后起诉</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20279">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结果维持</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结果纠正</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其他结果</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尚未审结</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总计</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结果维持</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dirty="0">
                          <a:solidFill>
                            <a:schemeClr val="bg1"/>
                          </a:solidFill>
                          <a:latin typeface="仿宋_GB2312" pitchFamily="49" charset="-122"/>
                          <a:ea typeface="仿宋_GB2312" pitchFamily="49" charset="-122"/>
                          <a:cs typeface="宋体"/>
                        </a:rPr>
                        <a:t>结果纠正</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其他结果</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尚未审结</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0" kern="0">
                          <a:solidFill>
                            <a:schemeClr val="bg1"/>
                          </a:solidFill>
                          <a:latin typeface="仿宋_GB2312" pitchFamily="49" charset="-122"/>
                          <a:ea typeface="仿宋_GB2312" pitchFamily="49" charset="-122"/>
                          <a:cs typeface="宋体"/>
                        </a:rPr>
                        <a:t>总计</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6084">
                <a:tc>
                  <a:txBody>
                    <a:bodyPr/>
                    <a:lstStyle/>
                    <a:p>
                      <a:pPr algn="ctr">
                        <a:spcAft>
                          <a:spcPts val="0"/>
                        </a:spcAft>
                      </a:pPr>
                      <a:r>
                        <a:rPr lang="en-US" sz="1000" b="1" kern="0" dirty="0">
                          <a:solidFill>
                            <a:schemeClr val="bg1"/>
                          </a:solidFill>
                          <a:latin typeface="仿宋_GB2312" pitchFamily="49" charset="-122"/>
                          <a:ea typeface="仿宋_GB2312" pitchFamily="49" charset="-122"/>
                          <a:cs typeface="Calibri"/>
                        </a:rPr>
                        <a:t> 0</a:t>
                      </a:r>
                      <a:endParaRPr lang="zh-CN" sz="105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Calibri"/>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Calibri"/>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Calibri"/>
                        </a:rPr>
                        <a:t>0 </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Calibri"/>
                        </a:rPr>
                        <a:t>0 </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0 </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a:solidFill>
                            <a:schemeClr val="bg1"/>
                          </a:solidFill>
                          <a:latin typeface="仿宋_GB2312" pitchFamily="49" charset="-122"/>
                          <a:ea typeface="仿宋_GB2312" pitchFamily="49" charset="-122"/>
                          <a:cs typeface="宋体"/>
                        </a:rPr>
                        <a:t> 0</a:t>
                      </a:r>
                      <a:endParaRPr lang="zh-CN" sz="1200" b="0" kern="10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dirty="0">
                          <a:solidFill>
                            <a:schemeClr val="bg1"/>
                          </a:solidFill>
                          <a:latin typeface="仿宋_GB2312" pitchFamily="49" charset="-122"/>
                          <a:ea typeface="仿宋_GB2312" pitchFamily="49" charset="-122"/>
                          <a:cs typeface="宋体"/>
                        </a:rPr>
                        <a:t> 0</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0" kern="0" dirty="0">
                          <a:solidFill>
                            <a:schemeClr val="bg1"/>
                          </a:solidFill>
                          <a:latin typeface="仿宋_GB2312" pitchFamily="49" charset="-122"/>
                          <a:ea typeface="仿宋_GB2312" pitchFamily="49" charset="-122"/>
                          <a:cs typeface="宋体"/>
                        </a:rPr>
                        <a:t> 0</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0" kern="100" dirty="0">
                          <a:solidFill>
                            <a:schemeClr val="bg1"/>
                          </a:solidFill>
                          <a:latin typeface="仿宋_GB2312" pitchFamily="49" charset="-122"/>
                          <a:ea typeface="仿宋_GB2312" pitchFamily="49" charset="-122"/>
                          <a:cs typeface="Times New Roman"/>
                        </a:rPr>
                        <a:t>0</a:t>
                      </a:r>
                      <a:endParaRPr lang="zh-CN" sz="1200" b="0" kern="100" dirty="0">
                        <a:solidFill>
                          <a:schemeClr val="bg1"/>
                        </a:solidFill>
                        <a:latin typeface="仿宋_GB2312" pitchFamily="49" charset="-122"/>
                        <a:ea typeface="仿宋_GB2312" pitchFamily="49" charset="-122"/>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图片 5"/>
          <p:cNvPicPr>
            <a:picLocks noChangeAspect="1"/>
          </p:cNvPicPr>
          <p:nvPr/>
        </p:nvPicPr>
        <p:blipFill>
          <a:blip r:embed="rId3" cstate="print"/>
          <a:stretch>
            <a:fillRect/>
          </a:stretch>
        </p:blipFill>
        <p:spPr>
          <a:xfrm>
            <a:off x="9555480" y="4824095"/>
            <a:ext cx="3303270" cy="24085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600">
        <p:strips dir="ld"/>
      </p:transition>
    </mc:Choice>
    <mc:Fallback>
      <p:transition spd="slow">
        <p:strips dir="ld"/>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迷你秋叶">
  <a:themeElements>
    <a:clrScheme name="奥斯汀">
      <a:dk1>
        <a:sysClr val="windowText" lastClr="000000"/>
      </a:dk1>
      <a:lt1>
        <a:sysClr val="window" lastClr="CCE8C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D9D9">
            <a:alpha val="50196"/>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2313</Words>
  <Application>Microsoft Office PowerPoint</Application>
  <PresentationFormat>自定义</PresentationFormat>
  <Paragraphs>315</Paragraphs>
  <Slides>11</Slides>
  <Notes>9</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迷你秋叶</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迷你秋叶</dc:title>
  <dc:creator/>
  <cp:lastModifiedBy/>
  <cp:revision>376</cp:revision>
  <dcterms:created xsi:type="dcterms:W3CDTF">2016-09-15T16:21:00Z</dcterms:created>
  <dcterms:modified xsi:type="dcterms:W3CDTF">2023-02-13T07:13:34Z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RubyTemplateID">
    <vt:lpwstr>2</vt:lpwstr>
  </property>
  <property fmtid="{D5CDD505-2E9C-101B-9397-08002B2CF9AE}" pid="3" name="KSOProductBuildVer">
    <vt:lpwstr>2052-11.1.0.10314</vt:lpwstr>
  </property>
</Properties>
</file>