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1337" r:id="rId3"/>
    <p:sldId id="1304" r:id="rId5"/>
    <p:sldId id="1344" r:id="rId6"/>
    <p:sldId id="1407" r:id="rId7"/>
    <p:sldId id="1402" r:id="rId8"/>
    <p:sldId id="1404" r:id="rId9"/>
    <p:sldId id="1412" r:id="rId10"/>
    <p:sldId id="1405" r:id="rId11"/>
    <p:sldId id="1403" r:id="rId12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15206F"/>
    <a:srgbClr val="FFF16B"/>
    <a:srgbClr val="339966"/>
    <a:srgbClr val="108036"/>
    <a:srgbClr val="8CC94C"/>
    <a:srgbClr val="108136"/>
    <a:srgbClr val="568D11"/>
    <a:srgbClr val="FF6907"/>
    <a:srgbClr val="042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3345" autoAdjust="0"/>
  </p:normalViewPr>
  <p:slideViewPr>
    <p:cSldViewPr>
      <p:cViewPr varScale="1">
        <p:scale>
          <a:sx n="67" d="100"/>
          <a:sy n="67" d="100"/>
        </p:scale>
        <p:origin x="-246" y="-108"/>
      </p:cViewPr>
      <p:guideLst>
        <p:guide orient="horz" pos="422"/>
        <p:guide orient="horz" pos="4183"/>
        <p:guide pos="3969"/>
        <p:guide pos="557"/>
        <p:guide pos="7497"/>
        <p:guide pos="6905"/>
      </p:guideLst>
    </p:cSldViewPr>
  </p:slideViewPr>
  <p:outlineViewPr>
    <p:cViewPr>
      <p:scale>
        <a:sx n="100" d="100"/>
        <a:sy n="100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稻壳资料\bj\140\1.jpg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4444" y="2540"/>
            <a:ext cx="12868910" cy="723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稻壳资料\bj\140\1.jpg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4444" y="2540"/>
            <a:ext cx="12868910" cy="7238365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67640" y="160020"/>
            <a:ext cx="12510135" cy="692340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6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4.xml"/><Relationship Id="rId2" Type="http://schemas.openxmlformats.org/officeDocument/2006/relationships/image" Target="../media/image6.png"/><Relationship Id="rId1" Type="http://schemas.openxmlformats.org/officeDocument/2006/relationships/oleObject" Target="../embeddings/Workbook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01445" y="2272030"/>
            <a:ext cx="970343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5400" b="1">
                <a:ln w="6350">
                  <a:solidFill>
                    <a:schemeClr val="bg1"/>
                  </a:solidFill>
                </a:ln>
                <a:solidFill>
                  <a:srgbClr val="15206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曲阜市水务局</a:t>
            </a:r>
            <a:endParaRPr lang="zh-CN" altLang="zh-CN" sz="5400" b="1">
              <a:ln w="6350">
                <a:solidFill>
                  <a:schemeClr val="bg1"/>
                </a:solidFill>
              </a:ln>
              <a:solidFill>
                <a:srgbClr val="15206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en-US" altLang="zh-CN" sz="5400" b="1">
                <a:ln w="6350">
                  <a:solidFill>
                    <a:schemeClr val="bg1"/>
                  </a:solidFill>
                </a:ln>
                <a:solidFill>
                  <a:srgbClr val="15206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2020</a:t>
            </a:r>
            <a:r>
              <a:rPr lang="zh-CN" altLang="en-US" sz="5400" b="1">
                <a:ln w="6350">
                  <a:solidFill>
                    <a:schemeClr val="bg1"/>
                  </a:solidFill>
                </a:ln>
                <a:solidFill>
                  <a:srgbClr val="15206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年政府信息公开工作年度报告</a:t>
            </a:r>
            <a:endParaRPr lang="zh-CN" altLang="en-US" sz="5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5480" y="4824095"/>
            <a:ext cx="3303270" cy="24085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5480" y="4824095"/>
            <a:ext cx="3303270" cy="24085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075055" y="1689100"/>
            <a:ext cx="104241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         </a:t>
            </a:r>
            <a:r>
              <a:rPr lang="zh-CN" altLang="en-US" sz="3200">
                <a:solidFill>
                  <a:schemeClr val="bg1"/>
                </a:solidFill>
              </a:rPr>
              <a:t>20</a:t>
            </a:r>
            <a:r>
              <a:rPr lang="en-US" altLang="zh-CN" sz="3200">
                <a:solidFill>
                  <a:schemeClr val="bg1"/>
                </a:solidFill>
              </a:rPr>
              <a:t>20</a:t>
            </a:r>
            <a:r>
              <a:rPr lang="zh-CN" altLang="en-US" sz="3200">
                <a:solidFill>
                  <a:schemeClr val="bg1"/>
                </a:solidFill>
              </a:rPr>
              <a:t>年市水务局认真贯彻落实中央、省市关于政府信息公开的决策部署，严格遵照《中华人民共和国政府信息公开条例》和《关于政府信息公开年度报告有关事项的通知》文件精神，坚持“依法公开、求真务实”的原则，继续加大公开力度，增强公开实效，在政府信息公开方面重点做好以下工作：</a:t>
            </a:r>
            <a:endParaRPr lang="zh-CN" altLang="en-US" sz="3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5480" y="4824095"/>
            <a:ext cx="3303270" cy="2408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635" y="342900"/>
            <a:ext cx="98298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>
                    <a:lumMod val="95000"/>
                  </a:schemeClr>
                </a:solidFill>
              </a:rPr>
              <a:t>        </a:t>
            </a:r>
            <a:r>
              <a:rPr lang="zh-CN" altLang="en-US" sz="2400">
                <a:solidFill>
                  <a:schemeClr val="bg1">
                    <a:lumMod val="95000"/>
                  </a:schemeClr>
                </a:solidFill>
              </a:rPr>
              <a:t>一是加强领导，细化分工。切实加强领导，细化局机关、各部门职责，成立以主要领导任组长、分管领导任副组长、 科室负责人为成员的政务公开工作领导小组。明确局办公室 作为政务信息公开的职能科室，各相关业务科室积极配合， 指定专人专门负责信息公开，全面协调处理日常公开事务。</a:t>
            </a:r>
            <a:endParaRPr lang="zh-CN" alt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635" y="2280920"/>
            <a:ext cx="98298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2">
                    <a:lumMod val="20000"/>
                    <a:lumOff val="80000"/>
                  </a:schemeClr>
                </a:solidFill>
              </a:rPr>
              <a:t>        </a:t>
            </a:r>
            <a:r>
              <a:rPr lang="zh-CN" altLang="en-US" sz="2400">
                <a:solidFill>
                  <a:schemeClr val="tx2">
                    <a:lumMod val="20000"/>
                    <a:lumOff val="80000"/>
                  </a:schemeClr>
                </a:solidFill>
              </a:rPr>
              <a:t>二是认真贯彻落实《条例》和任务分解表，进一步推进 决策、执行、服务、结果公开，加强政策解读、回应社会关 切、公开平台建设等工作，进一步推动政务公开制度化、规 范化、标准化、信息化。</a:t>
            </a:r>
            <a:endParaRPr lang="zh-CN" altLang="en-US" sz="24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270" y="3621405"/>
            <a:ext cx="9830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2">
                    <a:lumMod val="20000"/>
                    <a:lumOff val="80000"/>
                  </a:schemeClr>
                </a:solidFill>
              </a:rPr>
              <a:t>        </a:t>
            </a:r>
            <a:r>
              <a:rPr lang="zh-CN" altLang="en-US" sz="2400">
                <a:solidFill>
                  <a:schemeClr val="tx2">
                    <a:lumMod val="20000"/>
                    <a:lumOff val="80000"/>
                  </a:schemeClr>
                </a:solidFill>
              </a:rPr>
              <a:t>三是继续推进重点领域政府信息公开。针对行政权力运 行、“放管服”改革、财政信息、公共监管信息等重点领域，全面、及时做好信息公开，努力提高公开实效。</a:t>
            </a:r>
            <a:endParaRPr lang="zh-CN" altLang="en-US" sz="24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5480" y="4824095"/>
            <a:ext cx="3303270" cy="2408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170" y="307340"/>
            <a:ext cx="9067165" cy="5023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480" y="4824095"/>
            <a:ext cx="3303270" cy="2408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70" y="307340"/>
            <a:ext cx="1546225" cy="2658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strips dir="ld"/>
      </p:transition>
    </mc:Choice>
    <mc:Fallback>
      <p:transition spd="slow">
        <p:strips dir="l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10920" y="1609090"/>
            <a:ext cx="858583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</a:t>
            </a:r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2019年，曲阜市水务局通过各类媒体平台发布信息共计1</a:t>
            </a:r>
            <a:r>
              <a:rPr lang="en-US" altLang="zh-CN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73</a:t>
            </a:r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条，其中通过曲阜市门户网站政务公开栏目主动公开各类政府信息7</a:t>
            </a:r>
            <a:r>
              <a:rPr lang="en-US" altLang="zh-CN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r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条，占比4</a:t>
            </a:r>
            <a:r>
              <a:rPr lang="en-US" altLang="zh-CN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4.5</a:t>
            </a:r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%；通过网站子点发布各类信息</a:t>
            </a:r>
            <a:r>
              <a:rPr lang="en-US" altLang="zh-CN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96</a:t>
            </a:r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条，占比55</a:t>
            </a:r>
            <a:r>
              <a:rPr lang="en-US" altLang="zh-CN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.5</a:t>
            </a:r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%。</a:t>
            </a:r>
            <a:endParaRPr lang="zh-CN" altLang="en-US" sz="3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07440" y="4336415"/>
            <a:ext cx="79425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2">
                    <a:lumMod val="20000"/>
                    <a:lumOff val="80000"/>
                  </a:schemeClr>
                </a:solidFill>
              </a:rPr>
              <a:t>本报告中所列数据的统计时限自20</a:t>
            </a:r>
            <a:r>
              <a:rPr lang="en-US" altLang="zh-CN" sz="2000">
                <a:solidFill>
                  <a:schemeClr val="tx2">
                    <a:lumMod val="20000"/>
                    <a:lumOff val="80000"/>
                  </a:schemeClr>
                </a:solidFill>
              </a:rPr>
              <a:t>20</a:t>
            </a:r>
            <a:r>
              <a:rPr lang="zh-CN" altLang="en-US" sz="2000">
                <a:solidFill>
                  <a:schemeClr val="tx2">
                    <a:lumMod val="20000"/>
                    <a:lumOff val="80000"/>
                  </a:schemeClr>
                </a:solidFill>
              </a:rPr>
              <a:t>年1月1日起至20</a:t>
            </a:r>
            <a:r>
              <a:rPr lang="en-US" altLang="zh-CN" sz="2000">
                <a:solidFill>
                  <a:schemeClr val="tx2">
                    <a:lumMod val="20000"/>
                    <a:lumOff val="80000"/>
                  </a:schemeClr>
                </a:solidFill>
              </a:rPr>
              <a:t>20</a:t>
            </a:r>
            <a:r>
              <a:rPr lang="zh-CN" altLang="en-US" sz="2000">
                <a:solidFill>
                  <a:schemeClr val="tx2">
                    <a:lumMod val="20000"/>
                    <a:lumOff val="80000"/>
                  </a:schemeClr>
                </a:solidFill>
              </a:rPr>
              <a:t>年12月31日止。</a:t>
            </a:r>
            <a:endParaRPr lang="zh-CN" altLang="en-US" sz="20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5480" y="4824095"/>
            <a:ext cx="3303270" cy="2408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555480" y="4824095"/>
            <a:ext cx="3303270" cy="2408555"/>
          </a:xfrm>
          <a:prstGeom prst="rect">
            <a:avLst/>
          </a:prstGeom>
        </p:spPr>
      </p:pic>
      <p:graphicFrame>
        <p:nvGraphicFramePr>
          <p:cNvPr id="-2147482623" name="对象 1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051050" y="572135"/>
          <a:ext cx="7504430" cy="425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4762500" imgH="2336800" progId="Excel.Chart.8">
                  <p:embed/>
                </p:oleObj>
              </mc:Choice>
              <mc:Fallback>
                <p:oleObj name="" r:id="rId4" imgW="4762500" imgH="2336800" progId="Excel.Char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050" y="572135"/>
                        <a:ext cx="7504430" cy="42519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strips dir="ld"/>
      </p:transition>
    </mc:Choice>
    <mc:Fallback>
      <p:transition spd="slow">
        <p:strips dir="l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209800" y="735965"/>
            <a:ext cx="762571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2400" b="0">
                <a:solidFill>
                  <a:schemeClr val="bg2">
                    <a:lumMod val="40000"/>
                    <a:lumOff val="60000"/>
                  </a:schemeClr>
                </a:solidFill>
                <a:ea typeface="宋体" panose="02010600030101010101" pitchFamily="2" charset="-122"/>
              </a:rPr>
              <a:t>在公开内容上，在政府门户网站主动公开各类政府信息7</a:t>
            </a:r>
            <a:r>
              <a:rPr lang="en-US" altLang="zh-CN" sz="2400" b="0">
                <a:solidFill>
                  <a:schemeClr val="bg2">
                    <a:lumMod val="40000"/>
                    <a:lumOff val="60000"/>
                  </a:schemeClr>
                </a:solidFill>
                <a:ea typeface="宋体" panose="02010600030101010101" pitchFamily="2" charset="-122"/>
              </a:rPr>
              <a:t>7</a:t>
            </a:r>
            <a:r>
              <a:rPr lang="zh-CN" sz="2400" b="0">
                <a:solidFill>
                  <a:schemeClr val="bg2">
                    <a:lumMod val="40000"/>
                    <a:lumOff val="60000"/>
                  </a:schemeClr>
                </a:solidFill>
                <a:ea typeface="宋体" panose="02010600030101010101" pitchFamily="2" charset="-122"/>
              </a:rPr>
              <a:t>条，其中其中财政信息5条，重大建设项目18条，建议提案办理6条，会议公开8条，行政执法公示18条，组织管理5条，其他17条。</a:t>
            </a:r>
            <a:endParaRPr lang="zh-CN" altLang="en-US" sz="2400" b="0">
              <a:solidFill>
                <a:schemeClr val="bg2">
                  <a:lumMod val="40000"/>
                  <a:lumOff val="60000"/>
                </a:schemeClr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-2147482617" name="对象 -2147482618"/>
          <p:cNvGraphicFramePr/>
          <p:nvPr/>
        </p:nvGraphicFramePr>
        <p:xfrm>
          <a:off x="3173730" y="2390140"/>
          <a:ext cx="6202045" cy="431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090160" imgH="3825240" progId="excel.sheet.8">
                  <p:embed/>
                </p:oleObj>
              </mc:Choice>
              <mc:Fallback>
                <p:oleObj name="" r:id="rId1" imgW="5090160" imgH="3825240" progId="excel.shee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73730" y="2390140"/>
                        <a:ext cx="6202045" cy="43167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55480" y="4824095"/>
            <a:ext cx="3303270" cy="2408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strips dir="ld"/>
      </p:transition>
    </mc:Choice>
    <mc:Fallback>
      <p:transition spd="slow">
        <p:strips dir="l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555480" y="4824095"/>
            <a:ext cx="3303270" cy="24085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90700" y="1587500"/>
            <a:ext cx="71678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20000"/>
                    <a:lumOff val="8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</a:t>
            </a:r>
            <a:r>
              <a:rPr lang="zh-CN" altLang="en-US" sz="2800">
                <a:solidFill>
                  <a:schemeClr val="accent1">
                    <a:lumMod val="20000"/>
                    <a:lumOff val="8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2019年度我局全年共接到网友咨询投诉</a:t>
            </a:r>
            <a:r>
              <a:rPr lang="en-US" altLang="zh-CN" sz="2800">
                <a:solidFill>
                  <a:schemeClr val="accent1">
                    <a:lumMod val="20000"/>
                    <a:lumOff val="8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21</a:t>
            </a:r>
            <a:r>
              <a:rPr lang="zh-CN" altLang="en-US" sz="2800">
                <a:solidFill>
                  <a:schemeClr val="accent1">
                    <a:lumMod val="20000"/>
                    <a:lumOff val="8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件、已回复</a:t>
            </a:r>
            <a:r>
              <a:rPr lang="en-US" altLang="zh-CN" sz="2800">
                <a:solidFill>
                  <a:schemeClr val="accent1">
                    <a:lumMod val="20000"/>
                    <a:lumOff val="8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21</a:t>
            </a:r>
            <a:r>
              <a:rPr lang="zh-CN" altLang="en-US" sz="2800">
                <a:solidFill>
                  <a:schemeClr val="accent1">
                    <a:lumMod val="20000"/>
                    <a:lumOff val="8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件，办结率100%；共收到人大代表建议</a:t>
            </a:r>
            <a:r>
              <a:rPr lang="en-US" altLang="zh-CN" sz="2800">
                <a:solidFill>
                  <a:schemeClr val="accent1">
                    <a:lumMod val="20000"/>
                    <a:lumOff val="8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6</a:t>
            </a:r>
            <a:r>
              <a:rPr lang="zh-CN" altLang="en-US" sz="2800">
                <a:solidFill>
                  <a:schemeClr val="accent1">
                    <a:lumMod val="20000"/>
                    <a:lumOff val="80000"/>
                  </a:schemeClr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件，政协委员提案0件，已及时回复，全部办结。</a:t>
            </a:r>
            <a:endParaRPr lang="zh-CN" altLang="en-US" sz="2800">
              <a:solidFill>
                <a:schemeClr val="accent1">
                  <a:lumMod val="20000"/>
                  <a:lumOff val="80000"/>
                </a:schemeClr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strips dir="ld"/>
      </p:transition>
    </mc:Choice>
    <mc:Fallback>
      <p:transition spd="slow">
        <p:strips dir="l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71855" y="2046605"/>
            <a:ext cx="101142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         </a:t>
            </a:r>
            <a:r>
              <a:rPr lang="zh-CN" altLang="en-US" sz="3200">
                <a:solidFill>
                  <a:schemeClr val="bg1"/>
                </a:solidFill>
              </a:rPr>
              <a:t>下一步，我局将继续大力推进政府信息公开工作，结合实际情况和群众需要，采取切实有效地措施，保证政府信息公开工作的质量，逐步推进政府信息公开工作逐步走上制度化、规范化。</a:t>
            </a:r>
            <a:endParaRPr lang="zh-CN" altLang="en-US" sz="3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5480" y="4824095"/>
            <a:ext cx="3303270" cy="2408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strips dir="ld"/>
      </p:transition>
    </mc:Choice>
    <mc:Fallback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UNIT_PLACING_PICTURE_USER_VIEWPORT" val="{&quot;height&quot;:3793,&quot;width&quot;:5202}"/>
</p:tagLst>
</file>

<file path=ppt/tags/tag3.xml><?xml version="1.0" encoding="utf-8"?>
<p:tagLst xmlns:p="http://schemas.openxmlformats.org/presentationml/2006/main">
  <p:tag name="KSO_WM_UNIT_PLACING_PICTURE_USER_VIEWPORT" val="{&quot;height&quot;:4221,&quot;width&quot;:7865}"/>
</p:tagLst>
</file>

<file path=ppt/tags/tag4.xml><?xml version="1.0" encoding="utf-8"?>
<p:tagLst xmlns:p="http://schemas.openxmlformats.org/presentationml/2006/main">
  <p:tag name="KSO_WM_UNIT_PLACING_PICTURE_USER_VIEWPORT" val="{&quot;height&quot;:3793,&quot;width&quot;:5202}"/>
</p:tagLst>
</file>

<file path=ppt/tags/tag5.xml><?xml version="1.0" encoding="utf-8"?>
<p:tagLst xmlns:p="http://schemas.openxmlformats.org/presentationml/2006/main">
  <p:tag name="KSO_WM_UNIT_PLACING_PICTURE_USER_VIEWPORT" val="{&quot;height&quot;:3793,&quot;width&quot;:5202}"/>
</p:tagLst>
</file>

<file path=ppt/theme/theme1.xml><?xml version="1.0" encoding="utf-8"?>
<a:theme xmlns:a="http://schemas.openxmlformats.org/drawingml/2006/main" name="迷你秋叶">
  <a:themeElements>
    <a:clrScheme name="奥斯汀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WPS 演示</Application>
  <PresentationFormat>自定义</PresentationFormat>
  <Paragraphs>21</Paragraphs>
  <Slides>9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新宋体</vt:lpstr>
      <vt:lpstr>Arial Unicode MS</vt:lpstr>
      <vt:lpstr>迷你秋叶</vt:lpstr>
      <vt:lpstr>excel.sheet.8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迷你秋叶</dc:title>
  <dc:creator/>
  <cp:lastModifiedBy>Administrator</cp:lastModifiedBy>
  <cp:revision>376</cp:revision>
  <dcterms:created xsi:type="dcterms:W3CDTF">2016-09-15T16:21:00Z</dcterms:created>
  <dcterms:modified xsi:type="dcterms:W3CDTF">2021-01-22T01:54:09Z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2052-11.1.0.10314</vt:lpwstr>
  </property>
</Properties>
</file>